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handoutMasterIdLst>
    <p:handoutMasterId r:id="rId30"/>
  </p:handoutMasterIdLst>
  <p:sldIdLst>
    <p:sldId id="257" r:id="rId2"/>
    <p:sldId id="274" r:id="rId3"/>
    <p:sldId id="279" r:id="rId4"/>
    <p:sldId id="258" r:id="rId5"/>
    <p:sldId id="259" r:id="rId6"/>
    <p:sldId id="261" r:id="rId7"/>
    <p:sldId id="268" r:id="rId8"/>
    <p:sldId id="273" r:id="rId9"/>
    <p:sldId id="285" r:id="rId10"/>
    <p:sldId id="263" r:id="rId11"/>
    <p:sldId id="284" r:id="rId12"/>
    <p:sldId id="266" r:id="rId13"/>
    <p:sldId id="265" r:id="rId14"/>
    <p:sldId id="267" r:id="rId15"/>
    <p:sldId id="288" r:id="rId16"/>
    <p:sldId id="276" r:id="rId17"/>
    <p:sldId id="289" r:id="rId18"/>
    <p:sldId id="290" r:id="rId19"/>
    <p:sldId id="291" r:id="rId20"/>
    <p:sldId id="281" r:id="rId21"/>
    <p:sldId id="282" r:id="rId22"/>
    <p:sldId id="286" r:id="rId23"/>
    <p:sldId id="270" r:id="rId24"/>
    <p:sldId id="275" r:id="rId25"/>
    <p:sldId id="271" r:id="rId26"/>
    <p:sldId id="292" r:id="rId27"/>
    <p:sldId id="26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21" autoAdjust="0"/>
    <p:restoredTop sz="94750" autoAdjust="0"/>
  </p:normalViewPr>
  <p:slideViewPr>
    <p:cSldViewPr>
      <p:cViewPr varScale="1">
        <p:scale>
          <a:sx n="41" d="100"/>
          <a:sy n="41" d="100"/>
        </p:scale>
        <p:origin x="-11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109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E009-99E6-4539-B389-F0A0BAF2E6AB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19FC5-90B3-4146-9FD1-79840E994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43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222C9-33AF-4B0F-9A37-89213B380E12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4E653-18BC-46E0-BB7C-9103DD819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71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A512CE55-9731-421A-B10B-CA93AE80B93A}" type="slidenum">
              <a:rPr lang="en-US" sz="1200" smtClean="0"/>
              <a:pPr/>
              <a:t>2</a:t>
            </a:fld>
            <a:endParaRPr lang="en-US" sz="12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366D8872-A41F-499D-AC8C-2D0195B43AD0}" type="slidenum">
              <a:rPr lang="en-US" sz="1200" smtClean="0"/>
              <a:pPr/>
              <a:t>8</a:t>
            </a:fld>
            <a:endParaRPr lang="en-US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1BC8E0B-73F0-412C-886B-0CC4A67FB7B6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DA099F9-5C8F-446B-84B2-C84653534D05}" type="slidenum">
              <a:rPr lang="en-US"/>
              <a:pPr eaLnBrk="1" hangingPunct="1"/>
              <a:t>12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11CE6EF-55FB-47A9-BAE1-2B3BC5AC4353}" type="slidenum">
              <a:rPr lang="en-US"/>
              <a:pPr eaLnBrk="1" hangingPunct="1"/>
              <a:t>13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4098D05-727E-422A-87A6-0A1F79A91C6D}" type="slidenum">
              <a:rPr lang="en-US"/>
              <a:pPr eaLnBrk="1" hangingPunct="1"/>
              <a:t>14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3D24-0ACC-41D1-ABE0-2DCD09173780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5C217A-EBA5-4AE5-8DCB-B5AFB7BEF4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3D24-0ACC-41D1-ABE0-2DCD09173780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217A-EBA5-4AE5-8DCB-B5AFB7BEF4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3D24-0ACC-41D1-ABE0-2DCD09173780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217A-EBA5-4AE5-8DCB-B5AFB7BEF4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27F19-4F71-4CBF-B3C7-71462091D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0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3D24-0ACC-41D1-ABE0-2DCD09173780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217A-EBA5-4AE5-8DCB-B5AFB7BEF4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3D24-0ACC-41D1-ABE0-2DCD09173780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217A-EBA5-4AE5-8DCB-B5AFB7BEF4F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3D24-0ACC-41D1-ABE0-2DCD09173780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217A-EBA5-4AE5-8DCB-B5AFB7BEF4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3D24-0ACC-41D1-ABE0-2DCD09173780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217A-EBA5-4AE5-8DCB-B5AFB7BEF4F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3D24-0ACC-41D1-ABE0-2DCD09173780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217A-EBA5-4AE5-8DCB-B5AFB7BEF4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3D24-0ACC-41D1-ABE0-2DCD09173780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217A-EBA5-4AE5-8DCB-B5AFB7BEF4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3D24-0ACC-41D1-ABE0-2DCD09173780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217A-EBA5-4AE5-8DCB-B5AFB7BEF4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3D24-0ACC-41D1-ABE0-2DCD09173780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217A-EBA5-4AE5-8DCB-B5AFB7BEF4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74C3D24-0ACC-41D1-ABE0-2DCD09173780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F5C217A-EBA5-4AE5-8DCB-B5AFB7BEF4F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Warm 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coming in quietly and picking up your spirals, write down three words associated with the word </a:t>
            </a:r>
            <a:r>
              <a:rPr lang="en-US" u="sng" dirty="0" smtClean="0"/>
              <a:t>civilized</a:t>
            </a:r>
            <a:r>
              <a:rPr lang="en-US" dirty="0" smtClean="0"/>
              <a:t>. </a:t>
            </a:r>
            <a:r>
              <a:rPr lang="en-US" b="1" i="1" dirty="0"/>
              <a:t> </a:t>
            </a:r>
            <a:r>
              <a:rPr lang="en-US" dirty="0" smtClean="0"/>
              <a:t>Then create a list of what you think are the features needed to create a civilization?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b="1" dirty="0" smtClean="0"/>
              <a:t>1. Advanced Cities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76400"/>
            <a:ext cx="4038600" cy="47244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3600" dirty="0" smtClean="0"/>
              <a:t>In order to be considered a city it must have:</a:t>
            </a:r>
          </a:p>
          <a:p>
            <a:pPr lvl="1" eaLnBrk="1" hangingPunct="1"/>
            <a:r>
              <a:rPr lang="en-US" sz="2800" dirty="0" smtClean="0"/>
              <a:t>1. Large </a:t>
            </a:r>
            <a:r>
              <a:rPr lang="en-US" sz="2800" u="sng" dirty="0" smtClean="0">
                <a:solidFill>
                  <a:schemeClr val="tx2"/>
                </a:solidFill>
              </a:rPr>
              <a:t>population</a:t>
            </a:r>
          </a:p>
          <a:p>
            <a:pPr lvl="1" eaLnBrk="1" hangingPunct="1"/>
            <a:r>
              <a:rPr lang="en-US" sz="2800" dirty="0" smtClean="0"/>
              <a:t>2. Must be a </a:t>
            </a:r>
            <a:r>
              <a:rPr lang="en-US" sz="2800" u="sng" dirty="0" smtClean="0">
                <a:solidFill>
                  <a:schemeClr val="tx2"/>
                </a:solidFill>
              </a:rPr>
              <a:t>center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/>
              <a:t>of </a:t>
            </a:r>
            <a:r>
              <a:rPr lang="en-US" sz="2800" u="sng" dirty="0" smtClean="0">
                <a:solidFill>
                  <a:schemeClr val="tx2"/>
                </a:solidFill>
              </a:rPr>
              <a:t>TRADE</a:t>
            </a:r>
          </a:p>
          <a:p>
            <a:pPr lvl="1" eaLnBrk="1" hangingPunct="1"/>
            <a:r>
              <a:rPr lang="en-US" sz="2800" dirty="0" smtClean="0"/>
              <a:t>3. </a:t>
            </a:r>
            <a:r>
              <a:rPr lang="en-US" sz="2800" u="sng" dirty="0">
                <a:solidFill>
                  <a:schemeClr val="tx2"/>
                </a:solidFill>
              </a:rPr>
              <a:t>I</a:t>
            </a:r>
            <a:r>
              <a:rPr lang="en-US" sz="2800" u="sng" dirty="0" smtClean="0">
                <a:solidFill>
                  <a:schemeClr val="tx2"/>
                </a:solidFill>
              </a:rPr>
              <a:t>deal Geographic</a:t>
            </a:r>
            <a:r>
              <a:rPr lang="en-US" sz="2800" dirty="0" smtClean="0"/>
              <a:t> </a:t>
            </a:r>
            <a:r>
              <a:rPr lang="en-US" sz="2800" u="sng" dirty="0" smtClean="0">
                <a:solidFill>
                  <a:schemeClr val="tx2"/>
                </a:solidFill>
              </a:rPr>
              <a:t>location</a:t>
            </a:r>
          </a:p>
          <a:p>
            <a:pPr lvl="2"/>
            <a:r>
              <a:rPr lang="en-US" sz="2800" dirty="0" smtClean="0">
                <a:solidFill>
                  <a:schemeClr val="tx2"/>
                </a:solidFill>
              </a:rPr>
              <a:t>Usable Farmland</a:t>
            </a:r>
          </a:p>
          <a:p>
            <a:pPr lvl="2"/>
            <a:r>
              <a:rPr lang="en-US" sz="2800" dirty="0" smtClean="0">
                <a:solidFill>
                  <a:schemeClr val="tx2"/>
                </a:solidFill>
              </a:rPr>
              <a:t>Food Source</a:t>
            </a:r>
          </a:p>
          <a:p>
            <a:pPr lvl="2"/>
            <a:r>
              <a:rPr lang="en-US" sz="2800" dirty="0" smtClean="0">
                <a:solidFill>
                  <a:schemeClr val="tx2"/>
                </a:solidFill>
              </a:rPr>
              <a:t>Water</a:t>
            </a:r>
            <a:r>
              <a:rPr lang="en-US" sz="2800" dirty="0">
                <a:solidFill>
                  <a:schemeClr val="tx2"/>
                </a:solidFill>
              </a:rPr>
              <a:t> S</a:t>
            </a:r>
            <a:r>
              <a:rPr lang="en-US" sz="2800" dirty="0" smtClean="0">
                <a:solidFill>
                  <a:schemeClr val="tx2"/>
                </a:solidFill>
              </a:rPr>
              <a:t>ource</a:t>
            </a:r>
          </a:p>
          <a:p>
            <a:pPr lvl="2"/>
            <a:r>
              <a:rPr lang="en-US" sz="2800" dirty="0" smtClean="0">
                <a:solidFill>
                  <a:schemeClr val="tx2"/>
                </a:solidFill>
              </a:rPr>
              <a:t>Natural Barriers</a:t>
            </a:r>
          </a:p>
        </p:txBody>
      </p:sp>
      <p:pic>
        <p:nvPicPr>
          <p:cNvPr id="7172" name="Picture 9" descr="100_7303_busy_broadwa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09800"/>
            <a:ext cx="4195000" cy="3145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905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Complex Institutions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500" dirty="0"/>
              <a:t>Institution – a </a:t>
            </a:r>
            <a:r>
              <a:rPr lang="en-US" sz="3500" u="sng" dirty="0"/>
              <a:t>long lasting</a:t>
            </a:r>
            <a:r>
              <a:rPr lang="en-US" sz="3500" dirty="0"/>
              <a:t> pattern of </a:t>
            </a:r>
            <a:r>
              <a:rPr lang="en-US" sz="3500" u="sng" dirty="0"/>
              <a:t>organization</a:t>
            </a:r>
            <a:r>
              <a:rPr lang="en-US" sz="3500" dirty="0"/>
              <a:t> in a community such as</a:t>
            </a:r>
          </a:p>
          <a:p>
            <a:pPr lvl="1"/>
            <a:r>
              <a:rPr lang="en-US" sz="3000" b="1" u="sng" dirty="0">
                <a:solidFill>
                  <a:schemeClr val="tx2"/>
                </a:solidFill>
              </a:rPr>
              <a:t>Government</a:t>
            </a:r>
          </a:p>
          <a:p>
            <a:pPr lvl="1"/>
            <a:r>
              <a:rPr lang="en-US" sz="3000" b="1" u="sng" dirty="0">
                <a:solidFill>
                  <a:schemeClr val="tx2"/>
                </a:solidFill>
              </a:rPr>
              <a:t>Religion</a:t>
            </a:r>
          </a:p>
          <a:p>
            <a:pPr lvl="1"/>
            <a:r>
              <a:rPr lang="en-US" sz="3000" dirty="0"/>
              <a:t>Economy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114800"/>
            <a:ext cx="28575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299" y="1676400"/>
            <a:ext cx="4572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681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8915400" cy="11430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3. Economy with Job Specialization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8385544" cy="2743200"/>
          </a:xfrm>
        </p:spPr>
        <p:txBody>
          <a:bodyPr>
            <a:normAutofit fontScale="62500" lnSpcReduction="20000"/>
          </a:bodyPr>
          <a:lstStyle/>
          <a:p>
            <a:pPr eaLnBrk="1" hangingPunct="1"/>
            <a:r>
              <a:rPr lang="en-US" sz="4400" dirty="0" smtClean="0"/>
              <a:t>There is a system in which there are different types of jobs and each worker focuses on one particular type (specialized)   </a:t>
            </a:r>
          </a:p>
          <a:p>
            <a:pPr lvl="1"/>
            <a:r>
              <a:rPr lang="en-US" sz="3600" dirty="0" smtClean="0"/>
              <a:t>Specialized means someone has the skills to do a </a:t>
            </a:r>
            <a:r>
              <a:rPr lang="en-US" sz="3600" i="1" u="sng" dirty="0" smtClean="0"/>
              <a:t>specific</a:t>
            </a:r>
            <a:r>
              <a:rPr lang="en-US" sz="3600" i="1" dirty="0" smtClean="0"/>
              <a:t> </a:t>
            </a:r>
            <a:r>
              <a:rPr lang="en-US" sz="3600" dirty="0" smtClean="0"/>
              <a:t>kind of work </a:t>
            </a:r>
          </a:p>
          <a:p>
            <a:r>
              <a:rPr lang="en-US" sz="4400" dirty="0" smtClean="0"/>
              <a:t>These specialized jobs are bringing in money and trade for the civilization</a:t>
            </a:r>
          </a:p>
        </p:txBody>
      </p:sp>
      <p:pic>
        <p:nvPicPr>
          <p:cNvPr id="11266" name="Picture 2" descr="http://ts4.mm.bing.net/th?id=HN.608033087264459129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962399"/>
            <a:ext cx="4572000" cy="2621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tse1.mm.bing.net/th?&amp;id=JN.4OWdgWusLD8ZWc0oRxQaDQ&amp;w=300&amp;h=300&amp;c=0&amp;pid=1.9&amp;rs=0&amp;p=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27" y="4320539"/>
            <a:ext cx="3361763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5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5600" b="1" dirty="0" smtClean="0"/>
              <a:t>4. Technology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05000"/>
            <a:ext cx="3810000" cy="40386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4400" dirty="0" smtClean="0"/>
              <a:t>New </a:t>
            </a:r>
            <a:r>
              <a:rPr lang="en-US" sz="4400" u="sng" dirty="0" smtClean="0"/>
              <a:t>tools</a:t>
            </a:r>
            <a:r>
              <a:rPr lang="en-US" sz="4400" dirty="0" smtClean="0"/>
              <a:t> and </a:t>
            </a:r>
            <a:r>
              <a:rPr lang="en-US" sz="4400" u="sng" dirty="0" smtClean="0"/>
              <a:t>techniques</a:t>
            </a:r>
            <a:r>
              <a:rPr lang="en-US" sz="4400" dirty="0" smtClean="0"/>
              <a:t> that solve problems and make life </a:t>
            </a:r>
            <a:r>
              <a:rPr lang="en-US" sz="4400" u="sng" dirty="0" smtClean="0"/>
              <a:t>easier</a:t>
            </a:r>
          </a:p>
        </p:txBody>
      </p:sp>
      <p:pic>
        <p:nvPicPr>
          <p:cNvPr id="9220" name="Picture 6" descr="LG01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752600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373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/>
              <a:t>5</a:t>
            </a:r>
            <a:r>
              <a:rPr lang="en-US" sz="6000" b="1" dirty="0" smtClean="0"/>
              <a:t>. Writing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447800"/>
            <a:ext cx="3657600" cy="48006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sz="3600" dirty="0" smtClean="0"/>
              <a:t>Must have a developed system of writing so the people can:</a:t>
            </a:r>
          </a:p>
          <a:p>
            <a:pPr lvl="1" eaLnBrk="1" hangingPunct="1"/>
            <a:r>
              <a:rPr lang="en-US" sz="3200" dirty="0" smtClean="0"/>
              <a:t>Record business</a:t>
            </a:r>
          </a:p>
          <a:p>
            <a:pPr lvl="1" eaLnBrk="1" hangingPunct="1"/>
            <a:r>
              <a:rPr lang="en-US" sz="3200" dirty="0" smtClean="0"/>
              <a:t>Write a set of laws</a:t>
            </a:r>
          </a:p>
          <a:p>
            <a:pPr lvl="1" eaLnBrk="1" hangingPunct="1"/>
            <a:r>
              <a:rPr lang="en-US" sz="3200" dirty="0" smtClean="0"/>
              <a:t>Priests can record rituals and dates</a:t>
            </a:r>
          </a:p>
          <a:p>
            <a:pPr lvl="1" eaLnBrk="1" hangingPunct="1"/>
            <a:endParaRPr lang="en-US" sz="3200" dirty="0" smtClean="0"/>
          </a:p>
        </p:txBody>
      </p:sp>
      <p:pic>
        <p:nvPicPr>
          <p:cNvPr id="11268" name="Picture 8" descr="jour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870" y="1441226"/>
            <a:ext cx="3993966" cy="3089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http://tse1.mm.bing.net/th?&amp;id=JN.rVXndIioEtQr1qo7JoMwig&amp;w=315&amp;h=300&amp;c=0&amp;pid=1.9&amp;rs=0&amp;p=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114800"/>
            <a:ext cx="3000375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07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5 Characteristics of Civilizations</a:t>
            </a:r>
            <a:br>
              <a:rPr lang="en-US" sz="4000" b="1" dirty="0" smtClean="0"/>
            </a:br>
            <a:r>
              <a:rPr lang="en-US" sz="3600" b="1" dirty="0" smtClean="0">
                <a:solidFill>
                  <a:schemeClr val="tx1"/>
                </a:solidFill>
              </a:rPr>
              <a:t>(Pneumonic Device)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3600" b="1" dirty="0" smtClean="0">
                <a:solidFill>
                  <a:schemeClr val="tx1"/>
                </a:solidFill>
              </a:rPr>
              <a:t>A</a:t>
            </a:r>
            <a:r>
              <a:rPr lang="en-US" sz="3600" dirty="0" smtClean="0"/>
              <a:t>nts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>
                <a:solidFill>
                  <a:schemeClr val="tx2"/>
                </a:solidFill>
              </a:rPr>
              <a:t>Advanced Cities/ Geography</a:t>
            </a:r>
          </a:p>
          <a:p>
            <a:pPr>
              <a:lnSpc>
                <a:spcPct val="80000"/>
              </a:lnSpc>
            </a:pPr>
            <a:r>
              <a:rPr lang="en-US" sz="3600" b="1" dirty="0" smtClean="0">
                <a:solidFill>
                  <a:schemeClr val="tx1"/>
                </a:solidFill>
              </a:rPr>
              <a:t>C</a:t>
            </a:r>
            <a:r>
              <a:rPr lang="en-US" sz="3600" dirty="0" smtClean="0"/>
              <a:t>an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>
                <a:solidFill>
                  <a:schemeClr val="tx2"/>
                </a:solidFill>
              </a:rPr>
              <a:t>Complex Institutions (government, religion)</a:t>
            </a:r>
          </a:p>
          <a:p>
            <a:pPr>
              <a:lnSpc>
                <a:spcPct val="80000"/>
              </a:lnSpc>
            </a:pPr>
            <a:r>
              <a:rPr lang="en-US" sz="3600" b="1" dirty="0" smtClean="0">
                <a:solidFill>
                  <a:schemeClr val="tx1"/>
                </a:solidFill>
              </a:rPr>
              <a:t>E</a:t>
            </a:r>
            <a:r>
              <a:rPr lang="en-US" sz="3600" dirty="0" smtClean="0"/>
              <a:t>at</a:t>
            </a:r>
            <a:endParaRPr lang="en-US" sz="3600" b="1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Economy</a:t>
            </a:r>
          </a:p>
          <a:p>
            <a:pPr>
              <a:lnSpc>
                <a:spcPct val="80000"/>
              </a:lnSpc>
            </a:pPr>
            <a:r>
              <a:rPr lang="en-US" sz="3600" b="1" dirty="0" smtClean="0">
                <a:solidFill>
                  <a:schemeClr val="tx1"/>
                </a:solidFill>
              </a:rPr>
              <a:t>T</a:t>
            </a:r>
            <a:r>
              <a:rPr lang="en-US" sz="3600" dirty="0" smtClean="0"/>
              <a:t>asty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Technology</a:t>
            </a:r>
          </a:p>
          <a:p>
            <a:pPr>
              <a:lnSpc>
                <a:spcPct val="80000"/>
              </a:lnSpc>
            </a:pPr>
            <a:r>
              <a:rPr lang="en-US" sz="3600" b="1" dirty="0" smtClean="0">
                <a:solidFill>
                  <a:schemeClr val="tx1"/>
                </a:solidFill>
              </a:rPr>
              <a:t>W</a:t>
            </a:r>
            <a:r>
              <a:rPr lang="en-US" sz="3600" dirty="0" smtClean="0"/>
              <a:t>atermelon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Writing</a:t>
            </a:r>
          </a:p>
          <a:p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585" y="3458308"/>
            <a:ext cx="28575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173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382000" cy="2505075"/>
          </a:xfrm>
        </p:spPr>
        <p:txBody>
          <a:bodyPr/>
          <a:lstStyle/>
          <a:p>
            <a:r>
              <a:rPr lang="en-US" dirty="0" smtClean="0"/>
              <a:t>Draw an image that correlates to each of the       </a:t>
            </a:r>
            <a:br>
              <a:rPr lang="en-US" dirty="0" smtClean="0"/>
            </a:br>
            <a:r>
              <a:rPr lang="en-US" dirty="0" smtClean="0"/>
              <a:t>5 Characteristics of Civilization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to be completed on the inside of the foldable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67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coming in quietly and picking up your </a:t>
            </a:r>
            <a:r>
              <a:rPr lang="en-US" dirty="0" smtClean="0"/>
              <a:t>spirals, in </a:t>
            </a:r>
            <a:r>
              <a:rPr lang="en-US" dirty="0"/>
              <a:t>what ways were river valleys ideal locations for civilizations to develop?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23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4267200"/>
          </a:xfrm>
        </p:spPr>
        <p:txBody>
          <a:bodyPr/>
          <a:lstStyle/>
          <a:p>
            <a:r>
              <a:rPr lang="en-US" b="1" dirty="0" smtClean="0"/>
              <a:t>5 </a:t>
            </a:r>
            <a:br>
              <a:rPr lang="en-US" b="1" dirty="0" smtClean="0"/>
            </a:br>
            <a:r>
              <a:rPr lang="en-US" b="1" dirty="0" smtClean="0"/>
              <a:t>Characteristics of a Civilization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648200"/>
            <a:ext cx="7543800" cy="1828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dirty="0">
                <a:solidFill>
                  <a:schemeClr val="tx2"/>
                </a:solidFill>
              </a:rPr>
              <a:t>Advanced Cities/ Geography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chemeClr val="tx2"/>
                </a:solidFill>
              </a:rPr>
              <a:t>Complex Institutions (government, religion)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chemeClr val="tx2"/>
                </a:solidFill>
              </a:rPr>
              <a:t>Economy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chemeClr val="tx2"/>
                </a:solidFill>
              </a:rPr>
              <a:t>Technology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chemeClr val="tx2"/>
                </a:solidFill>
              </a:rPr>
              <a:t>Writing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04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Essential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 explain the characteristics that make up a civilization by </a:t>
            </a:r>
            <a:r>
              <a:rPr lang="en-US" dirty="0"/>
              <a:t>ranking them and supporting your rank with details. </a:t>
            </a:r>
          </a:p>
        </p:txBody>
      </p:sp>
    </p:spTree>
    <p:extLst>
      <p:ext uri="{BB962C8B-B14F-4D97-AF65-F5344CB8AC3E}">
        <p14:creationId xmlns:p14="http://schemas.microsoft.com/office/powerpoint/2010/main" val="138354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manhattan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8991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295400" y="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MODERN CIVILIZATION</a:t>
            </a:r>
            <a:r>
              <a:rPr lang="en-US" dirty="0"/>
              <a:t>:  NEW YORK CITY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04800" y="5715000"/>
            <a:ext cx="8686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WHAT FACTORS MAKE US A “CIVILIZED” AND COMPLEX SOCIETY?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743200" y="6172200"/>
            <a:ext cx="518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Write down at least 3 ideas.</a:t>
            </a:r>
          </a:p>
        </p:txBody>
      </p:sp>
    </p:spTree>
    <p:extLst>
      <p:ext uri="{BB962C8B-B14F-4D97-AF65-F5344CB8AC3E}">
        <p14:creationId xmlns:p14="http://schemas.microsoft.com/office/powerpoint/2010/main" val="414667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Thinking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basic features of civilizations help show how early civilizations differed from smaller farming societies and nomadic lifestyles.  </a:t>
            </a:r>
            <a:r>
              <a:rPr lang="en-US" i="1" dirty="0" smtClean="0"/>
              <a:t>Which features of civilizations do you think most affected the daily lived of average people?</a:t>
            </a:r>
          </a:p>
          <a:p>
            <a:endParaRPr lang="en-US" i="1" dirty="0"/>
          </a:p>
          <a:p>
            <a:r>
              <a:rPr lang="en-US" i="1" dirty="0" smtClean="0"/>
              <a:t>Sentence starter:  The feature that most affected the daily life's of average people in early civilizations is ________.  According to the notes, _________ (evidence). One reason ________ affected the daily life’s of the average person in early civilizations is _______(reasoning). 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5481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early civilizations, how did religion influence government and social classes?</a:t>
            </a:r>
          </a:p>
          <a:p>
            <a:endParaRPr lang="en-US" dirty="0"/>
          </a:p>
          <a:p>
            <a:r>
              <a:rPr lang="en-US" dirty="0"/>
              <a:t>How did the ways in which goods were produced and distributed change as civilizations developed?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25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5 Characteristics of Civilizations</a:t>
            </a:r>
            <a:br>
              <a:rPr lang="en-US" sz="4000" b="1" dirty="0" smtClean="0"/>
            </a:br>
            <a:r>
              <a:rPr lang="en-US" sz="3600" b="1" dirty="0" smtClean="0">
                <a:solidFill>
                  <a:schemeClr val="tx1"/>
                </a:solidFill>
              </a:rPr>
              <a:t>(Pneumonic Device)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3600" b="1" dirty="0" smtClean="0">
                <a:solidFill>
                  <a:schemeClr val="tx1"/>
                </a:solidFill>
              </a:rPr>
              <a:t>A</a:t>
            </a:r>
            <a:r>
              <a:rPr lang="en-US" sz="3600" dirty="0" smtClean="0"/>
              <a:t>nts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>
                <a:solidFill>
                  <a:schemeClr val="tx2"/>
                </a:solidFill>
              </a:rPr>
              <a:t>Advanced Cities/ Geography</a:t>
            </a:r>
          </a:p>
          <a:p>
            <a:pPr>
              <a:lnSpc>
                <a:spcPct val="80000"/>
              </a:lnSpc>
            </a:pPr>
            <a:r>
              <a:rPr lang="en-US" sz="3600" b="1" dirty="0" smtClean="0">
                <a:solidFill>
                  <a:schemeClr val="tx1"/>
                </a:solidFill>
              </a:rPr>
              <a:t>C</a:t>
            </a:r>
            <a:r>
              <a:rPr lang="en-US" sz="3600" dirty="0" smtClean="0"/>
              <a:t>an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>
                <a:solidFill>
                  <a:schemeClr val="tx2"/>
                </a:solidFill>
              </a:rPr>
              <a:t>Complex Institutions (government, religion)</a:t>
            </a:r>
          </a:p>
          <a:p>
            <a:pPr>
              <a:lnSpc>
                <a:spcPct val="80000"/>
              </a:lnSpc>
            </a:pPr>
            <a:r>
              <a:rPr lang="en-US" sz="3600" b="1" dirty="0" smtClean="0">
                <a:solidFill>
                  <a:schemeClr val="tx1"/>
                </a:solidFill>
              </a:rPr>
              <a:t>E</a:t>
            </a:r>
            <a:r>
              <a:rPr lang="en-US" sz="3600" dirty="0" smtClean="0"/>
              <a:t>at</a:t>
            </a:r>
            <a:endParaRPr lang="en-US" sz="3600" b="1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Economy</a:t>
            </a:r>
          </a:p>
          <a:p>
            <a:pPr>
              <a:lnSpc>
                <a:spcPct val="80000"/>
              </a:lnSpc>
            </a:pPr>
            <a:r>
              <a:rPr lang="en-US" sz="3600" b="1" dirty="0" smtClean="0">
                <a:solidFill>
                  <a:schemeClr val="tx1"/>
                </a:solidFill>
              </a:rPr>
              <a:t>T</a:t>
            </a:r>
            <a:r>
              <a:rPr lang="en-US" sz="3600" dirty="0" smtClean="0"/>
              <a:t>asty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Technology</a:t>
            </a:r>
          </a:p>
          <a:p>
            <a:pPr>
              <a:lnSpc>
                <a:spcPct val="80000"/>
              </a:lnSpc>
            </a:pPr>
            <a:r>
              <a:rPr lang="en-US" sz="3600" b="1" dirty="0" smtClean="0">
                <a:solidFill>
                  <a:schemeClr val="tx1"/>
                </a:solidFill>
              </a:rPr>
              <a:t>W</a:t>
            </a:r>
            <a:r>
              <a:rPr lang="en-US" sz="3600" dirty="0" smtClean="0"/>
              <a:t>atermelon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Writing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06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riv-v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7675"/>
            <a:ext cx="9144000" cy="595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377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mcdn.teacherspayteachers.com/thumbitem/Introduction-to-Characteristics-of-Civilization/original-168667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10" y="57150"/>
            <a:ext cx="9152709" cy="6877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92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charset="0"/>
                <a:ea typeface="ＭＳ Ｐゴシック" pitchFamily="1" charset="-128"/>
              </a:rPr>
              <a:t>CER Ranking Activity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Arial" charset="0"/>
                <a:ea typeface="ＭＳ Ｐゴシック" pitchFamily="1" charset="-128"/>
              </a:rPr>
              <a:t>In 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Arial" charset="0"/>
                <a:ea typeface="ＭＳ Ｐゴシック" pitchFamily="1" charset="-128"/>
              </a:rPr>
              <a:t>a group, using the CER format, you are to create a poster that shows which of the five characteristics of civilization is the most important and why.  Use the other 4 characteristics as evidence to support your number one choice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You will need to have the following on your poster: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Claim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Counter Claim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Evidence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Reasoning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Make sure all members first and last names </a:t>
            </a:r>
            <a:r>
              <a:rPr lang="en-US" dirty="0" smtClean="0">
                <a:solidFill>
                  <a:schemeClr val="tx1"/>
                </a:solidFill>
              </a:rPr>
              <a:t>on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the back of the poster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40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48343"/>
            <a:ext cx="83820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tx2"/>
                </a:solidFill>
                <a:latin typeface="Arial" charset="0"/>
                <a:ea typeface="ＭＳ Ｐゴシック" pitchFamily="1" charset="-128"/>
              </a:rPr>
              <a:t>Activity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Arial" charset="0"/>
                <a:ea typeface="ＭＳ Ｐゴシック" pitchFamily="1" charset="-128"/>
              </a:rPr>
              <a:t>: </a:t>
            </a:r>
            <a:r>
              <a:rPr lang="en-US" sz="2400" b="1" dirty="0" smtClean="0">
                <a:solidFill>
                  <a:schemeClr val="tx1">
                    <a:lumMod val="95000"/>
                  </a:schemeClr>
                </a:solidFill>
                <a:latin typeface="Arial" charset="0"/>
                <a:ea typeface="ＭＳ Ｐゴシック" pitchFamily="1" charset="-128"/>
              </a:rPr>
              <a:t>In a group, using the CER format, you are to create a poster that shows which of the five characteristics 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Arial" charset="0"/>
                <a:ea typeface="ＭＳ Ｐゴシック" pitchFamily="1" charset="-128"/>
              </a:rPr>
              <a:t>of civilization </a:t>
            </a:r>
            <a:r>
              <a:rPr lang="en-US" sz="2400" b="1" dirty="0" smtClean="0">
                <a:solidFill>
                  <a:schemeClr val="tx1">
                    <a:lumMod val="95000"/>
                  </a:schemeClr>
                </a:solidFill>
                <a:latin typeface="Arial" charset="0"/>
                <a:ea typeface="ＭＳ Ｐゴシック" pitchFamily="1" charset="-128"/>
              </a:rPr>
              <a:t>is the most important and why.  Use the other 4 characteristics as evidence to support your number one choice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396069"/>
              </p:ext>
            </p:extLst>
          </p:nvPr>
        </p:nvGraphicFramePr>
        <p:xfrm>
          <a:off x="908539" y="2514600"/>
          <a:ext cx="7479322" cy="40385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191"/>
                <a:gridCol w="1441867"/>
                <a:gridCol w="5695264"/>
              </a:tblGrid>
              <a:tr h="82141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2141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2141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2141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5295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31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page 21 underneath your rankings, discuss two negative (bad) and two positive (good) consequences of civilization building.  What types of issues do complex societies deal with???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92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you think the early civilizations that arose in different parts of the world have in common?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Advanced </a:t>
            </a:r>
            <a:r>
              <a:rPr lang="en-US" sz="2200" dirty="0"/>
              <a:t>Cities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Complex </a:t>
            </a:r>
            <a:r>
              <a:rPr lang="en-US" sz="2200" dirty="0"/>
              <a:t>Institutions (government, religion)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Technology</a:t>
            </a:r>
            <a:endParaRPr lang="en-US" sz="2200" dirty="0"/>
          </a:p>
          <a:p>
            <a:pPr lvl="1">
              <a:lnSpc>
                <a:spcPct val="80000"/>
              </a:lnSpc>
            </a:pPr>
            <a:r>
              <a:rPr lang="en-US" sz="2200" dirty="0" smtClean="0"/>
              <a:t>Specialized </a:t>
            </a:r>
            <a:r>
              <a:rPr lang="en-US" sz="2200" dirty="0"/>
              <a:t>workers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Record </a:t>
            </a:r>
            <a:r>
              <a:rPr lang="en-US" sz="2200" dirty="0"/>
              <a:t>Keeping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5 </a:t>
            </a:r>
            <a:br>
              <a:rPr lang="en-US" b="1" dirty="0" smtClean="0"/>
            </a:br>
            <a:r>
              <a:rPr lang="en-US" b="1" dirty="0" smtClean="0"/>
              <a:t>Characteristics of a Civilization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61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Essential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 explain the characteristics that make up </a:t>
            </a:r>
            <a:r>
              <a:rPr lang="en-US" smtClean="0"/>
              <a:t>a civilization by </a:t>
            </a:r>
            <a:r>
              <a:rPr lang="en-US" dirty="0"/>
              <a:t>ranking them and supporting your rank with details. </a:t>
            </a:r>
          </a:p>
        </p:txBody>
      </p:sp>
    </p:spTree>
    <p:extLst>
      <p:ext uri="{BB962C8B-B14F-4D97-AF65-F5344CB8AC3E}">
        <p14:creationId xmlns:p14="http://schemas.microsoft.com/office/powerpoint/2010/main" val="61892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Key Words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Agriculture- Farming</a:t>
            </a:r>
          </a:p>
          <a:p>
            <a:pPr eaLnBrk="1" hangingPunct="1"/>
            <a:r>
              <a:rPr lang="en-US" dirty="0" smtClean="0"/>
              <a:t>Domesticate- to raise</a:t>
            </a:r>
          </a:p>
          <a:p>
            <a:pPr eaLnBrk="1" hangingPunct="1"/>
            <a:r>
              <a:rPr lang="en-US" dirty="0" smtClean="0"/>
              <a:t>Nomadic-Move place to place</a:t>
            </a:r>
          </a:p>
          <a:p>
            <a:pPr eaLnBrk="1" hangingPunct="1"/>
            <a:r>
              <a:rPr lang="en-US" dirty="0" smtClean="0"/>
              <a:t>Rural-countryside</a:t>
            </a:r>
          </a:p>
          <a:p>
            <a:pPr eaLnBrk="1" hangingPunct="1"/>
            <a:r>
              <a:rPr lang="en-US" dirty="0" smtClean="0"/>
              <a:t>Settlements-people in living in towns or villages </a:t>
            </a:r>
          </a:p>
          <a:p>
            <a:pPr eaLnBrk="1" hangingPunct="1"/>
            <a:r>
              <a:rPr lang="en-US" dirty="0" smtClean="0"/>
              <a:t>Civilization- organized society, development</a:t>
            </a:r>
          </a:p>
        </p:txBody>
      </p:sp>
    </p:spTree>
    <p:extLst>
      <p:ext uri="{BB962C8B-B14F-4D97-AF65-F5344CB8AC3E}">
        <p14:creationId xmlns:p14="http://schemas.microsoft.com/office/powerpoint/2010/main" val="220435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 smtClean="0"/>
              <a:t>How can a timeline help us better understand events in history?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Decade=a 10 year period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Century= a 100 year period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Millennium= a thousand year history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Century=refers to the years between 1900-1999</a:t>
            </a:r>
          </a:p>
        </p:txBody>
      </p:sp>
    </p:spTree>
    <p:extLst>
      <p:ext uri="{BB962C8B-B14F-4D97-AF65-F5344CB8AC3E}">
        <p14:creationId xmlns:p14="http://schemas.microsoft.com/office/powerpoint/2010/main" val="273582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9" name="Picture 7" descr="civilization3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686" y="3810000"/>
            <a:ext cx="5791200" cy="2858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IS A CIVILIZATION???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590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b="1" u="sng" dirty="0" smtClean="0">
                <a:solidFill>
                  <a:schemeClr val="tx2"/>
                </a:solidFill>
              </a:rPr>
              <a:t>CIVILIZATION</a:t>
            </a:r>
            <a:r>
              <a:rPr lang="en-US" b="1" dirty="0" smtClean="0">
                <a:solidFill>
                  <a:schemeClr val="tx2"/>
                </a:solidFill>
              </a:rPr>
              <a:t>- </a:t>
            </a:r>
          </a:p>
          <a:p>
            <a:pPr lvl="1"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(1) group of people living and working together for the purpose of creating an organized society</a:t>
            </a:r>
          </a:p>
          <a:p>
            <a:pPr lvl="1"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(2) “the highest cultural grouping of people which distinguishes humans from other species”</a:t>
            </a:r>
          </a:p>
          <a:p>
            <a:pPr lvl="1"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(3) “complex systems or network of cities that emerge from pre-urban culture”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69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2505075"/>
          </a:xfrm>
        </p:spPr>
        <p:txBody>
          <a:bodyPr/>
          <a:lstStyle/>
          <a:p>
            <a:r>
              <a:rPr lang="en-US" sz="8800" b="1" dirty="0" smtClean="0"/>
              <a:t>Foldable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62000" y="2971800"/>
            <a:ext cx="7772400" cy="3124200"/>
          </a:xfrm>
        </p:spPr>
        <p:txBody>
          <a:bodyPr/>
          <a:lstStyle/>
          <a:p>
            <a:r>
              <a:rPr lang="en-US" dirty="0" smtClean="0"/>
              <a:t>Turn page 22 inside to create the </a:t>
            </a:r>
          </a:p>
          <a:p>
            <a:r>
              <a:rPr lang="en-US" dirty="0" smtClean="0"/>
              <a:t>5 Characteristics of Civilization Foldable</a:t>
            </a:r>
          </a:p>
          <a:p>
            <a:endParaRPr lang="en-US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chemeClr val="tx2"/>
                </a:solidFill>
              </a:rPr>
              <a:t>Advanced Cities/ Geography</a:t>
            </a: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chemeClr val="tx2"/>
                </a:solidFill>
              </a:rPr>
              <a:t>Complex Institutions (government, religion)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chemeClr val="tx2"/>
                </a:solidFill>
              </a:rPr>
              <a:t>Economy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chemeClr val="tx2"/>
                </a:solidFill>
              </a:rPr>
              <a:t>Technology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chemeClr val="tx2"/>
                </a:solidFill>
              </a:rPr>
              <a:t>Writing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97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1415</TotalTime>
  <Words>838</Words>
  <Application>Microsoft Office PowerPoint</Application>
  <PresentationFormat>On-screen Show (4:3)</PresentationFormat>
  <Paragraphs>133</Paragraphs>
  <Slides>27</Slides>
  <Notes>6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Executive</vt:lpstr>
      <vt:lpstr>Warm Up</vt:lpstr>
      <vt:lpstr>PowerPoint Presentation</vt:lpstr>
      <vt:lpstr>Critical Thinking</vt:lpstr>
      <vt:lpstr>5  Characteristics of a Civilization</vt:lpstr>
      <vt:lpstr>Essential Question</vt:lpstr>
      <vt:lpstr>Key Words </vt:lpstr>
      <vt:lpstr>How can a timeline help us better understand events in history?</vt:lpstr>
      <vt:lpstr>WHAT IS A CIVILIZATION???</vt:lpstr>
      <vt:lpstr>Foldable</vt:lpstr>
      <vt:lpstr>1. Advanced Cities</vt:lpstr>
      <vt:lpstr>2. Complex Institutions</vt:lpstr>
      <vt:lpstr>3. Economy with Job Specialization</vt:lpstr>
      <vt:lpstr>4. Technology</vt:lpstr>
      <vt:lpstr>5. Writing</vt:lpstr>
      <vt:lpstr>5 Characteristics of Civilizations (Pneumonic Device)</vt:lpstr>
      <vt:lpstr>Draw an image that correlates to each of the        5 Characteristics of Civilization</vt:lpstr>
      <vt:lpstr>Warm Up</vt:lpstr>
      <vt:lpstr>5  Characteristics of a Civilization</vt:lpstr>
      <vt:lpstr>Essential Question</vt:lpstr>
      <vt:lpstr>Critical Thinking</vt:lpstr>
      <vt:lpstr>Critical Thinking</vt:lpstr>
      <vt:lpstr>5 Characteristics of Civilizations (Pneumonic Device)</vt:lpstr>
      <vt:lpstr>PowerPoint Presentation</vt:lpstr>
      <vt:lpstr>PowerPoint Presentation</vt:lpstr>
      <vt:lpstr>CER Ranking Activity</vt:lpstr>
      <vt:lpstr>PowerPoint Presentation</vt:lpstr>
      <vt:lpstr>Processing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Meghan Law</dc:creator>
  <cp:lastModifiedBy>Meghan Law</cp:lastModifiedBy>
  <cp:revision>42</cp:revision>
  <cp:lastPrinted>2015-09-23T13:05:54Z</cp:lastPrinted>
  <dcterms:created xsi:type="dcterms:W3CDTF">2014-10-01T15:02:17Z</dcterms:created>
  <dcterms:modified xsi:type="dcterms:W3CDTF">2015-09-23T19:11:24Z</dcterms:modified>
</cp:coreProperties>
</file>