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75" r:id="rId2"/>
    <p:sldId id="256" r:id="rId3"/>
    <p:sldId id="258" r:id="rId4"/>
    <p:sldId id="259" r:id="rId5"/>
    <p:sldId id="308" r:id="rId6"/>
    <p:sldId id="276" r:id="rId7"/>
    <p:sldId id="286" r:id="rId8"/>
    <p:sldId id="261" r:id="rId9"/>
    <p:sldId id="262" r:id="rId10"/>
    <p:sldId id="301" r:id="rId11"/>
    <p:sldId id="312" r:id="rId12"/>
    <p:sldId id="305" r:id="rId13"/>
    <p:sldId id="302" r:id="rId14"/>
    <p:sldId id="303" r:id="rId15"/>
    <p:sldId id="304" r:id="rId16"/>
    <p:sldId id="263" r:id="rId17"/>
    <p:sldId id="309" r:id="rId18"/>
    <p:sldId id="310" r:id="rId19"/>
    <p:sldId id="311" r:id="rId20"/>
    <p:sldId id="287" r:id="rId21"/>
    <p:sldId id="288" r:id="rId22"/>
    <p:sldId id="300" r:id="rId23"/>
    <p:sldId id="307" r:id="rId24"/>
    <p:sldId id="290" r:id="rId25"/>
    <p:sldId id="315" r:id="rId26"/>
    <p:sldId id="291" r:id="rId27"/>
    <p:sldId id="292" r:id="rId28"/>
    <p:sldId id="293" r:id="rId29"/>
    <p:sldId id="294" r:id="rId30"/>
    <p:sldId id="316" r:id="rId31"/>
    <p:sldId id="295" r:id="rId32"/>
    <p:sldId id="296" r:id="rId33"/>
    <p:sldId id="317" r:id="rId34"/>
    <p:sldId id="297" r:id="rId35"/>
    <p:sldId id="320" r:id="rId36"/>
    <p:sldId id="318" r:id="rId37"/>
    <p:sldId id="319" r:id="rId38"/>
    <p:sldId id="29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08"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47EF6-3B3E-4760-B9D9-4D1D919E5DC8}" type="datetimeFigureOut">
              <a:rPr lang="en-US" smtClean="0"/>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2FC65-7CC0-49C7-B1E0-34A269948DF9}" type="slidenum">
              <a:rPr lang="en-US" smtClean="0"/>
              <a:t>‹#›</a:t>
            </a:fld>
            <a:endParaRPr lang="en-US"/>
          </a:p>
        </p:txBody>
      </p:sp>
    </p:spTree>
    <p:extLst>
      <p:ext uri="{BB962C8B-B14F-4D97-AF65-F5344CB8AC3E}">
        <p14:creationId xmlns:p14="http://schemas.microsoft.com/office/powerpoint/2010/main" val="261613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bolded vocabulary from page 26 and use</a:t>
            </a:r>
            <a:r>
              <a:rPr lang="en-US" baseline="0" dirty="0" smtClean="0"/>
              <a:t> this vocabulary to complete the worksheet</a:t>
            </a:r>
            <a:endParaRPr lang="en-US" dirty="0"/>
          </a:p>
        </p:txBody>
      </p:sp>
      <p:sp>
        <p:nvSpPr>
          <p:cNvPr id="4" name="Slide Number Placeholder 3"/>
          <p:cNvSpPr>
            <a:spLocks noGrp="1"/>
          </p:cNvSpPr>
          <p:nvPr>
            <p:ph type="sldNum" sz="quarter" idx="10"/>
          </p:nvPr>
        </p:nvSpPr>
        <p:spPr/>
        <p:txBody>
          <a:bodyPr/>
          <a:lstStyle/>
          <a:p>
            <a:fld id="{5AA2FC65-7CC0-49C7-B1E0-34A269948DF9}" type="slidenum">
              <a:rPr lang="en-US" smtClean="0"/>
              <a:t>17</a:t>
            </a:fld>
            <a:endParaRPr lang="en-US"/>
          </a:p>
        </p:txBody>
      </p:sp>
    </p:spTree>
    <p:extLst>
      <p:ext uri="{BB962C8B-B14F-4D97-AF65-F5344CB8AC3E}">
        <p14:creationId xmlns:p14="http://schemas.microsoft.com/office/powerpoint/2010/main" val="16766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2FC65-7CC0-49C7-B1E0-34A269948DF9}" type="slidenum">
              <a:rPr lang="en-US" smtClean="0"/>
              <a:t>18</a:t>
            </a:fld>
            <a:endParaRPr lang="en-US"/>
          </a:p>
        </p:txBody>
      </p:sp>
    </p:spTree>
    <p:extLst>
      <p:ext uri="{BB962C8B-B14F-4D97-AF65-F5344CB8AC3E}">
        <p14:creationId xmlns:p14="http://schemas.microsoft.com/office/powerpoint/2010/main" val="104312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62F1F36-B1ED-463D-A4EE-A26BB32A6A20}" type="datetimeFigureOut">
              <a:rPr lang="en-US" smtClean="0"/>
              <a:t>9/29/2015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CE2DFB7-3808-44E7-AFE8-DEF49868C9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F1F36-B1ED-463D-A4EE-A26BB32A6A20}"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2DFB7-3808-44E7-AFE8-DEF49868C9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F1F36-B1ED-463D-A4EE-A26BB32A6A20}"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2DFB7-3808-44E7-AFE8-DEF49868C9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F1F36-B1ED-463D-A4EE-A26BB32A6A20}"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2DFB7-3808-44E7-AFE8-DEF49868C9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F1F36-B1ED-463D-A4EE-A26BB32A6A20}"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2DFB7-3808-44E7-AFE8-DEF49868C9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62F1F36-B1ED-463D-A4EE-A26BB32A6A20}"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2DFB7-3808-44E7-AFE8-DEF49868C9FC}"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62F1F36-B1ED-463D-A4EE-A26BB32A6A20}" type="datetimeFigureOut">
              <a:rPr lang="en-US" smtClean="0"/>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2DFB7-3808-44E7-AFE8-DEF49868C9FC}"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F1F36-B1ED-463D-A4EE-A26BB32A6A20}" type="datetimeFigureOut">
              <a:rPr lang="en-US" smtClean="0"/>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2DFB7-3808-44E7-AFE8-DEF49868C9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F1F36-B1ED-463D-A4EE-A26BB32A6A20}" type="datetimeFigureOut">
              <a:rPr lang="en-US" smtClean="0"/>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2DFB7-3808-44E7-AFE8-DEF49868C9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62F1F36-B1ED-463D-A4EE-A26BB32A6A20}" type="datetimeFigureOut">
              <a:rPr lang="en-US" smtClean="0"/>
              <a:t>9/29/2015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CE2DFB7-3808-44E7-AFE8-DEF49868C9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62F1F36-B1ED-463D-A4EE-A26BB32A6A20}" type="datetimeFigureOut">
              <a:rPr lang="en-US" smtClean="0"/>
              <a:t>9/29/2015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CE2DFB7-3808-44E7-AFE8-DEF49868C9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62F1F36-B1ED-463D-A4EE-A26BB32A6A20}" type="datetimeFigureOut">
              <a:rPr lang="en-US" smtClean="0"/>
              <a:t>9/29/2015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CE2DFB7-3808-44E7-AFE8-DEF49868C9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What roles did governments play in </a:t>
            </a:r>
            <a:r>
              <a:rPr lang="en-US" smtClean="0"/>
              <a:t>early civilizations?</a:t>
            </a:r>
            <a:endParaRPr lang="en-US"/>
          </a:p>
        </p:txBody>
      </p:sp>
    </p:spTree>
    <p:extLst>
      <p:ext uri="{BB962C8B-B14F-4D97-AF65-F5344CB8AC3E}">
        <p14:creationId xmlns:p14="http://schemas.microsoft.com/office/powerpoint/2010/main" val="3090643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Processing</a:t>
            </a:r>
            <a:endParaRPr lang="en-US" dirty="0"/>
          </a:p>
        </p:txBody>
      </p:sp>
      <p:sp>
        <p:nvSpPr>
          <p:cNvPr id="5" name="Content Placeholder 4"/>
          <p:cNvSpPr>
            <a:spLocks noGrp="1"/>
          </p:cNvSpPr>
          <p:nvPr>
            <p:ph idx="1"/>
          </p:nvPr>
        </p:nvSpPr>
        <p:spPr/>
        <p:txBody>
          <a:bodyPr/>
          <a:lstStyle/>
          <a:p>
            <a:r>
              <a:rPr lang="en-US" dirty="0" smtClean="0"/>
              <a:t>With your group, come up with a 20 word GIST or less that summarizes John Locke’s idea about government. </a:t>
            </a:r>
          </a:p>
          <a:p>
            <a:pPr lvl="1"/>
            <a:r>
              <a:rPr lang="en-US" dirty="0" smtClean="0"/>
              <a:t>Use the following words:</a:t>
            </a:r>
          </a:p>
          <a:p>
            <a:pPr lvl="2"/>
            <a:r>
              <a:rPr lang="en-US" dirty="0" smtClean="0"/>
              <a:t>Natural Rights</a:t>
            </a:r>
          </a:p>
          <a:p>
            <a:pPr lvl="2"/>
            <a:r>
              <a:rPr lang="en-US" dirty="0" smtClean="0"/>
              <a:t>Life, Liberty, and Property</a:t>
            </a:r>
          </a:p>
          <a:p>
            <a:pPr lvl="2"/>
            <a:r>
              <a:rPr lang="en-US" dirty="0" smtClean="0"/>
              <a:t>Social Contract</a:t>
            </a:r>
          </a:p>
          <a:p>
            <a:pPr lvl="2"/>
            <a:r>
              <a:rPr lang="en-US" dirty="0"/>
              <a:t>G</a:t>
            </a:r>
            <a:r>
              <a:rPr lang="en-US" dirty="0" smtClean="0"/>
              <a:t>overnment</a:t>
            </a:r>
          </a:p>
          <a:p>
            <a:r>
              <a:rPr lang="en-US" dirty="0" smtClean="0"/>
              <a:t>Write this idea on the top of page 26.</a:t>
            </a:r>
            <a:endParaRPr lang="en-US" dirty="0"/>
          </a:p>
        </p:txBody>
      </p:sp>
    </p:spTree>
    <p:extLst>
      <p:ext uri="{BB962C8B-B14F-4D97-AF65-F5344CB8AC3E}">
        <p14:creationId xmlns:p14="http://schemas.microsoft.com/office/powerpoint/2010/main" val="37579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What were John Locke’s Ideas about government?  Do you agree or disagree with his ideas about government?</a:t>
            </a:r>
            <a:endParaRPr lang="en-US" dirty="0"/>
          </a:p>
        </p:txBody>
      </p:sp>
    </p:spTree>
    <p:extLst>
      <p:ext uri="{BB962C8B-B14F-4D97-AF65-F5344CB8AC3E}">
        <p14:creationId xmlns:p14="http://schemas.microsoft.com/office/powerpoint/2010/main" val="3801959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Think about this question from Friday…</a:t>
            </a:r>
          </a:p>
          <a:p>
            <a:r>
              <a:rPr lang="en-US" dirty="0" smtClean="0"/>
              <a:t>What were John Locke’s Ideas about government?  Do you agree or disagree with his ideas about government?</a:t>
            </a:r>
            <a:endParaRPr lang="en-US" dirty="0"/>
          </a:p>
        </p:txBody>
      </p:sp>
    </p:spTree>
    <p:extLst>
      <p:ext uri="{BB962C8B-B14F-4D97-AF65-F5344CB8AC3E}">
        <p14:creationId xmlns:p14="http://schemas.microsoft.com/office/powerpoint/2010/main" val="382532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541" y="1600200"/>
            <a:ext cx="5723468" cy="948265"/>
          </a:xfrm>
        </p:spPr>
        <p:txBody>
          <a:bodyPr/>
          <a:lstStyle/>
          <a:p>
            <a:r>
              <a:rPr lang="en-US" dirty="0" smtClean="0"/>
              <a:t>Why Government?</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derrickashong.com/storage/BigGovernment.jpg?__SQUARESPACE_CACHEVERSION=1328040787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37106"/>
            <a:ext cx="4267200" cy="297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65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normAutofit/>
          </a:bodyPr>
          <a:lstStyle/>
          <a:p>
            <a:r>
              <a:rPr lang="en-US" dirty="0" smtClean="0"/>
              <a:t>Students will be able to defend the reasons why people and civilizations need government.</a:t>
            </a:r>
          </a:p>
        </p:txBody>
      </p:sp>
    </p:spTree>
    <p:extLst>
      <p:ext uri="{BB962C8B-B14F-4D97-AF65-F5344CB8AC3E}">
        <p14:creationId xmlns:p14="http://schemas.microsoft.com/office/powerpoint/2010/main" val="346817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Government</a:t>
            </a:r>
          </a:p>
          <a:p>
            <a:pPr algn="ctr"/>
            <a:r>
              <a:rPr lang="en-US" dirty="0" smtClean="0"/>
              <a:t>State of Nature</a:t>
            </a:r>
          </a:p>
          <a:p>
            <a:pPr algn="ctr"/>
            <a:r>
              <a:rPr lang="en-US" dirty="0" smtClean="0"/>
              <a:t>Natural Rights</a:t>
            </a:r>
          </a:p>
          <a:p>
            <a:pPr algn="ctr"/>
            <a:r>
              <a:rPr lang="en-US" dirty="0" smtClean="0"/>
              <a:t>Life</a:t>
            </a:r>
          </a:p>
          <a:p>
            <a:pPr algn="ctr"/>
            <a:r>
              <a:rPr lang="en-US" dirty="0" smtClean="0"/>
              <a:t>Social Contract</a:t>
            </a:r>
          </a:p>
          <a:p>
            <a:pPr algn="ctr"/>
            <a:r>
              <a:rPr lang="en-US" dirty="0" smtClean="0"/>
              <a:t>Property</a:t>
            </a:r>
          </a:p>
          <a:p>
            <a:pPr algn="ctr"/>
            <a:r>
              <a:rPr lang="en-US" dirty="0" smtClean="0"/>
              <a:t>Liberty</a:t>
            </a:r>
          </a:p>
          <a:p>
            <a:pPr algn="ctr"/>
            <a:r>
              <a:rPr lang="en-US" dirty="0" smtClean="0"/>
              <a:t>Laws</a:t>
            </a:r>
          </a:p>
          <a:p>
            <a:pPr algn="ctr"/>
            <a:r>
              <a:rPr lang="en-US" dirty="0" smtClean="0"/>
              <a:t>Compromise</a:t>
            </a:r>
          </a:p>
        </p:txBody>
      </p:sp>
      <p:pic>
        <p:nvPicPr>
          <p:cNvPr id="3074" name="Picture 2" descr="http://3.bp.blogspot.com/_itLGYNiC0xw/TPqv-mGz9RI/AAAAAAAAAAU/llXzSkzVzVc/s1600/govern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42999" y="1676399"/>
            <a:ext cx="17049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aculty.history.wisc.edu/sommerville/367/367images/rapi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05000"/>
            <a:ext cx="23907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hefreedomnut.files.wordpress.com/2012/09/bill-of-righ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3929063"/>
            <a:ext cx="1820449"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bookcoverarchive.com/images/books/social_contract.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381" y="3505200"/>
            <a:ext cx="1271588" cy="206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2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0"/>
            <a:ext cx="6254044" cy="1362075"/>
          </a:xfrm>
        </p:spPr>
        <p:txBody>
          <a:bodyPr/>
          <a:lstStyle/>
          <a:p>
            <a:r>
              <a:rPr lang="en-US" dirty="0" smtClean="0"/>
              <a:t>Why Government?  </a:t>
            </a:r>
            <a:r>
              <a:rPr lang="en-US" smtClean="0"/>
              <a:t>Worksheet </a:t>
            </a:r>
            <a:endParaRPr lang="en-US" dirty="0" smtClean="0"/>
          </a:p>
        </p:txBody>
      </p:sp>
      <p:sp>
        <p:nvSpPr>
          <p:cNvPr id="3" name="Text Placeholder 2"/>
          <p:cNvSpPr>
            <a:spLocks noGrp="1"/>
          </p:cNvSpPr>
          <p:nvPr>
            <p:ph type="body" idx="1"/>
          </p:nvPr>
        </p:nvSpPr>
        <p:spPr/>
        <p:txBody>
          <a:bodyPr/>
          <a:lstStyle/>
          <a:p>
            <a:endParaRPr lang="en-US"/>
          </a:p>
        </p:txBody>
      </p:sp>
      <p:pic>
        <p:nvPicPr>
          <p:cNvPr id="4098" name="Picture 2" descr="http://thefreedomnut.files.wordpress.com/2012/09/bill-of-righ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95599"/>
            <a:ext cx="4724400" cy="316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61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838200"/>
            <a:ext cx="6254044" cy="1362075"/>
          </a:xfrm>
        </p:spPr>
        <p:txBody>
          <a:bodyPr/>
          <a:lstStyle/>
          <a:p>
            <a:r>
              <a:rPr lang="en-US" dirty="0" smtClean="0"/>
              <a:t>Why Government?</a:t>
            </a:r>
            <a:br>
              <a:rPr lang="en-US" dirty="0" smtClean="0"/>
            </a:br>
            <a:r>
              <a:rPr lang="en-US" dirty="0" smtClean="0"/>
              <a:t>Unpacking the vocabulary</a:t>
            </a:r>
            <a:endParaRPr lang="en-US" dirty="0"/>
          </a:p>
        </p:txBody>
      </p:sp>
      <p:sp>
        <p:nvSpPr>
          <p:cNvPr id="5" name="Text Placeholder 4"/>
          <p:cNvSpPr>
            <a:spLocks noGrp="1"/>
          </p:cNvSpPr>
          <p:nvPr>
            <p:ph type="body" idx="1"/>
          </p:nvPr>
        </p:nvSpPr>
        <p:spPr>
          <a:xfrm>
            <a:off x="1456267" y="2438400"/>
            <a:ext cx="6231467" cy="3581400"/>
          </a:xfrm>
        </p:spPr>
        <p:txBody>
          <a:bodyPr>
            <a:normAutofit fontScale="77500" lnSpcReduction="20000"/>
          </a:bodyPr>
          <a:lstStyle/>
          <a:p>
            <a:pPr marL="457200" indent="-457200" algn="l">
              <a:buFont typeface="Arial" pitchFamily="34" charset="0"/>
              <a:buChar char="•"/>
            </a:pPr>
            <a:r>
              <a:rPr lang="en-US" sz="2800" dirty="0" smtClean="0"/>
              <a:t>Please write the following terms on the top of Why Government Worksheet 1</a:t>
            </a:r>
          </a:p>
          <a:p>
            <a:pPr marL="457200" indent="-457200" algn="l">
              <a:buFont typeface="Arial" pitchFamily="34" charset="0"/>
              <a:buChar char="•"/>
            </a:pPr>
            <a:endParaRPr lang="en-US" sz="2800" dirty="0" smtClean="0"/>
          </a:p>
          <a:p>
            <a:r>
              <a:rPr lang="en-US" sz="2800" dirty="0" smtClean="0"/>
              <a:t>Government</a:t>
            </a:r>
            <a:endParaRPr lang="en-US" sz="2800" dirty="0"/>
          </a:p>
          <a:p>
            <a:r>
              <a:rPr lang="en-US" sz="2800" dirty="0"/>
              <a:t>State of Nature</a:t>
            </a:r>
          </a:p>
          <a:p>
            <a:r>
              <a:rPr lang="en-US" sz="2800" dirty="0"/>
              <a:t>Natural Rights</a:t>
            </a:r>
          </a:p>
          <a:p>
            <a:r>
              <a:rPr lang="en-US" sz="2800" dirty="0"/>
              <a:t>Life</a:t>
            </a:r>
          </a:p>
          <a:p>
            <a:r>
              <a:rPr lang="en-US" sz="2800" dirty="0"/>
              <a:t>Social Contract</a:t>
            </a:r>
          </a:p>
          <a:p>
            <a:r>
              <a:rPr lang="en-US" sz="2800" dirty="0"/>
              <a:t>Property</a:t>
            </a:r>
          </a:p>
          <a:p>
            <a:r>
              <a:rPr lang="en-US" sz="2800" dirty="0" smtClean="0"/>
              <a:t>Liberty</a:t>
            </a:r>
          </a:p>
          <a:p>
            <a:endParaRPr lang="en-US" sz="2800" dirty="0" smtClean="0"/>
          </a:p>
        </p:txBody>
      </p:sp>
    </p:spTree>
    <p:extLst>
      <p:ext uri="{BB962C8B-B14F-4D97-AF65-F5344CB8AC3E}">
        <p14:creationId xmlns:p14="http://schemas.microsoft.com/office/powerpoint/2010/main" val="1906667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a:t>
            </a:r>
            <a:r>
              <a:rPr lang="en-US" dirty="0" err="1" smtClean="0"/>
              <a:t>pg</a:t>
            </a:r>
            <a:r>
              <a:rPr lang="en-US" dirty="0" smtClean="0"/>
              <a:t> 1</a:t>
            </a:r>
            <a:endParaRPr lang="en-US" dirty="0"/>
          </a:p>
        </p:txBody>
      </p:sp>
      <p:sp>
        <p:nvSpPr>
          <p:cNvPr id="3" name="Text Placeholder 2"/>
          <p:cNvSpPr>
            <a:spLocks noGrp="1"/>
          </p:cNvSpPr>
          <p:nvPr>
            <p:ph type="body" idx="1"/>
          </p:nvPr>
        </p:nvSpPr>
        <p:spPr>
          <a:xfrm>
            <a:off x="1456267" y="3725334"/>
            <a:ext cx="6231467" cy="1989666"/>
          </a:xfrm>
        </p:spPr>
        <p:txBody>
          <a:bodyPr>
            <a:normAutofit/>
          </a:bodyPr>
          <a:lstStyle/>
          <a:p>
            <a:r>
              <a:rPr lang="en-US" dirty="0" smtClean="0"/>
              <a:t>Using the vocabulary you have just put into the Vocabulary Building section of the worksheet along with the information you completed yesterday on page 26 to complete the rest of worksheet </a:t>
            </a:r>
            <a:r>
              <a:rPr lang="en-US" dirty="0" err="1" smtClean="0"/>
              <a:t>pg</a:t>
            </a:r>
            <a:r>
              <a:rPr lang="en-US" dirty="0" smtClean="0"/>
              <a:t> 1 with your partner next to you.  You will have 15 minutes to complete this.  </a:t>
            </a:r>
            <a:endParaRPr lang="en-US" dirty="0"/>
          </a:p>
        </p:txBody>
      </p:sp>
    </p:spTree>
    <p:extLst>
      <p:ext uri="{BB962C8B-B14F-4D97-AF65-F5344CB8AC3E}">
        <p14:creationId xmlns:p14="http://schemas.microsoft.com/office/powerpoint/2010/main" val="2784314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Government?</a:t>
            </a:r>
            <a:endParaRPr lang="en-US" dirty="0"/>
          </a:p>
        </p:txBody>
      </p:sp>
      <p:sp>
        <p:nvSpPr>
          <p:cNvPr id="3" name="Text Placeholder 2"/>
          <p:cNvSpPr>
            <a:spLocks noGrp="1"/>
          </p:cNvSpPr>
          <p:nvPr>
            <p:ph type="body" idx="1"/>
          </p:nvPr>
        </p:nvSpPr>
        <p:spPr/>
        <p:txBody>
          <a:bodyPr/>
          <a:lstStyle/>
          <a:p>
            <a:r>
              <a:rPr lang="en-US" dirty="0" smtClean="0"/>
              <a:t>Worksheet </a:t>
            </a:r>
            <a:r>
              <a:rPr lang="en-US" dirty="0" err="1" smtClean="0"/>
              <a:t>pg</a:t>
            </a:r>
            <a:r>
              <a:rPr lang="en-US" dirty="0" smtClean="0"/>
              <a:t> 1 answer check</a:t>
            </a:r>
            <a:endParaRPr lang="en-US" dirty="0"/>
          </a:p>
        </p:txBody>
      </p:sp>
    </p:spTree>
    <p:extLst>
      <p:ext uri="{BB962C8B-B14F-4D97-AF65-F5344CB8AC3E}">
        <p14:creationId xmlns:p14="http://schemas.microsoft.com/office/powerpoint/2010/main" val="3179669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541" y="1600200"/>
            <a:ext cx="5723468" cy="948265"/>
          </a:xfrm>
        </p:spPr>
        <p:txBody>
          <a:bodyPr/>
          <a:lstStyle/>
          <a:p>
            <a:r>
              <a:rPr lang="en-US" dirty="0" smtClean="0"/>
              <a:t>Why Government?</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derrickashong.com/storage/BigGovernment.jpg?__SQUARESPACE_CACHEVERSION=1328040787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37106"/>
            <a:ext cx="4267200" cy="297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1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Thomas Hobbes Ideas about Government</a:t>
            </a:r>
            <a:endParaRPr lang="en-US" dirty="0"/>
          </a:p>
        </p:txBody>
      </p:sp>
      <p:sp>
        <p:nvSpPr>
          <p:cNvPr id="5" name="Text Placeholder 4"/>
          <p:cNvSpPr>
            <a:spLocks noGrp="1"/>
          </p:cNvSpPr>
          <p:nvPr>
            <p:ph type="body" idx="1"/>
          </p:nvPr>
        </p:nvSpPr>
        <p:spPr/>
        <p:txBody>
          <a:bodyPr/>
          <a:lstStyle/>
          <a:p>
            <a:r>
              <a:rPr lang="en-US" dirty="0" smtClean="0"/>
              <a:t>Title page 25 Hobbes Idea about Government</a:t>
            </a:r>
            <a:endParaRPr lang="en-US" dirty="0"/>
          </a:p>
        </p:txBody>
      </p:sp>
      <p:pic>
        <p:nvPicPr>
          <p:cNvPr id="2052" name="Picture 4" descr="http://tse1.mm.bing.net/th?id=JN.tg53tbSY1Kby7YjEcI1UNA&amp;w=78&amp;h=78&amp;c=7&amp;pi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267200"/>
            <a:ext cx="1905000" cy="190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1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95400"/>
            <a:ext cx="6254044" cy="1362075"/>
          </a:xfrm>
        </p:spPr>
        <p:txBody>
          <a:bodyPr/>
          <a:lstStyle/>
          <a:p>
            <a:r>
              <a:rPr lang="en-US" dirty="0" smtClean="0"/>
              <a:t>Hobbes Critical Thinking </a:t>
            </a:r>
            <a:endParaRPr lang="en-US" dirty="0"/>
          </a:p>
        </p:txBody>
      </p:sp>
      <p:sp>
        <p:nvSpPr>
          <p:cNvPr id="3" name="Text Placeholder 2"/>
          <p:cNvSpPr>
            <a:spLocks noGrp="1"/>
          </p:cNvSpPr>
          <p:nvPr>
            <p:ph type="body" idx="1"/>
          </p:nvPr>
        </p:nvSpPr>
        <p:spPr>
          <a:xfrm>
            <a:off x="1456267" y="2971800"/>
            <a:ext cx="6231467" cy="3048000"/>
          </a:xfrm>
        </p:spPr>
        <p:txBody>
          <a:bodyPr>
            <a:normAutofit/>
          </a:bodyPr>
          <a:lstStyle/>
          <a:p>
            <a:r>
              <a:rPr lang="en-US" dirty="0" smtClean="0"/>
              <a:t>Worksheet </a:t>
            </a:r>
            <a:r>
              <a:rPr lang="en-US" dirty="0" err="1" smtClean="0"/>
              <a:t>pg</a:t>
            </a:r>
            <a:r>
              <a:rPr lang="en-US" dirty="0" smtClean="0"/>
              <a:t> 2</a:t>
            </a:r>
          </a:p>
          <a:p>
            <a:endParaRPr lang="en-US" dirty="0"/>
          </a:p>
          <a:p>
            <a:r>
              <a:rPr lang="en-US" dirty="0" smtClean="0"/>
              <a:t>You are to read </a:t>
            </a:r>
            <a:r>
              <a:rPr lang="en-US" dirty="0"/>
              <a:t>through the little blurb about Thomas Hobbes as a </a:t>
            </a:r>
            <a:r>
              <a:rPr lang="en-US" dirty="0" smtClean="0"/>
              <a:t>class then answering </a:t>
            </a:r>
            <a:r>
              <a:rPr lang="en-US" dirty="0"/>
              <a:t>questions 1 and 2 </a:t>
            </a:r>
            <a:r>
              <a:rPr lang="en-US" dirty="0" smtClean="0"/>
              <a:t>independently.</a:t>
            </a:r>
          </a:p>
          <a:p>
            <a:endParaRPr lang="en-US" dirty="0" smtClean="0"/>
          </a:p>
          <a:p>
            <a:r>
              <a:rPr lang="en-US" dirty="0" smtClean="0"/>
              <a:t>Next, complete </a:t>
            </a:r>
            <a:r>
              <a:rPr lang="en-US" dirty="0"/>
              <a:t>the critical thinking QUIETLY and INDEPENDTLY!  </a:t>
            </a:r>
          </a:p>
        </p:txBody>
      </p:sp>
    </p:spTree>
    <p:extLst>
      <p:ext uri="{BB962C8B-B14F-4D97-AF65-F5344CB8AC3E}">
        <p14:creationId xmlns:p14="http://schemas.microsoft.com/office/powerpoint/2010/main" val="225514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a:t>
            </a:r>
            <a:endParaRPr lang="en-US" dirty="0"/>
          </a:p>
        </p:txBody>
      </p:sp>
      <p:sp>
        <p:nvSpPr>
          <p:cNvPr id="5" name="Content Placeholder 4"/>
          <p:cNvSpPr>
            <a:spLocks noGrp="1"/>
          </p:cNvSpPr>
          <p:nvPr>
            <p:ph idx="1"/>
          </p:nvPr>
        </p:nvSpPr>
        <p:spPr/>
        <p:txBody>
          <a:bodyPr/>
          <a:lstStyle/>
          <a:p>
            <a:endParaRPr lang="en-US"/>
          </a:p>
        </p:txBody>
      </p:sp>
      <p:pic>
        <p:nvPicPr>
          <p:cNvPr id="3074" name="Picture 2" descr="http://www.pascack.k12.nj.us/cms/lib5/NJ01000238/Centricity/Domain/233/Hobbes%20vs%20Loc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 y="2179002"/>
            <a:ext cx="5728185" cy="42961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uttyhistory.com/uploads/1/2/1/5/12150034/5131371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79002"/>
            <a:ext cx="6191250" cy="464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15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Processing</a:t>
            </a:r>
            <a:endParaRPr lang="en-US" dirty="0"/>
          </a:p>
        </p:txBody>
      </p:sp>
      <p:sp>
        <p:nvSpPr>
          <p:cNvPr id="5" name="Content Placeholder 4"/>
          <p:cNvSpPr>
            <a:spLocks noGrp="1"/>
          </p:cNvSpPr>
          <p:nvPr>
            <p:ph idx="1"/>
          </p:nvPr>
        </p:nvSpPr>
        <p:spPr/>
        <p:txBody>
          <a:bodyPr>
            <a:normAutofit lnSpcReduction="10000"/>
          </a:bodyPr>
          <a:lstStyle/>
          <a:p>
            <a:r>
              <a:rPr lang="en-US" dirty="0" smtClean="0"/>
              <a:t>With your group, come up with a 20 word GIST or less that summarizes Thomas Hobbes ideas about government. </a:t>
            </a:r>
          </a:p>
          <a:p>
            <a:r>
              <a:rPr lang="en-US" dirty="0" smtClean="0"/>
              <a:t>Include the following words in your GIST:</a:t>
            </a:r>
          </a:p>
          <a:p>
            <a:pPr lvl="1"/>
            <a:r>
              <a:rPr lang="en-US" dirty="0" smtClean="0"/>
              <a:t>Government</a:t>
            </a:r>
          </a:p>
          <a:p>
            <a:pPr lvl="1"/>
            <a:r>
              <a:rPr lang="en-US" dirty="0" smtClean="0"/>
              <a:t>State of Nature</a:t>
            </a:r>
          </a:p>
          <a:p>
            <a:pPr lvl="1"/>
            <a:r>
              <a:rPr lang="en-US" dirty="0" smtClean="0"/>
              <a:t>Wicked/Evil</a:t>
            </a:r>
          </a:p>
          <a:p>
            <a:pPr lvl="1"/>
            <a:endParaRPr lang="en-US" dirty="0" smtClean="0"/>
          </a:p>
          <a:p>
            <a:r>
              <a:rPr lang="en-US" dirty="0" smtClean="0"/>
              <a:t>Write this idea on the top of page 25.</a:t>
            </a:r>
            <a:endParaRPr lang="en-US" dirty="0"/>
          </a:p>
        </p:txBody>
      </p:sp>
    </p:spTree>
    <p:extLst>
      <p:ext uri="{BB962C8B-B14F-4D97-AF65-F5344CB8AC3E}">
        <p14:creationId xmlns:p14="http://schemas.microsoft.com/office/powerpoint/2010/main" val="8724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As a human being, what are your rights?</a:t>
            </a:r>
          </a:p>
          <a:p>
            <a:r>
              <a:rPr lang="en-US" dirty="0" smtClean="0"/>
              <a:t>What are things you should be allowed to do?</a:t>
            </a:r>
          </a:p>
        </p:txBody>
      </p:sp>
    </p:spTree>
    <p:extLst>
      <p:ext uri="{BB962C8B-B14F-4D97-AF65-F5344CB8AC3E}">
        <p14:creationId xmlns:p14="http://schemas.microsoft.com/office/powerpoint/2010/main" val="2264203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In your spirals, answer the following question….do you think government was important in early civilizations?  Explain your thinking</a:t>
            </a:r>
            <a:endParaRPr lang="en-US" dirty="0" smtClean="0"/>
          </a:p>
        </p:txBody>
      </p:sp>
    </p:spTree>
    <p:extLst>
      <p:ext uri="{BB962C8B-B14F-4D97-AF65-F5344CB8AC3E}">
        <p14:creationId xmlns:p14="http://schemas.microsoft.com/office/powerpoint/2010/main" val="2462185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541" y="1600200"/>
            <a:ext cx="5723468" cy="948265"/>
          </a:xfrm>
        </p:spPr>
        <p:txBody>
          <a:bodyPr/>
          <a:lstStyle/>
          <a:p>
            <a:r>
              <a:rPr lang="en-US" dirty="0" smtClean="0"/>
              <a:t>Why Government?</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derrickashong.com/storage/BigGovernment.jpg?__SQUARESPACE_CACHEVERSION=1328040787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37106"/>
            <a:ext cx="4267200" cy="297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771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normAutofit/>
          </a:bodyPr>
          <a:lstStyle/>
          <a:p>
            <a:r>
              <a:rPr lang="en-US" dirty="0" smtClean="0"/>
              <a:t>Students will be able to defend the reasons why people and civilizations need government.</a:t>
            </a:r>
          </a:p>
        </p:txBody>
      </p:sp>
    </p:spTree>
    <p:extLst>
      <p:ext uri="{BB962C8B-B14F-4D97-AF65-F5344CB8AC3E}">
        <p14:creationId xmlns:p14="http://schemas.microsoft.com/office/powerpoint/2010/main" val="3795394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Government</a:t>
            </a:r>
          </a:p>
          <a:p>
            <a:pPr algn="ctr"/>
            <a:r>
              <a:rPr lang="en-US" dirty="0" smtClean="0"/>
              <a:t>State of Nature</a:t>
            </a:r>
          </a:p>
          <a:p>
            <a:pPr algn="ctr"/>
            <a:r>
              <a:rPr lang="en-US" dirty="0" smtClean="0"/>
              <a:t>Natural Rights</a:t>
            </a:r>
          </a:p>
          <a:p>
            <a:pPr algn="ctr"/>
            <a:r>
              <a:rPr lang="en-US" dirty="0" smtClean="0"/>
              <a:t>Life</a:t>
            </a:r>
          </a:p>
          <a:p>
            <a:pPr algn="ctr"/>
            <a:r>
              <a:rPr lang="en-US" dirty="0" smtClean="0"/>
              <a:t>Social Contract</a:t>
            </a:r>
          </a:p>
          <a:p>
            <a:pPr algn="ctr"/>
            <a:r>
              <a:rPr lang="en-US" dirty="0" smtClean="0"/>
              <a:t>Property</a:t>
            </a:r>
          </a:p>
          <a:p>
            <a:pPr algn="ctr"/>
            <a:r>
              <a:rPr lang="en-US" dirty="0" smtClean="0"/>
              <a:t>Liberty</a:t>
            </a:r>
          </a:p>
          <a:p>
            <a:pPr algn="ctr"/>
            <a:r>
              <a:rPr lang="en-US" dirty="0" smtClean="0"/>
              <a:t>Laws</a:t>
            </a:r>
          </a:p>
          <a:p>
            <a:pPr algn="ctr"/>
            <a:r>
              <a:rPr lang="en-US" dirty="0" smtClean="0"/>
              <a:t>Compromise</a:t>
            </a:r>
          </a:p>
        </p:txBody>
      </p:sp>
      <p:pic>
        <p:nvPicPr>
          <p:cNvPr id="3074" name="Picture 2" descr="http://3.bp.blogspot.com/_itLGYNiC0xw/TPqv-mGz9RI/AAAAAAAAAAU/llXzSkzVzVc/s1600/govern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42999" y="1676399"/>
            <a:ext cx="17049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aculty.history.wisc.edu/sommerville/367/367images/rapi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05000"/>
            <a:ext cx="23907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hefreedomnut.files.wordpress.com/2012/09/bill-of-righ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3929063"/>
            <a:ext cx="1820449"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bookcoverarchive.com/images/books/social_contract.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381" y="3505200"/>
            <a:ext cx="1271588" cy="206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839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a:t>
            </a:r>
            <a:endParaRPr lang="en-US" dirty="0"/>
          </a:p>
        </p:txBody>
      </p:sp>
      <p:sp>
        <p:nvSpPr>
          <p:cNvPr id="3" name="Content Placeholder 2"/>
          <p:cNvSpPr>
            <a:spLocks noGrp="1"/>
          </p:cNvSpPr>
          <p:nvPr>
            <p:ph idx="1"/>
          </p:nvPr>
        </p:nvSpPr>
        <p:spPr/>
        <p:txBody>
          <a:bodyPr>
            <a:normAutofit lnSpcReduction="10000"/>
          </a:bodyPr>
          <a:lstStyle/>
          <a:p>
            <a:r>
              <a:rPr lang="en-US" dirty="0" smtClean="0"/>
              <a:t>Why do people create governments?</a:t>
            </a:r>
          </a:p>
          <a:p>
            <a:endParaRPr lang="en-US" dirty="0"/>
          </a:p>
          <a:p>
            <a:r>
              <a:rPr lang="en-US" dirty="0" smtClean="0"/>
              <a:t>What purpose do they serve?</a:t>
            </a:r>
          </a:p>
          <a:p>
            <a:endParaRPr lang="en-US" dirty="0"/>
          </a:p>
          <a:p>
            <a:r>
              <a:rPr lang="en-US" dirty="0" smtClean="0"/>
              <a:t>Where did we get our ideas about government?</a:t>
            </a:r>
          </a:p>
          <a:p>
            <a:endParaRPr lang="en-US" dirty="0"/>
          </a:p>
          <a:p>
            <a:r>
              <a:rPr lang="en-US" dirty="0" smtClean="0"/>
              <a:t>These questions are the questions that have kept scholars busy for centuries!!!</a:t>
            </a:r>
            <a:endParaRPr lang="en-US" dirty="0"/>
          </a:p>
        </p:txBody>
      </p:sp>
    </p:spTree>
    <p:extLst>
      <p:ext uri="{BB962C8B-B14F-4D97-AF65-F5344CB8AC3E}">
        <p14:creationId xmlns:p14="http://schemas.microsoft.com/office/powerpoint/2010/main" val="19470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normAutofit/>
          </a:bodyPr>
          <a:lstStyle/>
          <a:p>
            <a:r>
              <a:rPr lang="en-US" dirty="0" smtClean="0"/>
              <a:t>Students will be able to defend the reasons why people and civilizations need government.</a:t>
            </a:r>
          </a:p>
        </p:txBody>
      </p:sp>
    </p:spTree>
    <p:extLst>
      <p:ext uri="{BB962C8B-B14F-4D97-AF65-F5344CB8AC3E}">
        <p14:creationId xmlns:p14="http://schemas.microsoft.com/office/powerpoint/2010/main" val="1220193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965245" cy="1202485"/>
          </a:xfrm>
        </p:spPr>
        <p:txBody>
          <a:bodyPr>
            <a:normAutofit fontScale="90000"/>
          </a:bodyPr>
          <a:lstStyle/>
          <a:p>
            <a:r>
              <a:rPr lang="en-US" dirty="0" smtClean="0"/>
              <a:t/>
            </a:r>
            <a:br>
              <a:rPr lang="en-US" dirty="0" smtClean="0"/>
            </a:br>
            <a:r>
              <a:rPr lang="en-US" dirty="0" smtClean="0"/>
              <a:t>Title </a:t>
            </a:r>
            <a:r>
              <a:rPr lang="en-US" dirty="0" smtClean="0"/>
              <a:t>page 28</a:t>
            </a:r>
            <a:r>
              <a:rPr lang="en-US" dirty="0" smtClean="0"/>
              <a:t/>
            </a:r>
            <a:br>
              <a:rPr lang="en-US" dirty="0" smtClean="0"/>
            </a:br>
            <a:r>
              <a:rPr lang="en-US" dirty="0" smtClean="0"/>
              <a:t>Why Government?</a:t>
            </a:r>
            <a:endParaRPr lang="en-US" dirty="0"/>
          </a:p>
        </p:txBody>
      </p:sp>
      <p:sp>
        <p:nvSpPr>
          <p:cNvPr id="3" name="Content Placeholder 2"/>
          <p:cNvSpPr>
            <a:spLocks noGrp="1"/>
          </p:cNvSpPr>
          <p:nvPr>
            <p:ph idx="1"/>
          </p:nvPr>
        </p:nvSpPr>
        <p:spPr>
          <a:xfrm>
            <a:off x="1463040" y="2895600"/>
            <a:ext cx="6196405" cy="2827468"/>
          </a:xfrm>
        </p:spPr>
        <p:txBody>
          <a:bodyPr>
            <a:normAutofit/>
          </a:bodyPr>
          <a:lstStyle/>
          <a:p>
            <a:r>
              <a:rPr lang="en-US" sz="2000" dirty="0" smtClean="0"/>
              <a:t>Draw the following chart in your spirals on page </a:t>
            </a:r>
            <a:r>
              <a:rPr lang="en-US" sz="2000" dirty="0" smtClean="0"/>
              <a:t>28. </a:t>
            </a:r>
            <a:r>
              <a:rPr lang="en-US" sz="2000" dirty="0" smtClean="0"/>
              <a:t>This chart </a:t>
            </a:r>
            <a:r>
              <a:rPr lang="en-US" sz="2000" dirty="0" smtClean="0"/>
              <a:t>can </a:t>
            </a:r>
            <a:r>
              <a:rPr lang="en-US" sz="2000" dirty="0" smtClean="0"/>
              <a:t>take up your </a:t>
            </a:r>
            <a:r>
              <a:rPr lang="en-US" sz="2000" dirty="0" smtClean="0"/>
              <a:t>whole page</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340607283"/>
              </p:ext>
            </p:extLst>
          </p:nvPr>
        </p:nvGraphicFramePr>
        <p:xfrm>
          <a:off x="2209800" y="3810000"/>
          <a:ext cx="4572000" cy="2209800"/>
        </p:xfrm>
        <a:graphic>
          <a:graphicData uri="http://schemas.openxmlformats.org/drawingml/2006/table">
            <a:tbl>
              <a:tblPr firstRow="1" bandRow="1">
                <a:tableStyleId>{5C22544A-7EE6-4342-B048-85BDC9FD1C3A}</a:tableStyleId>
              </a:tblPr>
              <a:tblGrid>
                <a:gridCol w="1524000"/>
                <a:gridCol w="1524000"/>
                <a:gridCol w="1524000"/>
              </a:tblGrid>
              <a:tr h="811763">
                <a:tc>
                  <a:txBody>
                    <a:bodyPr/>
                    <a:lstStyle/>
                    <a:p>
                      <a:pPr algn="ctr"/>
                      <a:endParaRPr lang="en-US" dirty="0"/>
                    </a:p>
                  </a:txBody>
                  <a:tcPr/>
                </a:tc>
                <a:tc>
                  <a:txBody>
                    <a:bodyPr/>
                    <a:lstStyle/>
                    <a:p>
                      <a:pPr algn="ctr"/>
                      <a:r>
                        <a:rPr lang="en-US" dirty="0" smtClean="0"/>
                        <a:t>John</a:t>
                      </a:r>
                      <a:r>
                        <a:rPr lang="en-US" baseline="0" dirty="0" smtClean="0"/>
                        <a:t> Locke</a:t>
                      </a:r>
                      <a:endParaRPr lang="en-US" dirty="0"/>
                    </a:p>
                  </a:txBody>
                  <a:tcPr/>
                </a:tc>
                <a:tc>
                  <a:txBody>
                    <a:bodyPr/>
                    <a:lstStyle/>
                    <a:p>
                      <a:pPr algn="ctr"/>
                      <a:r>
                        <a:rPr lang="en-US" dirty="0" smtClean="0"/>
                        <a:t>Thomas Hobbes</a:t>
                      </a:r>
                      <a:endParaRPr lang="en-US" dirty="0"/>
                    </a:p>
                  </a:txBody>
                  <a:tcPr/>
                </a:tc>
              </a:tr>
              <a:tr h="1398037">
                <a:tc>
                  <a:txBody>
                    <a:bodyPr/>
                    <a:lstStyle/>
                    <a:p>
                      <a:pPr algn="ctr"/>
                      <a:r>
                        <a:rPr lang="en-US" dirty="0" smtClean="0"/>
                        <a:t>Ideas</a:t>
                      </a:r>
                      <a:r>
                        <a:rPr lang="en-US" baseline="0" dirty="0" smtClean="0"/>
                        <a:t> about Government</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96683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Government?</a:t>
            </a:r>
            <a:br>
              <a:rPr lang="en-US" dirty="0" smtClean="0"/>
            </a:br>
            <a:r>
              <a:rPr lang="en-US" dirty="0" smtClean="0"/>
              <a:t>Thomas Hobbes Ideas</a:t>
            </a:r>
            <a:endParaRPr lang="en-US" dirty="0"/>
          </a:p>
        </p:txBody>
      </p:sp>
      <p:sp>
        <p:nvSpPr>
          <p:cNvPr id="5" name="Text Placeholder 4"/>
          <p:cNvSpPr>
            <a:spLocks noGrp="1"/>
          </p:cNvSpPr>
          <p:nvPr>
            <p:ph type="body" idx="1"/>
          </p:nvPr>
        </p:nvSpPr>
        <p:spPr>
          <a:xfrm>
            <a:off x="1447800" y="3733800"/>
            <a:ext cx="6231467" cy="2209800"/>
          </a:xfrm>
        </p:spPr>
        <p:txBody>
          <a:bodyPr>
            <a:normAutofit lnSpcReduction="10000"/>
          </a:bodyPr>
          <a:lstStyle/>
          <a:p>
            <a:r>
              <a:rPr lang="en-US" dirty="0"/>
              <a:t>Question/Responders </a:t>
            </a:r>
            <a:r>
              <a:rPr lang="en-US" dirty="0" smtClean="0"/>
              <a:t>Activity</a:t>
            </a:r>
          </a:p>
          <a:p>
            <a:endParaRPr lang="en-US" dirty="0"/>
          </a:p>
          <a:p>
            <a:r>
              <a:rPr lang="en-US" dirty="0"/>
              <a:t>You will be paired up with the person next to you.  Decide who is going to be the questioner (green) and who is going to be the responder (red)</a:t>
            </a:r>
          </a:p>
          <a:p>
            <a:r>
              <a:rPr lang="en-US" dirty="0"/>
              <a:t>After we have completed reading the first section, go into the question/responder roles for two minutes</a:t>
            </a:r>
          </a:p>
        </p:txBody>
      </p:sp>
    </p:spTree>
    <p:extLst>
      <p:ext uri="{BB962C8B-B14F-4D97-AF65-F5344CB8AC3E}">
        <p14:creationId xmlns:p14="http://schemas.microsoft.com/office/powerpoint/2010/main" val="331226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normAutofit/>
          </a:bodyPr>
          <a:lstStyle/>
          <a:p>
            <a:r>
              <a:rPr lang="en-US" dirty="0" smtClean="0"/>
              <a:t>What did Hobbes believe with why </a:t>
            </a:r>
            <a:r>
              <a:rPr lang="en-US" dirty="0" smtClean="0"/>
              <a:t>do people create governments?</a:t>
            </a:r>
          </a:p>
          <a:p>
            <a:endParaRPr lang="en-US" dirty="0"/>
          </a:p>
          <a:p>
            <a:r>
              <a:rPr lang="en-US" dirty="0" smtClean="0"/>
              <a:t>What purpose </a:t>
            </a:r>
            <a:r>
              <a:rPr lang="en-US" dirty="0" smtClean="0"/>
              <a:t>does government serve</a:t>
            </a:r>
            <a:r>
              <a:rPr lang="en-US" dirty="0" smtClean="0"/>
              <a:t>?</a:t>
            </a:r>
          </a:p>
          <a:p>
            <a:endParaRPr lang="en-US" dirty="0"/>
          </a:p>
          <a:p>
            <a:r>
              <a:rPr lang="en-US" dirty="0" smtClean="0"/>
              <a:t>Where did </a:t>
            </a:r>
            <a:r>
              <a:rPr lang="en-US" dirty="0" smtClean="0"/>
              <a:t>Hobbes get his ideas </a:t>
            </a:r>
            <a:r>
              <a:rPr lang="en-US" dirty="0" smtClean="0"/>
              <a:t>about government?</a:t>
            </a:r>
          </a:p>
        </p:txBody>
      </p:sp>
    </p:spTree>
    <p:extLst>
      <p:ext uri="{BB962C8B-B14F-4D97-AF65-F5344CB8AC3E}">
        <p14:creationId xmlns:p14="http://schemas.microsoft.com/office/powerpoint/2010/main" val="29554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965245" cy="1202485"/>
          </a:xfrm>
        </p:spPr>
        <p:txBody>
          <a:bodyPr>
            <a:normAutofit fontScale="90000"/>
          </a:bodyPr>
          <a:lstStyle/>
          <a:p>
            <a:r>
              <a:rPr lang="en-US" dirty="0" smtClean="0"/>
              <a:t/>
            </a:r>
            <a:br>
              <a:rPr lang="en-US" dirty="0" smtClean="0"/>
            </a:br>
            <a:r>
              <a:rPr lang="en-US" dirty="0" smtClean="0"/>
              <a:t>Fill in your</a:t>
            </a:r>
            <a:r>
              <a:rPr lang="en-US" dirty="0"/>
              <a:t> </a:t>
            </a:r>
            <a:r>
              <a:rPr lang="en-US" dirty="0" smtClean="0"/>
              <a:t/>
            </a:r>
            <a:br>
              <a:rPr lang="en-US" dirty="0" smtClean="0"/>
            </a:br>
            <a:r>
              <a:rPr lang="en-US" dirty="0" smtClean="0"/>
              <a:t>Why Government? chart</a:t>
            </a:r>
            <a:endParaRPr lang="en-US" dirty="0"/>
          </a:p>
        </p:txBody>
      </p:sp>
      <p:sp>
        <p:nvSpPr>
          <p:cNvPr id="3" name="Content Placeholder 2"/>
          <p:cNvSpPr>
            <a:spLocks noGrp="1"/>
          </p:cNvSpPr>
          <p:nvPr>
            <p:ph idx="1"/>
          </p:nvPr>
        </p:nvSpPr>
        <p:spPr>
          <a:xfrm>
            <a:off x="1463040" y="2895600"/>
            <a:ext cx="6196405" cy="2827468"/>
          </a:xfrm>
        </p:spPr>
        <p:txBody>
          <a:bodyPr>
            <a:normAutofit/>
          </a:bodyPr>
          <a:lstStyle/>
          <a:p>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124017606"/>
              </p:ext>
            </p:extLst>
          </p:nvPr>
        </p:nvGraphicFramePr>
        <p:xfrm>
          <a:off x="2209800" y="2895600"/>
          <a:ext cx="4572000" cy="2781300"/>
        </p:xfrm>
        <a:graphic>
          <a:graphicData uri="http://schemas.openxmlformats.org/drawingml/2006/table">
            <a:tbl>
              <a:tblPr firstRow="1" bandRow="1">
                <a:tableStyleId>{5C22544A-7EE6-4342-B048-85BDC9FD1C3A}</a:tableStyleId>
              </a:tblPr>
              <a:tblGrid>
                <a:gridCol w="1524000"/>
                <a:gridCol w="1524000"/>
                <a:gridCol w="1524000"/>
              </a:tblGrid>
              <a:tr h="1021702">
                <a:tc>
                  <a:txBody>
                    <a:bodyPr/>
                    <a:lstStyle/>
                    <a:p>
                      <a:pPr algn="ctr"/>
                      <a:endParaRPr lang="en-US" dirty="0"/>
                    </a:p>
                  </a:txBody>
                  <a:tcPr/>
                </a:tc>
                <a:tc>
                  <a:txBody>
                    <a:bodyPr/>
                    <a:lstStyle/>
                    <a:p>
                      <a:pPr algn="ctr"/>
                      <a:r>
                        <a:rPr lang="en-US" dirty="0" smtClean="0"/>
                        <a:t>John</a:t>
                      </a:r>
                      <a:r>
                        <a:rPr lang="en-US" baseline="0" dirty="0" smtClean="0"/>
                        <a:t> Locke</a:t>
                      </a:r>
                      <a:endParaRPr lang="en-US" dirty="0"/>
                    </a:p>
                  </a:txBody>
                  <a:tcPr/>
                </a:tc>
                <a:tc>
                  <a:txBody>
                    <a:bodyPr/>
                    <a:lstStyle/>
                    <a:p>
                      <a:pPr algn="ctr"/>
                      <a:r>
                        <a:rPr lang="en-US" dirty="0" smtClean="0"/>
                        <a:t>Thomas Hobbes</a:t>
                      </a:r>
                      <a:endParaRPr lang="en-US" dirty="0"/>
                    </a:p>
                  </a:txBody>
                  <a:tcPr/>
                </a:tc>
              </a:tr>
              <a:tr h="1759598">
                <a:tc>
                  <a:txBody>
                    <a:bodyPr/>
                    <a:lstStyle/>
                    <a:p>
                      <a:pPr algn="ctr"/>
                      <a:r>
                        <a:rPr lang="en-US" dirty="0" smtClean="0"/>
                        <a:t>Ideas</a:t>
                      </a:r>
                      <a:r>
                        <a:rPr lang="en-US" baseline="0" dirty="0" smtClean="0"/>
                        <a:t> about Government</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96683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Government?</a:t>
            </a:r>
            <a:br>
              <a:rPr lang="en-US" dirty="0" smtClean="0"/>
            </a:br>
            <a:r>
              <a:rPr lang="en-US" dirty="0" smtClean="0"/>
              <a:t>John Locke Ideas</a:t>
            </a:r>
            <a:endParaRPr lang="en-US" dirty="0"/>
          </a:p>
        </p:txBody>
      </p:sp>
      <p:sp>
        <p:nvSpPr>
          <p:cNvPr id="5" name="Text Placeholder 4"/>
          <p:cNvSpPr>
            <a:spLocks noGrp="1"/>
          </p:cNvSpPr>
          <p:nvPr>
            <p:ph type="body" idx="1"/>
          </p:nvPr>
        </p:nvSpPr>
        <p:spPr>
          <a:xfrm>
            <a:off x="1456267" y="3725334"/>
            <a:ext cx="6231467" cy="2065866"/>
          </a:xfrm>
        </p:spPr>
        <p:txBody>
          <a:bodyPr>
            <a:normAutofit/>
          </a:bodyPr>
          <a:lstStyle/>
          <a:p>
            <a:r>
              <a:rPr lang="en-US" dirty="0" smtClean="0"/>
              <a:t>Question/Responders Activity</a:t>
            </a:r>
          </a:p>
          <a:p>
            <a:r>
              <a:rPr lang="en-US" dirty="0" smtClean="0"/>
              <a:t>You will be paired up with the person next to you.  Decide who is going to be the questioner (green) and who is going to be the responder (red)</a:t>
            </a:r>
          </a:p>
          <a:p>
            <a:r>
              <a:rPr lang="en-US" dirty="0" smtClean="0"/>
              <a:t>After we have completed reading the first section, go into the question/responder roles for two minutes</a:t>
            </a:r>
          </a:p>
        </p:txBody>
      </p:sp>
    </p:spTree>
    <p:extLst>
      <p:ext uri="{BB962C8B-B14F-4D97-AF65-F5344CB8AC3E}">
        <p14:creationId xmlns:p14="http://schemas.microsoft.com/office/powerpoint/2010/main" val="1403705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normAutofit/>
          </a:bodyPr>
          <a:lstStyle/>
          <a:p>
            <a:r>
              <a:rPr lang="en-US" dirty="0" smtClean="0"/>
              <a:t>What did Locke believe with why </a:t>
            </a:r>
            <a:r>
              <a:rPr lang="en-US" dirty="0" smtClean="0"/>
              <a:t>do people create governments?</a:t>
            </a:r>
          </a:p>
          <a:p>
            <a:endParaRPr lang="en-US" dirty="0"/>
          </a:p>
          <a:p>
            <a:r>
              <a:rPr lang="en-US" dirty="0" smtClean="0"/>
              <a:t>What purpose </a:t>
            </a:r>
            <a:r>
              <a:rPr lang="en-US" dirty="0" smtClean="0"/>
              <a:t>does government serve</a:t>
            </a:r>
            <a:r>
              <a:rPr lang="en-US" dirty="0" smtClean="0"/>
              <a:t>?</a:t>
            </a:r>
          </a:p>
          <a:p>
            <a:endParaRPr lang="en-US" dirty="0"/>
          </a:p>
          <a:p>
            <a:r>
              <a:rPr lang="en-US" dirty="0" smtClean="0"/>
              <a:t>Where did </a:t>
            </a:r>
            <a:r>
              <a:rPr lang="en-US" dirty="0" smtClean="0"/>
              <a:t>Locke get his ideas </a:t>
            </a:r>
            <a:r>
              <a:rPr lang="en-US" dirty="0" smtClean="0"/>
              <a:t>about government?</a:t>
            </a:r>
          </a:p>
        </p:txBody>
      </p:sp>
    </p:spTree>
    <p:extLst>
      <p:ext uri="{BB962C8B-B14F-4D97-AF65-F5344CB8AC3E}">
        <p14:creationId xmlns:p14="http://schemas.microsoft.com/office/powerpoint/2010/main" val="66625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965245" cy="1202485"/>
          </a:xfrm>
        </p:spPr>
        <p:txBody>
          <a:bodyPr>
            <a:normAutofit fontScale="90000"/>
          </a:bodyPr>
          <a:lstStyle/>
          <a:p>
            <a:r>
              <a:rPr lang="en-US" dirty="0" smtClean="0"/>
              <a:t/>
            </a:r>
            <a:br>
              <a:rPr lang="en-US" dirty="0" smtClean="0"/>
            </a:br>
            <a:r>
              <a:rPr lang="en-US" dirty="0" smtClean="0"/>
              <a:t>Fill in your</a:t>
            </a:r>
            <a:r>
              <a:rPr lang="en-US" dirty="0"/>
              <a:t> </a:t>
            </a:r>
            <a:r>
              <a:rPr lang="en-US" dirty="0" smtClean="0"/>
              <a:t/>
            </a:r>
            <a:br>
              <a:rPr lang="en-US" dirty="0" smtClean="0"/>
            </a:br>
            <a:r>
              <a:rPr lang="en-US" dirty="0" smtClean="0"/>
              <a:t>Why Government? chart</a:t>
            </a:r>
            <a:endParaRPr lang="en-US" dirty="0"/>
          </a:p>
        </p:txBody>
      </p:sp>
      <p:sp>
        <p:nvSpPr>
          <p:cNvPr id="3" name="Content Placeholder 2"/>
          <p:cNvSpPr>
            <a:spLocks noGrp="1"/>
          </p:cNvSpPr>
          <p:nvPr>
            <p:ph idx="1"/>
          </p:nvPr>
        </p:nvSpPr>
        <p:spPr>
          <a:xfrm>
            <a:off x="1463040" y="2895600"/>
            <a:ext cx="6196405" cy="2827468"/>
          </a:xfrm>
        </p:spPr>
        <p:txBody>
          <a:bodyPr>
            <a:normAutofit/>
          </a:bodyPr>
          <a:lstStyle/>
          <a:p>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495319645"/>
              </p:ext>
            </p:extLst>
          </p:nvPr>
        </p:nvGraphicFramePr>
        <p:xfrm>
          <a:off x="2209800" y="2895600"/>
          <a:ext cx="4572000" cy="2781300"/>
        </p:xfrm>
        <a:graphic>
          <a:graphicData uri="http://schemas.openxmlformats.org/drawingml/2006/table">
            <a:tbl>
              <a:tblPr firstRow="1" bandRow="1">
                <a:tableStyleId>{5C22544A-7EE6-4342-B048-85BDC9FD1C3A}</a:tableStyleId>
              </a:tblPr>
              <a:tblGrid>
                <a:gridCol w="1524000"/>
                <a:gridCol w="1524000"/>
                <a:gridCol w="1524000"/>
              </a:tblGrid>
              <a:tr h="1021702">
                <a:tc>
                  <a:txBody>
                    <a:bodyPr/>
                    <a:lstStyle/>
                    <a:p>
                      <a:pPr algn="ctr"/>
                      <a:endParaRPr lang="en-US" dirty="0"/>
                    </a:p>
                  </a:txBody>
                  <a:tcPr/>
                </a:tc>
                <a:tc>
                  <a:txBody>
                    <a:bodyPr/>
                    <a:lstStyle/>
                    <a:p>
                      <a:pPr algn="ctr"/>
                      <a:r>
                        <a:rPr lang="en-US" dirty="0" smtClean="0"/>
                        <a:t>John</a:t>
                      </a:r>
                      <a:r>
                        <a:rPr lang="en-US" baseline="0" dirty="0" smtClean="0"/>
                        <a:t> Locke</a:t>
                      </a:r>
                      <a:endParaRPr lang="en-US" dirty="0"/>
                    </a:p>
                  </a:txBody>
                  <a:tcPr/>
                </a:tc>
                <a:tc>
                  <a:txBody>
                    <a:bodyPr/>
                    <a:lstStyle/>
                    <a:p>
                      <a:pPr algn="ctr"/>
                      <a:r>
                        <a:rPr lang="en-US" dirty="0" smtClean="0"/>
                        <a:t>Thomas Hobbes</a:t>
                      </a:r>
                      <a:endParaRPr lang="en-US" dirty="0"/>
                    </a:p>
                  </a:txBody>
                  <a:tcPr/>
                </a:tc>
              </a:tr>
              <a:tr h="1759598">
                <a:tc>
                  <a:txBody>
                    <a:bodyPr/>
                    <a:lstStyle/>
                    <a:p>
                      <a:pPr algn="ctr"/>
                      <a:r>
                        <a:rPr lang="en-US" dirty="0" smtClean="0"/>
                        <a:t>Ideas</a:t>
                      </a:r>
                      <a:r>
                        <a:rPr lang="en-US" baseline="0" dirty="0" smtClean="0"/>
                        <a:t> about Government</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21012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1281180" y="2845538"/>
            <a:ext cx="5593645" cy="1202485"/>
          </a:xfrm>
        </p:spPr>
        <p:txBody>
          <a:bodyPr/>
          <a:lstStyle/>
          <a:p>
            <a:r>
              <a:rPr lang="en-US" dirty="0" smtClean="0"/>
              <a:t>Review</a:t>
            </a:r>
            <a:endParaRPr lang="en-US" dirty="0"/>
          </a:p>
        </p:txBody>
      </p:sp>
      <p:pic>
        <p:nvPicPr>
          <p:cNvPr id="3076" name="Picture 4" descr="http://www.nuttyhistory.com/uploads/1/2/1/5/12150034/5131371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
            <a:ext cx="9185668" cy="689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72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Processing</a:t>
            </a:r>
            <a:endParaRPr lang="en-US" dirty="0"/>
          </a:p>
        </p:txBody>
      </p:sp>
      <p:sp>
        <p:nvSpPr>
          <p:cNvPr id="5" name="Content Placeholder 4"/>
          <p:cNvSpPr>
            <a:spLocks noGrp="1"/>
          </p:cNvSpPr>
          <p:nvPr>
            <p:ph idx="1"/>
          </p:nvPr>
        </p:nvSpPr>
        <p:spPr>
          <a:xfrm>
            <a:off x="838200" y="1938716"/>
            <a:ext cx="3108960" cy="3519543"/>
          </a:xfrm>
        </p:spPr>
        <p:txBody>
          <a:bodyPr/>
          <a:lstStyle/>
          <a:p>
            <a:r>
              <a:rPr lang="en-US" dirty="0" smtClean="0"/>
              <a:t>On page 27, answer the following questions…</a:t>
            </a:r>
          </a:p>
          <a:p>
            <a:pPr lvl="1"/>
            <a:r>
              <a:rPr lang="en-US" dirty="0" smtClean="0"/>
              <a:t>Whose ideas do you prefer about government, Hobbes/Locke’s?  Explain your reasoning.</a:t>
            </a:r>
            <a:endParaRPr lang="en-US" dirty="0"/>
          </a:p>
        </p:txBody>
      </p:sp>
      <p:pic>
        <p:nvPicPr>
          <p:cNvPr id="6" name="Picture 4" descr="http://www.nuttyhistory.com/uploads/1/2/1/5/12150034/5131371_ori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6080" y="1790486"/>
            <a:ext cx="6752463" cy="506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46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Government</a:t>
            </a:r>
          </a:p>
          <a:p>
            <a:pPr algn="ctr"/>
            <a:r>
              <a:rPr lang="en-US" dirty="0" smtClean="0"/>
              <a:t>State of Nature</a:t>
            </a:r>
          </a:p>
          <a:p>
            <a:pPr algn="ctr"/>
            <a:r>
              <a:rPr lang="en-US" dirty="0" smtClean="0"/>
              <a:t>Natural Rights</a:t>
            </a:r>
          </a:p>
          <a:p>
            <a:pPr algn="ctr"/>
            <a:r>
              <a:rPr lang="en-US" dirty="0" smtClean="0"/>
              <a:t>Life</a:t>
            </a:r>
          </a:p>
          <a:p>
            <a:pPr algn="ctr"/>
            <a:r>
              <a:rPr lang="en-US" dirty="0" smtClean="0"/>
              <a:t>Social Contract</a:t>
            </a:r>
          </a:p>
          <a:p>
            <a:pPr algn="ctr"/>
            <a:r>
              <a:rPr lang="en-US" dirty="0" smtClean="0"/>
              <a:t>Property</a:t>
            </a:r>
          </a:p>
          <a:p>
            <a:pPr algn="ctr"/>
            <a:r>
              <a:rPr lang="en-US" dirty="0" smtClean="0"/>
              <a:t>Liberty</a:t>
            </a:r>
          </a:p>
          <a:p>
            <a:pPr algn="ctr"/>
            <a:r>
              <a:rPr lang="en-US" dirty="0" smtClean="0"/>
              <a:t>Laws</a:t>
            </a:r>
          </a:p>
          <a:p>
            <a:pPr algn="ctr"/>
            <a:r>
              <a:rPr lang="en-US" dirty="0" smtClean="0"/>
              <a:t>Compromise</a:t>
            </a:r>
          </a:p>
        </p:txBody>
      </p:sp>
      <p:pic>
        <p:nvPicPr>
          <p:cNvPr id="3074" name="Picture 2" descr="http://3.bp.blogspot.com/_itLGYNiC0xw/TPqv-mGz9RI/AAAAAAAAAAU/llXzSkzVzVc/s1600/govern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42999" y="1676399"/>
            <a:ext cx="17049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aculty.history.wisc.edu/sommerville/367/367images/rapi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05000"/>
            <a:ext cx="23907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hefreedomnut.files.wordpress.com/2012/09/bill-of-righ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3929063"/>
            <a:ext cx="1820449"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bookcoverarchive.com/images/books/social_contract.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381" y="3505200"/>
            <a:ext cx="1271588" cy="206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23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Philosophers?</a:t>
            </a:r>
            <a:endParaRPr lang="en-US" dirty="0"/>
          </a:p>
        </p:txBody>
      </p:sp>
      <p:sp>
        <p:nvSpPr>
          <p:cNvPr id="3" name="Content Placeholder 2"/>
          <p:cNvSpPr>
            <a:spLocks noGrp="1"/>
          </p:cNvSpPr>
          <p:nvPr>
            <p:ph idx="1"/>
          </p:nvPr>
        </p:nvSpPr>
        <p:spPr/>
        <p:txBody>
          <a:bodyPr/>
          <a:lstStyle/>
          <a:p>
            <a:r>
              <a:rPr lang="en-US" dirty="0" smtClean="0"/>
              <a:t>These are people who think about questions that don’t have necessarily the right answer</a:t>
            </a:r>
          </a:p>
          <a:p>
            <a:pPr lvl="1"/>
            <a:r>
              <a:rPr lang="en-US" dirty="0" smtClean="0"/>
              <a:t>i.e. the meaning of life</a:t>
            </a:r>
          </a:p>
          <a:p>
            <a:pPr lvl="1"/>
            <a:r>
              <a:rPr lang="en-US" dirty="0" smtClean="0"/>
              <a:t>i.e. why government?</a:t>
            </a:r>
          </a:p>
          <a:p>
            <a:pPr lvl="1"/>
            <a:endParaRPr lang="en-US" dirty="0"/>
          </a:p>
          <a:p>
            <a:r>
              <a:rPr lang="en-US" dirty="0" smtClean="0"/>
              <a:t>John Locke and Thomas Hobbes are two of these philosophers that you will be taking a look at</a:t>
            </a:r>
            <a:endParaRPr lang="en-US" dirty="0"/>
          </a:p>
        </p:txBody>
      </p:sp>
    </p:spTree>
    <p:extLst>
      <p:ext uri="{BB962C8B-B14F-4D97-AF65-F5344CB8AC3E}">
        <p14:creationId xmlns:p14="http://schemas.microsoft.com/office/powerpoint/2010/main" val="2487421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965245" cy="1202485"/>
          </a:xfrm>
        </p:spPr>
        <p:txBody>
          <a:bodyPr>
            <a:normAutofit fontScale="90000"/>
          </a:bodyPr>
          <a:lstStyle/>
          <a:p>
            <a:r>
              <a:rPr lang="en-US" dirty="0" smtClean="0"/>
              <a:t>Setting Up Your Spirals</a:t>
            </a:r>
            <a:br>
              <a:rPr lang="en-US" dirty="0" smtClean="0"/>
            </a:br>
            <a:r>
              <a:rPr lang="en-US" dirty="0" smtClean="0"/>
              <a:t>Title this page </a:t>
            </a:r>
            <a:br>
              <a:rPr lang="en-US" dirty="0" smtClean="0"/>
            </a:br>
            <a:r>
              <a:rPr lang="en-US" dirty="0" smtClean="0"/>
              <a:t>Locke’s Ideas about Government</a:t>
            </a:r>
            <a:endParaRPr lang="en-US" dirty="0"/>
          </a:p>
        </p:txBody>
      </p:sp>
      <p:sp>
        <p:nvSpPr>
          <p:cNvPr id="3" name="Content Placeholder 2"/>
          <p:cNvSpPr>
            <a:spLocks noGrp="1"/>
          </p:cNvSpPr>
          <p:nvPr>
            <p:ph idx="1"/>
          </p:nvPr>
        </p:nvSpPr>
        <p:spPr>
          <a:xfrm>
            <a:off x="1463040" y="2895600"/>
            <a:ext cx="6196405" cy="2827468"/>
          </a:xfrm>
        </p:spPr>
        <p:txBody>
          <a:bodyPr>
            <a:normAutofit/>
          </a:bodyPr>
          <a:lstStyle/>
          <a:p>
            <a:r>
              <a:rPr lang="en-US" sz="2000" dirty="0" smtClean="0"/>
              <a:t>Draw the following chart in your spirals on page 26. This chart should take your whole page</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50652402"/>
              </p:ext>
            </p:extLst>
          </p:nvPr>
        </p:nvGraphicFramePr>
        <p:xfrm>
          <a:off x="1143000" y="3733800"/>
          <a:ext cx="6858000" cy="2438400"/>
        </p:xfrm>
        <a:graphic>
          <a:graphicData uri="http://schemas.openxmlformats.org/drawingml/2006/table">
            <a:tbl>
              <a:tblPr firstRow="1" bandRow="1">
                <a:tableStyleId>{5C22544A-7EE6-4342-B048-85BDC9FD1C3A}</a:tableStyleId>
              </a:tblPr>
              <a:tblGrid>
                <a:gridCol w="2286000"/>
                <a:gridCol w="2286000"/>
                <a:gridCol w="2286000"/>
              </a:tblGrid>
              <a:tr h="81280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812800">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812800">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bl>
          </a:graphicData>
        </a:graphic>
      </p:graphicFrame>
    </p:spTree>
    <p:extLst>
      <p:ext uri="{BB962C8B-B14F-4D97-AF65-F5344CB8AC3E}">
        <p14:creationId xmlns:p14="http://schemas.microsoft.com/office/powerpoint/2010/main" val="181739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0215" y="1219200"/>
            <a:ext cx="6254044" cy="1362075"/>
          </a:xfrm>
        </p:spPr>
        <p:txBody>
          <a:bodyPr/>
          <a:lstStyle/>
          <a:p>
            <a:r>
              <a:rPr lang="en-US" dirty="0" smtClean="0"/>
              <a:t>John Locke’s Ideas</a:t>
            </a:r>
            <a:endParaRPr lang="en-US" dirty="0"/>
          </a:p>
        </p:txBody>
      </p:sp>
      <p:sp>
        <p:nvSpPr>
          <p:cNvPr id="5" name="Text Placeholder 4"/>
          <p:cNvSpPr>
            <a:spLocks noGrp="1"/>
          </p:cNvSpPr>
          <p:nvPr>
            <p:ph type="body" idx="1"/>
          </p:nvPr>
        </p:nvSpPr>
        <p:spPr/>
        <p:txBody>
          <a:bodyPr/>
          <a:lstStyle/>
          <a:p>
            <a:endParaRPr lang="en-US"/>
          </a:p>
        </p:txBody>
      </p:sp>
      <p:pic>
        <p:nvPicPr>
          <p:cNvPr id="1026" name="Picture 2" descr="http://tse1.mm.bing.net/th?&amp;id=JN.5jZO9tCnyLzhYsU/l1t1dg&amp;w=300&amp;h=300&amp;c=0&amp;pid=1.9&amp;rs=0&amp;p=0&amp;url=http%3A%2F%2Fsplitframeofreference.blogspot.com%2F2013%2F04%2Fjohn-locke-on-ephesians-5.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19400"/>
            <a:ext cx="2895600" cy="3406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e1.mm.bing.net/th?&amp;id=JN.N2vIFYDka1KyUe0TcBAjh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3539">
            <a:off x="5365802" y="3784006"/>
            <a:ext cx="17335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88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202485"/>
          </a:xfrm>
        </p:spPr>
        <p:txBody>
          <a:bodyPr>
            <a:normAutofit/>
          </a:bodyPr>
          <a:lstStyle/>
          <a:p>
            <a:r>
              <a:rPr lang="en-US" sz="2800" dirty="0" smtClean="0"/>
              <a:t>Draw what is described for each box…</a:t>
            </a:r>
            <a:endParaRPr lang="en-US" sz="2800" dirty="0"/>
          </a:p>
        </p:txBody>
      </p:sp>
      <p:sp>
        <p:nvSpPr>
          <p:cNvPr id="3" name="Content Placeholder 2"/>
          <p:cNvSpPr>
            <a:spLocks noGrp="1"/>
          </p:cNvSpPr>
          <p:nvPr>
            <p:ph idx="1"/>
          </p:nvPr>
        </p:nvSpPr>
        <p:spPr>
          <a:xfrm>
            <a:off x="762000" y="1600200"/>
            <a:ext cx="7696200" cy="4876800"/>
          </a:xfrm>
        </p:spPr>
        <p:txBody>
          <a:bodyPr>
            <a:normAutofit lnSpcReduction="10000"/>
          </a:bodyPr>
          <a:lstStyle/>
          <a:p>
            <a:pPr marL="514350" indent="-514350">
              <a:buFont typeface="+mj-lt"/>
              <a:buAutoNum type="arabicParenR"/>
            </a:pPr>
            <a:r>
              <a:rPr lang="en-US" dirty="0" smtClean="0"/>
              <a:t>Draw a man thinking.  He’s thinking about government</a:t>
            </a:r>
          </a:p>
          <a:p>
            <a:pPr marL="514350" indent="-514350">
              <a:buFont typeface="+mj-lt"/>
              <a:buAutoNum type="arabicParenR"/>
            </a:pPr>
            <a:r>
              <a:rPr lang="en-US" dirty="0" smtClean="0"/>
              <a:t>Draw a picture of life without rules.  How might people behave?</a:t>
            </a:r>
          </a:p>
          <a:p>
            <a:pPr marL="514350" indent="-514350">
              <a:buFont typeface="+mj-lt"/>
              <a:buAutoNum type="arabicParenR"/>
            </a:pPr>
            <a:r>
              <a:rPr lang="en-US" dirty="0" smtClean="0"/>
              <a:t>Draw a man having three ideas!</a:t>
            </a:r>
          </a:p>
          <a:p>
            <a:pPr marL="514350" indent="-514350">
              <a:buFont typeface="+mj-lt"/>
              <a:buAutoNum type="arabicParenR"/>
            </a:pPr>
            <a:r>
              <a:rPr lang="en-US" dirty="0" smtClean="0"/>
              <a:t>Draw someone doing something to survive.</a:t>
            </a:r>
          </a:p>
          <a:p>
            <a:pPr marL="514350" indent="-514350">
              <a:buFont typeface="+mj-lt"/>
              <a:buAutoNum type="arabicParenR"/>
            </a:pPr>
            <a:r>
              <a:rPr lang="en-US" dirty="0" smtClean="0"/>
              <a:t>Draw someone owning things.</a:t>
            </a:r>
          </a:p>
          <a:p>
            <a:pPr marL="514350" indent="-514350">
              <a:buFont typeface="+mj-lt"/>
              <a:buAutoNum type="arabicParenR"/>
            </a:pPr>
            <a:r>
              <a:rPr lang="en-US" dirty="0" smtClean="0"/>
              <a:t>Draw someone being free to live how they want (or a symbol of freedom)</a:t>
            </a:r>
          </a:p>
          <a:p>
            <a:pPr marL="514350" indent="-514350">
              <a:buFont typeface="+mj-lt"/>
              <a:buAutoNum type="arabicParenR"/>
            </a:pPr>
            <a:r>
              <a:rPr lang="en-US" dirty="0" smtClean="0"/>
              <a:t>Draw two people making an agreement with each other.</a:t>
            </a:r>
          </a:p>
          <a:p>
            <a:pPr marL="514350" indent="-514350">
              <a:buFont typeface="+mj-lt"/>
              <a:buAutoNum type="arabicParenR"/>
            </a:pPr>
            <a:r>
              <a:rPr lang="en-US" dirty="0" smtClean="0"/>
              <a:t>Draw someone giving something away</a:t>
            </a:r>
          </a:p>
          <a:p>
            <a:pPr marL="514350" indent="-514350">
              <a:buFont typeface="+mj-lt"/>
              <a:buAutoNum type="arabicParenR"/>
            </a:pPr>
            <a:r>
              <a:rPr lang="en-US" dirty="0" smtClean="0"/>
              <a:t>Draw a symbol of government</a:t>
            </a:r>
          </a:p>
        </p:txBody>
      </p:sp>
    </p:spTree>
    <p:extLst>
      <p:ext uri="{BB962C8B-B14F-4D97-AF65-F5344CB8AC3E}">
        <p14:creationId xmlns:p14="http://schemas.microsoft.com/office/powerpoint/2010/main" val="978012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Cut out each of the cards and match them with the picture that illustrates it. </a:t>
            </a:r>
            <a:r>
              <a:rPr lang="en-US" dirty="0"/>
              <a:t> </a:t>
            </a:r>
            <a:r>
              <a:rPr lang="en-US" dirty="0" smtClean="0"/>
              <a:t>Once you have them with the correct pictures, tape them down.</a:t>
            </a:r>
            <a:endParaRPr lang="en-US" dirty="0"/>
          </a:p>
        </p:txBody>
      </p:sp>
      <p:sp>
        <p:nvSpPr>
          <p:cNvPr id="5" name="Text Placeholder 4"/>
          <p:cNvSpPr>
            <a:spLocks noGrp="1"/>
          </p:cNvSpPr>
          <p:nvPr>
            <p:ph type="body" idx="1"/>
          </p:nvPr>
        </p:nvSpPr>
        <p:spPr/>
        <p:txBody>
          <a:bodyPr/>
          <a:lstStyle/>
          <a:p>
            <a:endParaRPr lang="en-US"/>
          </a:p>
        </p:txBody>
      </p:sp>
      <p:pic>
        <p:nvPicPr>
          <p:cNvPr id="2050" name="Picture 2" descr="http://www.dynamicbarcode.com/images/Govern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733800"/>
            <a:ext cx="327558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96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1848</TotalTime>
  <Words>925</Words>
  <Application>Microsoft Office PowerPoint</Application>
  <PresentationFormat>On-screen Show (4:3)</PresentationFormat>
  <Paragraphs>169</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Pushpin</vt:lpstr>
      <vt:lpstr>Warm Up</vt:lpstr>
      <vt:lpstr>Why Government?</vt:lpstr>
      <vt:lpstr>Learning Target</vt:lpstr>
      <vt:lpstr>Vocabulary</vt:lpstr>
      <vt:lpstr>What is a Philosophers?</vt:lpstr>
      <vt:lpstr>Setting Up Your Spirals Title this page  Locke’s Ideas about Government</vt:lpstr>
      <vt:lpstr>John Locke’s Ideas</vt:lpstr>
      <vt:lpstr>Draw what is described for each box…</vt:lpstr>
      <vt:lpstr>Cut out each of the cards and match them with the picture that illustrates it.  Once you have them with the correct pictures, tape them down.</vt:lpstr>
      <vt:lpstr>Processing</vt:lpstr>
      <vt:lpstr>Warm Up</vt:lpstr>
      <vt:lpstr>Warm Up</vt:lpstr>
      <vt:lpstr>Why Government?</vt:lpstr>
      <vt:lpstr>Learning Target</vt:lpstr>
      <vt:lpstr>Vocabulary</vt:lpstr>
      <vt:lpstr>Why Government?  Worksheet </vt:lpstr>
      <vt:lpstr>Why Government? Unpacking the vocabulary</vt:lpstr>
      <vt:lpstr>Worksheet pg 1</vt:lpstr>
      <vt:lpstr>Why Government?</vt:lpstr>
      <vt:lpstr>Thomas Hobbes Ideas about Government</vt:lpstr>
      <vt:lpstr>Hobbes Critical Thinking </vt:lpstr>
      <vt:lpstr>Review</vt:lpstr>
      <vt:lpstr>Processing</vt:lpstr>
      <vt:lpstr>Warm Up</vt:lpstr>
      <vt:lpstr>Warm Up</vt:lpstr>
      <vt:lpstr>Why Government?</vt:lpstr>
      <vt:lpstr>Learning Target</vt:lpstr>
      <vt:lpstr>Vocabulary</vt:lpstr>
      <vt:lpstr>Think about…</vt:lpstr>
      <vt:lpstr> Title page 28 Why Government?</vt:lpstr>
      <vt:lpstr>Why Government? Thomas Hobbes Ideas</vt:lpstr>
      <vt:lpstr>Critical Thinking</vt:lpstr>
      <vt:lpstr> Fill in your  Why Government? chart</vt:lpstr>
      <vt:lpstr>Why Government? John Locke Ideas</vt:lpstr>
      <vt:lpstr>Critical Thinking</vt:lpstr>
      <vt:lpstr> Fill in your  Why Government? chart</vt:lpstr>
      <vt:lpstr>Review</vt:lpstr>
      <vt:lpstr>Processing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Meghan Law</dc:creator>
  <cp:lastModifiedBy>Meghan Law</cp:lastModifiedBy>
  <cp:revision>40</cp:revision>
  <cp:lastPrinted>2014-09-16T14:01:04Z</cp:lastPrinted>
  <dcterms:created xsi:type="dcterms:W3CDTF">2014-09-16T12:55:54Z</dcterms:created>
  <dcterms:modified xsi:type="dcterms:W3CDTF">2015-09-29T20:34:22Z</dcterms:modified>
</cp:coreProperties>
</file>