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90" r:id="rId2"/>
    <p:sldId id="257" r:id="rId3"/>
    <p:sldId id="268" r:id="rId4"/>
    <p:sldId id="291" r:id="rId5"/>
    <p:sldId id="273" r:id="rId6"/>
    <p:sldId id="269" r:id="rId7"/>
    <p:sldId id="274" r:id="rId8"/>
    <p:sldId id="271" r:id="rId9"/>
    <p:sldId id="270" r:id="rId10"/>
    <p:sldId id="292" r:id="rId11"/>
    <p:sldId id="293" r:id="rId12"/>
    <p:sldId id="259" r:id="rId13"/>
    <p:sldId id="289" r:id="rId14"/>
    <p:sldId id="286" r:id="rId15"/>
    <p:sldId id="272" r:id="rId16"/>
    <p:sldId id="287" r:id="rId17"/>
    <p:sldId id="288" r:id="rId18"/>
    <p:sldId id="295" r:id="rId19"/>
    <p:sldId id="294" r:id="rId20"/>
    <p:sldId id="280" r:id="rId21"/>
    <p:sldId id="278" r:id="rId22"/>
    <p:sldId id="282" r:id="rId23"/>
    <p:sldId id="283" r:id="rId24"/>
    <p:sldId id="284"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415" autoAdjust="0"/>
    <p:restoredTop sz="94660"/>
  </p:normalViewPr>
  <p:slideViewPr>
    <p:cSldViewPr>
      <p:cViewPr varScale="1">
        <p:scale>
          <a:sx n="46" d="100"/>
          <a:sy n="46" d="100"/>
        </p:scale>
        <p:origin x="-9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5AA106-16E0-4BC4-B624-1787F6A50899}" type="datetimeFigureOut">
              <a:rPr lang="en-US" smtClean="0"/>
              <a:t>10/13/2015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468751-F2A7-4186-A914-44366E864850}" type="slidenum">
              <a:rPr lang="en-US" smtClean="0"/>
              <a:t>‹#›</a:t>
            </a:fld>
            <a:endParaRPr lang="en-US"/>
          </a:p>
        </p:txBody>
      </p:sp>
    </p:spTree>
    <p:extLst>
      <p:ext uri="{BB962C8B-B14F-4D97-AF65-F5344CB8AC3E}">
        <p14:creationId xmlns:p14="http://schemas.microsoft.com/office/powerpoint/2010/main" val="2481868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5094203-47FC-4995-ACC1-2F05B1888AC5}" type="slidenum">
              <a:rPr lang="en-US" smtClean="0">
                <a:solidFill>
                  <a:prstClr val="black"/>
                </a:solidFill>
              </a:rPr>
              <a:pPr eaLnBrk="1" hangingPunct="1"/>
              <a:t>1</a:t>
            </a:fld>
            <a:endParaRPr lang="en-US" smtClean="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5094203-47FC-4995-ACC1-2F05B1888AC5}" type="slidenum">
              <a:rPr lang="en-US" smtClean="0">
                <a:solidFill>
                  <a:prstClr val="black"/>
                </a:solidFill>
              </a:rPr>
              <a:pPr eaLnBrk="1" hangingPunct="1"/>
              <a:t>2</a:t>
            </a:fld>
            <a:endParaRPr lang="en-US"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5094203-47FC-4995-ACC1-2F05B1888AC5}" type="slidenum">
              <a:rPr lang="en-US" smtClean="0">
                <a:solidFill>
                  <a:prstClr val="black"/>
                </a:solidFill>
              </a:rPr>
              <a:pPr eaLnBrk="1" hangingPunct="1"/>
              <a:t>14</a:t>
            </a:fld>
            <a:endParaRPr lang="en-US"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49F864-8E50-48BE-BB45-160813327B09}" type="datetimeFigureOut">
              <a:rPr lang="en-US" smtClean="0">
                <a:solidFill>
                  <a:prstClr val="white">
                    <a:tint val="75000"/>
                  </a:prstClr>
                </a:solidFill>
              </a:rPr>
              <a:pPr/>
              <a:t>10/13/2015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37AB3A2-CE0F-476F-B0E6-8BD558B4099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860550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49F864-8E50-48BE-BB45-160813327B09}" type="datetimeFigureOut">
              <a:rPr lang="en-US" smtClean="0">
                <a:solidFill>
                  <a:prstClr val="white">
                    <a:tint val="75000"/>
                  </a:prstClr>
                </a:solidFill>
              </a:rPr>
              <a:pPr/>
              <a:t>10/13/2015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37AB3A2-CE0F-476F-B0E6-8BD558B4099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479082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49F864-8E50-48BE-BB45-160813327B09}" type="datetimeFigureOut">
              <a:rPr lang="en-US" smtClean="0">
                <a:solidFill>
                  <a:prstClr val="white">
                    <a:tint val="75000"/>
                  </a:prstClr>
                </a:solidFill>
              </a:rPr>
              <a:pPr/>
              <a:t>10/13/2015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37AB3A2-CE0F-476F-B0E6-8BD558B4099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98160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49F864-8E50-48BE-BB45-160813327B09}" type="datetimeFigureOut">
              <a:rPr lang="en-US" smtClean="0">
                <a:solidFill>
                  <a:prstClr val="white">
                    <a:tint val="75000"/>
                  </a:prstClr>
                </a:solidFill>
              </a:rPr>
              <a:pPr/>
              <a:t>10/13/2015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37AB3A2-CE0F-476F-B0E6-8BD558B4099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693123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49F864-8E50-48BE-BB45-160813327B09}" type="datetimeFigureOut">
              <a:rPr lang="en-US" smtClean="0">
                <a:solidFill>
                  <a:prstClr val="white">
                    <a:tint val="75000"/>
                  </a:prstClr>
                </a:solidFill>
              </a:rPr>
              <a:pPr/>
              <a:t>10/13/2015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37AB3A2-CE0F-476F-B0E6-8BD558B4099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833779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49F864-8E50-48BE-BB45-160813327B09}" type="datetimeFigureOut">
              <a:rPr lang="en-US" smtClean="0">
                <a:solidFill>
                  <a:prstClr val="white">
                    <a:tint val="75000"/>
                  </a:prstClr>
                </a:solidFill>
              </a:rPr>
              <a:pPr/>
              <a:t>10/13/2015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37AB3A2-CE0F-476F-B0E6-8BD558B4099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405993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49F864-8E50-48BE-BB45-160813327B09}" type="datetimeFigureOut">
              <a:rPr lang="en-US" smtClean="0">
                <a:solidFill>
                  <a:prstClr val="white">
                    <a:tint val="75000"/>
                  </a:prstClr>
                </a:solidFill>
              </a:rPr>
              <a:pPr/>
              <a:t>10/13/2015</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037AB3A2-CE0F-476F-B0E6-8BD558B4099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316005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49F864-8E50-48BE-BB45-160813327B09}" type="datetimeFigureOut">
              <a:rPr lang="en-US" smtClean="0">
                <a:solidFill>
                  <a:prstClr val="white">
                    <a:tint val="75000"/>
                  </a:prstClr>
                </a:solidFill>
              </a:rPr>
              <a:pPr/>
              <a:t>10/13/2015</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037AB3A2-CE0F-476F-B0E6-8BD558B4099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479137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9F864-8E50-48BE-BB45-160813327B09}" type="datetimeFigureOut">
              <a:rPr lang="en-US" smtClean="0">
                <a:solidFill>
                  <a:prstClr val="white">
                    <a:tint val="75000"/>
                  </a:prstClr>
                </a:solidFill>
              </a:rPr>
              <a:pPr/>
              <a:t>10/13/2015</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037AB3A2-CE0F-476F-B0E6-8BD558B4099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332343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49F864-8E50-48BE-BB45-160813327B09}" type="datetimeFigureOut">
              <a:rPr lang="en-US" smtClean="0">
                <a:solidFill>
                  <a:prstClr val="white">
                    <a:tint val="75000"/>
                  </a:prstClr>
                </a:solidFill>
              </a:rPr>
              <a:pPr/>
              <a:t>10/13/2015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37AB3A2-CE0F-476F-B0E6-8BD558B4099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915348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49F864-8E50-48BE-BB45-160813327B09}" type="datetimeFigureOut">
              <a:rPr lang="en-US" smtClean="0">
                <a:solidFill>
                  <a:prstClr val="white">
                    <a:tint val="75000"/>
                  </a:prstClr>
                </a:solidFill>
              </a:rPr>
              <a:pPr/>
              <a:t>10/13/2015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37AB3A2-CE0F-476F-B0E6-8BD558B4099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007923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49F864-8E50-48BE-BB45-160813327B09}" type="datetimeFigureOut">
              <a:rPr lang="en-US" smtClean="0">
                <a:solidFill>
                  <a:prstClr val="white">
                    <a:tint val="75000"/>
                  </a:prstClr>
                </a:solidFill>
              </a:rPr>
              <a:pPr/>
              <a:t>10/13/2015</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7AB3A2-CE0F-476F-B0E6-8BD558B4099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96785793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5"/>
          <p:cNvSpPr txBox="1">
            <a:spLocks noChangeArrowheads="1"/>
          </p:cNvSpPr>
          <p:nvPr/>
        </p:nvSpPr>
        <p:spPr bwMode="auto">
          <a:xfrm>
            <a:off x="7543800" y="63246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solidFill>
                <a:prstClr val="white"/>
              </a:solidFill>
            </a:endParaRPr>
          </a:p>
        </p:txBody>
      </p:sp>
      <p:sp>
        <p:nvSpPr>
          <p:cNvPr id="3" name="Title 2"/>
          <p:cNvSpPr>
            <a:spLocks noGrp="1"/>
          </p:cNvSpPr>
          <p:nvPr>
            <p:ph type="title"/>
          </p:nvPr>
        </p:nvSpPr>
        <p:spPr>
          <a:xfrm>
            <a:off x="685800" y="5495925"/>
            <a:ext cx="7772400" cy="1362075"/>
          </a:xfrm>
        </p:spPr>
        <p:txBody>
          <a:bodyPr/>
          <a:lstStyle/>
          <a:p>
            <a:r>
              <a:rPr lang="en-US" dirty="0" smtClean="0"/>
              <a:t>Warm Up:</a:t>
            </a:r>
            <a:endParaRPr lang="en-US" dirty="0"/>
          </a:p>
        </p:txBody>
      </p:sp>
      <p:sp>
        <p:nvSpPr>
          <p:cNvPr id="4" name="Text Placeholder 3"/>
          <p:cNvSpPr>
            <a:spLocks noGrp="1"/>
          </p:cNvSpPr>
          <p:nvPr>
            <p:ph type="body" idx="1"/>
          </p:nvPr>
        </p:nvSpPr>
        <p:spPr>
          <a:xfrm>
            <a:off x="609600" y="228600"/>
            <a:ext cx="7772400" cy="5562600"/>
          </a:xfrm>
        </p:spPr>
        <p:txBody>
          <a:bodyPr>
            <a:normAutofit fontScale="77500" lnSpcReduction="20000"/>
          </a:bodyPr>
          <a:lstStyle/>
          <a:p>
            <a:r>
              <a:rPr lang="en-US" sz="2800" dirty="0" smtClean="0"/>
              <a:t>On the back of the piece of paper Mrs. Law handed you, sort the following words into one three piles. </a:t>
            </a:r>
          </a:p>
          <a:p>
            <a:r>
              <a:rPr lang="en-US" sz="2800" dirty="0" smtClean="0">
                <a:solidFill>
                  <a:srgbClr val="00B050"/>
                </a:solidFill>
              </a:rPr>
              <a:t>Green: a pile </a:t>
            </a:r>
            <a:r>
              <a:rPr lang="en-US" sz="2800" dirty="0">
                <a:solidFill>
                  <a:srgbClr val="00B050"/>
                </a:solidFill>
              </a:rPr>
              <a:t>for words you could teach to another student offering several </a:t>
            </a:r>
            <a:r>
              <a:rPr lang="en-US" sz="2800" dirty="0" smtClean="0">
                <a:solidFill>
                  <a:srgbClr val="00B050"/>
                </a:solidFill>
              </a:rPr>
              <a:t>examples </a:t>
            </a:r>
          </a:p>
          <a:p>
            <a:r>
              <a:rPr lang="en-US" sz="2800" dirty="0" smtClean="0">
                <a:solidFill>
                  <a:srgbClr val="FFC000"/>
                </a:solidFill>
              </a:rPr>
              <a:t>Yellow: a pile </a:t>
            </a:r>
            <a:r>
              <a:rPr lang="en-US" sz="2800" dirty="0">
                <a:solidFill>
                  <a:srgbClr val="FFC000"/>
                </a:solidFill>
              </a:rPr>
              <a:t>for words you know the meaning </a:t>
            </a:r>
            <a:r>
              <a:rPr lang="en-US" sz="2800" dirty="0" smtClean="0">
                <a:solidFill>
                  <a:srgbClr val="FFC000"/>
                </a:solidFill>
              </a:rPr>
              <a:t>to</a:t>
            </a:r>
            <a:endParaRPr lang="en-US" sz="2800" dirty="0">
              <a:solidFill>
                <a:srgbClr val="FFC000"/>
              </a:solidFill>
            </a:endParaRPr>
          </a:p>
          <a:p>
            <a:r>
              <a:rPr lang="en-US" sz="2800" dirty="0" smtClean="0">
                <a:solidFill>
                  <a:srgbClr val="C00000"/>
                </a:solidFill>
              </a:rPr>
              <a:t>Red: a pile </a:t>
            </a:r>
            <a:r>
              <a:rPr lang="en-US" sz="2800" dirty="0">
                <a:solidFill>
                  <a:srgbClr val="C00000"/>
                </a:solidFill>
              </a:rPr>
              <a:t>for words you really are not sure what the meaning </a:t>
            </a:r>
            <a:r>
              <a:rPr lang="en-US" sz="2800" dirty="0" smtClean="0">
                <a:solidFill>
                  <a:srgbClr val="C00000"/>
                </a:solidFill>
              </a:rPr>
              <a:t>is</a:t>
            </a:r>
          </a:p>
          <a:p>
            <a:pPr algn="ctr"/>
            <a:r>
              <a:rPr lang="en-US" sz="2800" dirty="0"/>
              <a:t>Topography</a:t>
            </a:r>
          </a:p>
          <a:p>
            <a:pPr algn="ctr"/>
            <a:r>
              <a:rPr lang="en-US" sz="2800" dirty="0"/>
              <a:t>Fertile Crescent</a:t>
            </a:r>
          </a:p>
          <a:p>
            <a:pPr algn="ctr"/>
            <a:r>
              <a:rPr lang="en-US" sz="2800" dirty="0"/>
              <a:t>Silt</a:t>
            </a:r>
          </a:p>
          <a:p>
            <a:pPr algn="ctr"/>
            <a:r>
              <a:rPr lang="en-US" sz="2800" dirty="0"/>
              <a:t>Irrigation Canals</a:t>
            </a:r>
          </a:p>
          <a:p>
            <a:pPr algn="ctr"/>
            <a:r>
              <a:rPr lang="en-US" sz="2800" dirty="0"/>
              <a:t>Flooding</a:t>
            </a:r>
          </a:p>
          <a:p>
            <a:pPr algn="ctr"/>
            <a:r>
              <a:rPr lang="en-US" sz="2800" dirty="0"/>
              <a:t>Tributary</a:t>
            </a:r>
          </a:p>
          <a:p>
            <a:pPr algn="ctr"/>
            <a:r>
              <a:rPr lang="en-US" sz="2800" dirty="0"/>
              <a:t>Tigris River</a:t>
            </a:r>
          </a:p>
          <a:p>
            <a:pPr algn="ctr"/>
            <a:r>
              <a:rPr lang="en-US" sz="2800" dirty="0"/>
              <a:t>Euphrates River</a:t>
            </a:r>
          </a:p>
          <a:p>
            <a:pPr algn="ctr"/>
            <a:r>
              <a:rPr lang="en-US" sz="2800" dirty="0"/>
              <a:t>Hammurabi Laws</a:t>
            </a:r>
          </a:p>
          <a:p>
            <a:pPr algn="ctr"/>
            <a:r>
              <a:rPr lang="en-US" sz="2800" dirty="0" smtClean="0"/>
              <a:t>Sumer</a:t>
            </a:r>
          </a:p>
          <a:p>
            <a:endParaRPr lang="en-US" dirty="0"/>
          </a:p>
        </p:txBody>
      </p:sp>
    </p:spTree>
    <p:extLst>
      <p:ext uri="{BB962C8B-B14F-4D97-AF65-F5344CB8AC3E}">
        <p14:creationId xmlns:p14="http://schemas.microsoft.com/office/powerpoint/2010/main" val="16419398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u="sng" dirty="0" smtClean="0"/>
              <a:t>Vocabulary Definitions</a:t>
            </a:r>
            <a:endParaRPr lang="en-US" u="sng" dirty="0"/>
          </a:p>
        </p:txBody>
      </p:sp>
      <p:sp>
        <p:nvSpPr>
          <p:cNvPr id="3" name="Content Placeholder 2"/>
          <p:cNvSpPr>
            <a:spLocks noGrp="1"/>
          </p:cNvSpPr>
          <p:nvPr>
            <p:ph idx="1"/>
          </p:nvPr>
        </p:nvSpPr>
        <p:spPr>
          <a:xfrm>
            <a:off x="228600" y="990600"/>
            <a:ext cx="8686800" cy="5867400"/>
          </a:xfrm>
        </p:spPr>
        <p:txBody>
          <a:bodyPr>
            <a:normAutofit/>
          </a:bodyPr>
          <a:lstStyle/>
          <a:p>
            <a:r>
              <a:rPr lang="en-US" sz="2000" b="1" dirty="0" smtClean="0">
                <a:solidFill>
                  <a:srgbClr val="FFC000"/>
                </a:solidFill>
              </a:rPr>
              <a:t>Topography-</a:t>
            </a:r>
            <a:r>
              <a:rPr lang="en-US" sz="2000" dirty="0" smtClean="0"/>
              <a:t> the surface features  (physical features) of a place or region, such as mountains and desert</a:t>
            </a:r>
            <a:endParaRPr lang="en-US" sz="2000" dirty="0"/>
          </a:p>
          <a:p>
            <a:r>
              <a:rPr lang="en-US" sz="2000" b="1" dirty="0">
                <a:solidFill>
                  <a:srgbClr val="FFC000"/>
                </a:solidFill>
              </a:rPr>
              <a:t>Fertile </a:t>
            </a:r>
            <a:r>
              <a:rPr lang="en-US" sz="2000" b="1" dirty="0" smtClean="0">
                <a:solidFill>
                  <a:srgbClr val="FFC000"/>
                </a:solidFill>
              </a:rPr>
              <a:t>Crescent-</a:t>
            </a:r>
            <a:r>
              <a:rPr lang="en-US" sz="2000" b="1" dirty="0">
                <a:solidFill>
                  <a:srgbClr val="FFC000"/>
                </a:solidFill>
              </a:rPr>
              <a:t> </a:t>
            </a:r>
            <a:r>
              <a:rPr lang="en-US" sz="2000" dirty="0"/>
              <a:t>a crescent-shaped area of fertile land in the Middle East that extends from the eastern Mediterranean coast through the valley of the Tigris and Euphrates rivers to the Persian Gulf. It was the center of the Neolithic development of agriculture </a:t>
            </a:r>
            <a:r>
              <a:rPr lang="en-US" sz="2000" dirty="0" smtClean="0"/>
              <a:t>in Mesopotamia</a:t>
            </a:r>
            <a:endParaRPr lang="en-US" sz="2000" dirty="0"/>
          </a:p>
          <a:p>
            <a:r>
              <a:rPr lang="en-US" sz="2000" b="1" dirty="0" smtClean="0">
                <a:solidFill>
                  <a:srgbClr val="FFC000"/>
                </a:solidFill>
              </a:rPr>
              <a:t>Silt-</a:t>
            </a:r>
            <a:r>
              <a:rPr lang="en-US" sz="2000" dirty="0" smtClean="0">
                <a:solidFill>
                  <a:srgbClr val="FFC000"/>
                </a:solidFill>
              </a:rPr>
              <a:t> </a:t>
            </a:r>
            <a:r>
              <a:rPr lang="en-US" sz="2000" dirty="0"/>
              <a:t>fine sand, clay, or other </a:t>
            </a:r>
            <a:r>
              <a:rPr lang="en-US" sz="2000" dirty="0" smtClean="0"/>
              <a:t>earthy material </a:t>
            </a:r>
            <a:r>
              <a:rPr lang="en-US" sz="2000" dirty="0"/>
              <a:t>carried by running water and deposited as a sediment</a:t>
            </a:r>
          </a:p>
          <a:p>
            <a:r>
              <a:rPr lang="en-US" sz="2000" b="1" dirty="0">
                <a:solidFill>
                  <a:srgbClr val="FFC000"/>
                </a:solidFill>
              </a:rPr>
              <a:t>Irrigation </a:t>
            </a:r>
            <a:r>
              <a:rPr lang="en-US" sz="2000" b="1" dirty="0" smtClean="0">
                <a:solidFill>
                  <a:srgbClr val="FFC000"/>
                </a:solidFill>
              </a:rPr>
              <a:t>Canals- </a:t>
            </a:r>
            <a:r>
              <a:rPr lang="en-US" sz="2000" dirty="0" smtClean="0"/>
              <a:t>the artificial  application of water  to land through a canal to assist in the production </a:t>
            </a:r>
            <a:r>
              <a:rPr lang="en-US" sz="2000" smtClean="0"/>
              <a:t>of crops.</a:t>
            </a:r>
            <a:endParaRPr lang="en-US" sz="2000" dirty="0"/>
          </a:p>
          <a:p>
            <a:r>
              <a:rPr lang="en-US" sz="2000" b="1" dirty="0" smtClean="0">
                <a:solidFill>
                  <a:srgbClr val="FFC000"/>
                </a:solidFill>
              </a:rPr>
              <a:t>Flooding-</a:t>
            </a:r>
            <a:r>
              <a:rPr lang="en-US" sz="2000" dirty="0" smtClean="0">
                <a:solidFill>
                  <a:srgbClr val="FFC000"/>
                </a:solidFill>
              </a:rPr>
              <a:t> </a:t>
            </a:r>
            <a:r>
              <a:rPr lang="en-US" sz="2000" dirty="0"/>
              <a:t>overflow of water that submerges land which is usually dry</a:t>
            </a:r>
          </a:p>
          <a:p>
            <a:r>
              <a:rPr lang="en-US" sz="2000" b="1" dirty="0" smtClean="0">
                <a:solidFill>
                  <a:srgbClr val="FFC000"/>
                </a:solidFill>
              </a:rPr>
              <a:t>Tributary-</a:t>
            </a:r>
            <a:r>
              <a:rPr lang="en-US" sz="2000" dirty="0" smtClean="0">
                <a:solidFill>
                  <a:srgbClr val="FFC000"/>
                </a:solidFill>
              </a:rPr>
              <a:t> </a:t>
            </a:r>
            <a:r>
              <a:rPr lang="en-US" sz="2000" dirty="0" smtClean="0"/>
              <a:t>a stream that feeds into a larger river</a:t>
            </a:r>
            <a:endParaRPr lang="en-US" sz="2000" dirty="0"/>
          </a:p>
          <a:p>
            <a:r>
              <a:rPr lang="en-US" sz="2000" b="1" dirty="0">
                <a:solidFill>
                  <a:srgbClr val="FFC000"/>
                </a:solidFill>
              </a:rPr>
              <a:t>Tigris </a:t>
            </a:r>
            <a:r>
              <a:rPr lang="en-US" sz="2000" b="1" dirty="0" smtClean="0">
                <a:solidFill>
                  <a:srgbClr val="FFC000"/>
                </a:solidFill>
              </a:rPr>
              <a:t>River- </a:t>
            </a:r>
            <a:r>
              <a:rPr lang="en-US" sz="2000" dirty="0" smtClean="0"/>
              <a:t>one of the two main rivers in Mesopotamia</a:t>
            </a:r>
            <a:endParaRPr lang="en-US" sz="2000" dirty="0"/>
          </a:p>
          <a:p>
            <a:r>
              <a:rPr lang="en-US" sz="2000" b="1" dirty="0">
                <a:solidFill>
                  <a:srgbClr val="FFC000"/>
                </a:solidFill>
              </a:rPr>
              <a:t>Euphrates </a:t>
            </a:r>
            <a:r>
              <a:rPr lang="en-US" sz="2000" b="1" dirty="0" smtClean="0">
                <a:solidFill>
                  <a:srgbClr val="FFC000"/>
                </a:solidFill>
              </a:rPr>
              <a:t>River- </a:t>
            </a:r>
            <a:r>
              <a:rPr lang="en-US" sz="2000" dirty="0"/>
              <a:t>one of the two main rivers in </a:t>
            </a:r>
            <a:r>
              <a:rPr lang="en-US" sz="2000" dirty="0" smtClean="0"/>
              <a:t>Mesopotamia</a:t>
            </a:r>
            <a:endParaRPr lang="en-US" sz="2000" dirty="0"/>
          </a:p>
          <a:p>
            <a:r>
              <a:rPr lang="en-US" sz="2000" b="1" dirty="0">
                <a:solidFill>
                  <a:srgbClr val="FFC000"/>
                </a:solidFill>
              </a:rPr>
              <a:t>Hammurabi </a:t>
            </a:r>
            <a:r>
              <a:rPr lang="en-US" sz="2000" b="1" dirty="0" smtClean="0">
                <a:solidFill>
                  <a:srgbClr val="FFC000"/>
                </a:solidFill>
              </a:rPr>
              <a:t>Laws- </a:t>
            </a:r>
            <a:r>
              <a:rPr lang="en-US" sz="2000" dirty="0" smtClean="0"/>
              <a:t>oldest </a:t>
            </a:r>
            <a:r>
              <a:rPr lang="en-US" sz="2000" dirty="0"/>
              <a:t>deciphered writings of significant length in the </a:t>
            </a:r>
            <a:r>
              <a:rPr lang="en-US" sz="2000" dirty="0" smtClean="0"/>
              <a:t>world</a:t>
            </a:r>
          </a:p>
          <a:p>
            <a:r>
              <a:rPr lang="en-US" sz="2000" b="1" dirty="0" smtClean="0">
                <a:solidFill>
                  <a:srgbClr val="FFC000"/>
                </a:solidFill>
              </a:rPr>
              <a:t>Sumer-</a:t>
            </a:r>
            <a:r>
              <a:rPr lang="en-US" sz="2000" dirty="0" smtClean="0">
                <a:solidFill>
                  <a:srgbClr val="FFC000"/>
                </a:solidFill>
              </a:rPr>
              <a:t> </a:t>
            </a:r>
            <a:r>
              <a:rPr lang="en-US" sz="2000" dirty="0" smtClean="0"/>
              <a:t>an area in the southern part of Mesopotamia, where cities first appeared</a:t>
            </a:r>
            <a:endParaRPr lang="en-US" sz="2000" dirty="0"/>
          </a:p>
        </p:txBody>
      </p:sp>
    </p:spTree>
    <p:extLst>
      <p:ext uri="{BB962C8B-B14F-4D97-AF65-F5344CB8AC3E}">
        <p14:creationId xmlns:p14="http://schemas.microsoft.com/office/powerpoint/2010/main" val="2263482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Sentences</a:t>
            </a:r>
            <a:r>
              <a:rPr lang="en-US" dirty="0" smtClean="0"/>
              <a:t>:</a:t>
            </a:r>
            <a:endParaRPr lang="en-US" dirty="0"/>
          </a:p>
        </p:txBody>
      </p:sp>
      <p:sp>
        <p:nvSpPr>
          <p:cNvPr id="3" name="Content Placeholder 2"/>
          <p:cNvSpPr>
            <a:spLocks noGrp="1"/>
          </p:cNvSpPr>
          <p:nvPr>
            <p:ph idx="1"/>
          </p:nvPr>
        </p:nvSpPr>
        <p:spPr/>
        <p:txBody>
          <a:bodyPr/>
          <a:lstStyle/>
          <a:p>
            <a:r>
              <a:rPr lang="en-US" dirty="0" smtClean="0"/>
              <a:t>Individually you are to complete the following:</a:t>
            </a:r>
          </a:p>
          <a:p>
            <a:pPr marL="971550" lvl="1" indent="-514350">
              <a:buFont typeface="+mj-lt"/>
              <a:buAutoNum type="arabicPeriod"/>
            </a:pPr>
            <a:r>
              <a:rPr lang="en-US" b="1" dirty="0" smtClean="0">
                <a:solidFill>
                  <a:srgbClr val="FFC000"/>
                </a:solidFill>
              </a:rPr>
              <a:t>Read the definitions that you and your group came up with for each word.</a:t>
            </a:r>
          </a:p>
          <a:p>
            <a:pPr marL="971550" lvl="1" indent="-514350">
              <a:buFont typeface="+mj-lt"/>
              <a:buAutoNum type="arabicPeriod"/>
            </a:pPr>
            <a:r>
              <a:rPr lang="en-US" b="1" dirty="0" smtClean="0">
                <a:solidFill>
                  <a:srgbClr val="FFC000"/>
                </a:solidFill>
              </a:rPr>
              <a:t>Create an image that will help you remember  each word.</a:t>
            </a:r>
          </a:p>
          <a:p>
            <a:pPr marL="971550" lvl="1" indent="-514350">
              <a:buFont typeface="+mj-lt"/>
              <a:buAutoNum type="arabicPeriod"/>
            </a:pPr>
            <a:r>
              <a:rPr lang="en-US" b="1" dirty="0" smtClean="0">
                <a:solidFill>
                  <a:srgbClr val="FFC000"/>
                </a:solidFill>
              </a:rPr>
              <a:t>Write a sentence that contains each word. </a:t>
            </a:r>
          </a:p>
          <a:p>
            <a:pPr marL="0" indent="0">
              <a:buNone/>
            </a:pPr>
            <a:endParaRPr lang="en-US" dirty="0"/>
          </a:p>
        </p:txBody>
      </p:sp>
    </p:spTree>
    <p:extLst>
      <p:ext uri="{BB962C8B-B14F-4D97-AF65-F5344CB8AC3E}">
        <p14:creationId xmlns:p14="http://schemas.microsoft.com/office/powerpoint/2010/main" val="18595774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000"/>
                                        <p:tgtEl>
                                          <p:spTgt spid="3">
                                            <p:txEl>
                                              <p:pRg st="2" end="2"/>
                                            </p:txEl>
                                          </p:spTgt>
                                        </p:tgtEl>
                                      </p:cBhvr>
                                    </p:animEffect>
                                    <p:anim calcmode="lin" valueType="num">
                                      <p:cBhvr>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80">
                                          <p:stCondLst>
                                            <p:cond delay="0"/>
                                          </p:stCondLst>
                                        </p:cTn>
                                        <p:tgtEl>
                                          <p:spTgt spid="3">
                                            <p:txEl>
                                              <p:pRg st="3" end="3"/>
                                            </p:txEl>
                                          </p:spTgt>
                                        </p:tgtEl>
                                      </p:cBhvr>
                                    </p:animEffect>
                                    <p:anim calcmode="lin" valueType="num">
                                      <p:cBhvr>
                                        <p:cTn id="1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24" dur="26">
                                          <p:stCondLst>
                                            <p:cond delay="650"/>
                                          </p:stCondLst>
                                        </p:cTn>
                                        <p:tgtEl>
                                          <p:spTgt spid="3">
                                            <p:txEl>
                                              <p:pRg st="3" end="3"/>
                                            </p:txEl>
                                          </p:spTgt>
                                        </p:tgtEl>
                                      </p:cBhvr>
                                      <p:to x="100000" y="60000"/>
                                    </p:animScale>
                                    <p:animScale>
                                      <p:cBhvr>
                                        <p:cTn id="25" dur="166" decel="50000">
                                          <p:stCondLst>
                                            <p:cond delay="676"/>
                                          </p:stCondLst>
                                        </p:cTn>
                                        <p:tgtEl>
                                          <p:spTgt spid="3">
                                            <p:txEl>
                                              <p:pRg st="3" end="3"/>
                                            </p:txEl>
                                          </p:spTgt>
                                        </p:tgtEl>
                                      </p:cBhvr>
                                      <p:to x="100000" y="100000"/>
                                    </p:animScale>
                                    <p:animScale>
                                      <p:cBhvr>
                                        <p:cTn id="26" dur="26">
                                          <p:stCondLst>
                                            <p:cond delay="1312"/>
                                          </p:stCondLst>
                                        </p:cTn>
                                        <p:tgtEl>
                                          <p:spTgt spid="3">
                                            <p:txEl>
                                              <p:pRg st="3" end="3"/>
                                            </p:txEl>
                                          </p:spTgt>
                                        </p:tgtEl>
                                      </p:cBhvr>
                                      <p:to x="100000" y="80000"/>
                                    </p:animScale>
                                    <p:animScale>
                                      <p:cBhvr>
                                        <p:cTn id="27" dur="166" decel="50000">
                                          <p:stCondLst>
                                            <p:cond delay="1338"/>
                                          </p:stCondLst>
                                        </p:cTn>
                                        <p:tgtEl>
                                          <p:spTgt spid="3">
                                            <p:txEl>
                                              <p:pRg st="3" end="3"/>
                                            </p:txEl>
                                          </p:spTgt>
                                        </p:tgtEl>
                                      </p:cBhvr>
                                      <p:to x="100000" y="100000"/>
                                    </p:animScale>
                                    <p:animScale>
                                      <p:cBhvr>
                                        <p:cTn id="28" dur="26">
                                          <p:stCondLst>
                                            <p:cond delay="1642"/>
                                          </p:stCondLst>
                                        </p:cTn>
                                        <p:tgtEl>
                                          <p:spTgt spid="3">
                                            <p:txEl>
                                              <p:pRg st="3" end="3"/>
                                            </p:txEl>
                                          </p:spTgt>
                                        </p:tgtEl>
                                      </p:cBhvr>
                                      <p:to x="100000" y="90000"/>
                                    </p:animScale>
                                    <p:animScale>
                                      <p:cBhvr>
                                        <p:cTn id="29" dur="166" decel="50000">
                                          <p:stCondLst>
                                            <p:cond delay="1668"/>
                                          </p:stCondLst>
                                        </p:cTn>
                                        <p:tgtEl>
                                          <p:spTgt spid="3">
                                            <p:txEl>
                                              <p:pRg st="3" end="3"/>
                                            </p:txEl>
                                          </p:spTgt>
                                        </p:tgtEl>
                                      </p:cBhvr>
                                      <p:to x="100000" y="100000"/>
                                    </p:animScale>
                                    <p:animScale>
                                      <p:cBhvr>
                                        <p:cTn id="30" dur="26">
                                          <p:stCondLst>
                                            <p:cond delay="1808"/>
                                          </p:stCondLst>
                                        </p:cTn>
                                        <p:tgtEl>
                                          <p:spTgt spid="3">
                                            <p:txEl>
                                              <p:pRg st="3" end="3"/>
                                            </p:txEl>
                                          </p:spTgt>
                                        </p:tgtEl>
                                      </p:cBhvr>
                                      <p:to x="100000" y="95000"/>
                                    </p:animScale>
                                    <p:animScale>
                                      <p:cBhvr>
                                        <p:cTn id="31"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Definitions</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As a group, you need to complete the following:</a:t>
            </a:r>
          </a:p>
          <a:p>
            <a:pPr marL="971550" lvl="1" indent="-514350">
              <a:buFont typeface="+mj-lt"/>
              <a:buAutoNum type="arabicPeriod"/>
            </a:pPr>
            <a:r>
              <a:rPr lang="en-US" b="1" dirty="0" smtClean="0">
                <a:solidFill>
                  <a:srgbClr val="FFC000"/>
                </a:solidFill>
              </a:rPr>
              <a:t>Read the handout with the definitions for all of the words</a:t>
            </a:r>
          </a:p>
          <a:p>
            <a:pPr marL="1371600" lvl="2" indent="-457200">
              <a:buFont typeface="+mj-lt"/>
              <a:buAutoNum type="arabicPeriod"/>
            </a:pPr>
            <a:r>
              <a:rPr lang="en-US" b="1" dirty="0" smtClean="0">
                <a:solidFill>
                  <a:srgbClr val="FFC000"/>
                </a:solidFill>
              </a:rPr>
              <a:t>Put the definition on your paper in 8 words or less.</a:t>
            </a:r>
          </a:p>
          <a:p>
            <a:pPr marL="1371600" lvl="2" indent="-457200">
              <a:buFont typeface="+mj-lt"/>
              <a:buAutoNum type="arabicPeriod"/>
            </a:pPr>
            <a:r>
              <a:rPr lang="en-US" b="1" dirty="0" smtClean="0">
                <a:solidFill>
                  <a:srgbClr val="FFC000"/>
                </a:solidFill>
              </a:rPr>
              <a:t>Draw a picture representing each word in the box with the definition</a:t>
            </a:r>
          </a:p>
          <a:p>
            <a:pPr marL="971550" lvl="1" indent="-514350">
              <a:buFont typeface="+mj-lt"/>
              <a:buAutoNum type="arabicPeriod"/>
            </a:pPr>
            <a:r>
              <a:rPr lang="en-US" b="1" dirty="0" smtClean="0"/>
              <a:t>With the 2 assigned vocab words, draw and color a picture for each word, on the computer paper, that represents the word.</a:t>
            </a:r>
          </a:p>
          <a:p>
            <a:endParaRPr lang="en-US" dirty="0"/>
          </a:p>
        </p:txBody>
      </p:sp>
    </p:spTree>
    <p:extLst>
      <p:ext uri="{BB962C8B-B14F-4D97-AF65-F5344CB8AC3E}">
        <p14:creationId xmlns:p14="http://schemas.microsoft.com/office/powerpoint/2010/main" val="2910917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heel(1)">
                                      <p:cBhvr>
                                        <p:cTn id="7" dur="20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80">
                                          <p:stCondLst>
                                            <p:cond delay="0"/>
                                          </p:stCondLst>
                                        </p:cTn>
                                        <p:tgtEl>
                                          <p:spTgt spid="3">
                                            <p:txEl>
                                              <p:pRg st="4" end="4"/>
                                            </p:txEl>
                                          </p:spTgt>
                                        </p:tgtEl>
                                      </p:cBhvr>
                                    </p:animEffect>
                                    <p:anim calcmode="lin" valueType="num">
                                      <p:cBhvr>
                                        <p:cTn id="13"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4" end="4"/>
                                            </p:txEl>
                                          </p:spTgt>
                                        </p:tgtEl>
                                      </p:cBhvr>
                                      <p:to x="100000" y="60000"/>
                                    </p:animScale>
                                    <p:animScale>
                                      <p:cBhvr>
                                        <p:cTn id="19" dur="166" decel="50000">
                                          <p:stCondLst>
                                            <p:cond delay="676"/>
                                          </p:stCondLst>
                                        </p:cTn>
                                        <p:tgtEl>
                                          <p:spTgt spid="3">
                                            <p:txEl>
                                              <p:pRg st="4" end="4"/>
                                            </p:txEl>
                                          </p:spTgt>
                                        </p:tgtEl>
                                      </p:cBhvr>
                                      <p:to x="100000" y="100000"/>
                                    </p:animScale>
                                    <p:animScale>
                                      <p:cBhvr>
                                        <p:cTn id="20" dur="26">
                                          <p:stCondLst>
                                            <p:cond delay="1312"/>
                                          </p:stCondLst>
                                        </p:cTn>
                                        <p:tgtEl>
                                          <p:spTgt spid="3">
                                            <p:txEl>
                                              <p:pRg st="4" end="4"/>
                                            </p:txEl>
                                          </p:spTgt>
                                        </p:tgtEl>
                                      </p:cBhvr>
                                      <p:to x="100000" y="80000"/>
                                    </p:animScale>
                                    <p:animScale>
                                      <p:cBhvr>
                                        <p:cTn id="21" dur="166" decel="50000">
                                          <p:stCondLst>
                                            <p:cond delay="1338"/>
                                          </p:stCondLst>
                                        </p:cTn>
                                        <p:tgtEl>
                                          <p:spTgt spid="3">
                                            <p:txEl>
                                              <p:pRg st="4" end="4"/>
                                            </p:txEl>
                                          </p:spTgt>
                                        </p:tgtEl>
                                      </p:cBhvr>
                                      <p:to x="100000" y="100000"/>
                                    </p:animScale>
                                    <p:animScale>
                                      <p:cBhvr>
                                        <p:cTn id="22" dur="26">
                                          <p:stCondLst>
                                            <p:cond delay="1642"/>
                                          </p:stCondLst>
                                        </p:cTn>
                                        <p:tgtEl>
                                          <p:spTgt spid="3">
                                            <p:txEl>
                                              <p:pRg st="4" end="4"/>
                                            </p:txEl>
                                          </p:spTgt>
                                        </p:tgtEl>
                                      </p:cBhvr>
                                      <p:to x="100000" y="90000"/>
                                    </p:animScale>
                                    <p:animScale>
                                      <p:cBhvr>
                                        <p:cTn id="23" dur="166" decel="50000">
                                          <p:stCondLst>
                                            <p:cond delay="1668"/>
                                          </p:stCondLst>
                                        </p:cTn>
                                        <p:tgtEl>
                                          <p:spTgt spid="3">
                                            <p:txEl>
                                              <p:pRg st="4" end="4"/>
                                            </p:txEl>
                                          </p:spTgt>
                                        </p:tgtEl>
                                      </p:cBhvr>
                                      <p:to x="100000" y="100000"/>
                                    </p:animScale>
                                    <p:animScale>
                                      <p:cBhvr>
                                        <p:cTn id="24" dur="26">
                                          <p:stCondLst>
                                            <p:cond delay="1808"/>
                                          </p:stCondLst>
                                        </p:cTn>
                                        <p:tgtEl>
                                          <p:spTgt spid="3">
                                            <p:txEl>
                                              <p:pRg st="4" end="4"/>
                                            </p:txEl>
                                          </p:spTgt>
                                        </p:tgtEl>
                                      </p:cBhvr>
                                      <p:to x="100000" y="95000"/>
                                    </p:animScale>
                                    <p:animScale>
                                      <p:cBhvr>
                                        <p:cTn id="25"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Sentences</a:t>
            </a:r>
            <a:r>
              <a:rPr lang="en-US" dirty="0" smtClean="0"/>
              <a:t>:</a:t>
            </a:r>
            <a:endParaRPr lang="en-US" dirty="0"/>
          </a:p>
        </p:txBody>
      </p:sp>
      <p:sp>
        <p:nvSpPr>
          <p:cNvPr id="3" name="Content Placeholder 2"/>
          <p:cNvSpPr>
            <a:spLocks noGrp="1"/>
          </p:cNvSpPr>
          <p:nvPr>
            <p:ph idx="1"/>
          </p:nvPr>
        </p:nvSpPr>
        <p:spPr/>
        <p:txBody>
          <a:bodyPr/>
          <a:lstStyle/>
          <a:p>
            <a:r>
              <a:rPr lang="en-US" dirty="0" smtClean="0"/>
              <a:t>As a group, you need to complete the following:</a:t>
            </a:r>
          </a:p>
          <a:p>
            <a:pPr marL="971550" lvl="1" indent="-514350">
              <a:buFont typeface="+mj-lt"/>
              <a:buAutoNum type="arabicPeriod"/>
            </a:pPr>
            <a:r>
              <a:rPr lang="en-US" b="1" dirty="0" smtClean="0">
                <a:solidFill>
                  <a:srgbClr val="FFC000"/>
                </a:solidFill>
              </a:rPr>
              <a:t>Read the definitions that you and your group came up with for each word.</a:t>
            </a:r>
          </a:p>
          <a:p>
            <a:pPr marL="971550" lvl="1" indent="-514350">
              <a:buFont typeface="+mj-lt"/>
              <a:buAutoNum type="arabicPeriod"/>
            </a:pPr>
            <a:r>
              <a:rPr lang="en-US" b="1" dirty="0" smtClean="0">
                <a:solidFill>
                  <a:srgbClr val="FFC000"/>
                </a:solidFill>
              </a:rPr>
              <a:t>Create an image that will help you remember  each word.</a:t>
            </a:r>
          </a:p>
          <a:p>
            <a:pPr marL="971550" lvl="1" indent="-514350">
              <a:buFont typeface="+mj-lt"/>
              <a:buAutoNum type="arabicPeriod"/>
            </a:pPr>
            <a:r>
              <a:rPr lang="en-US" b="1" dirty="0" smtClean="0">
                <a:solidFill>
                  <a:srgbClr val="FFC000"/>
                </a:solidFill>
              </a:rPr>
              <a:t>Write a sentence that contains each word. </a:t>
            </a:r>
          </a:p>
          <a:p>
            <a:pPr marL="0" indent="0">
              <a:buNone/>
            </a:pPr>
            <a:endParaRPr lang="en-US" dirty="0"/>
          </a:p>
        </p:txBody>
      </p:sp>
    </p:spTree>
    <p:extLst>
      <p:ext uri="{BB962C8B-B14F-4D97-AF65-F5344CB8AC3E}">
        <p14:creationId xmlns:p14="http://schemas.microsoft.com/office/powerpoint/2010/main" val="1447670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000"/>
                                        <p:tgtEl>
                                          <p:spTgt spid="3">
                                            <p:txEl>
                                              <p:pRg st="2" end="2"/>
                                            </p:txEl>
                                          </p:spTgt>
                                        </p:tgtEl>
                                      </p:cBhvr>
                                    </p:animEffect>
                                    <p:anim calcmode="lin" valueType="num">
                                      <p:cBhvr>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80">
                                          <p:stCondLst>
                                            <p:cond delay="0"/>
                                          </p:stCondLst>
                                        </p:cTn>
                                        <p:tgtEl>
                                          <p:spTgt spid="3">
                                            <p:txEl>
                                              <p:pRg st="3" end="3"/>
                                            </p:txEl>
                                          </p:spTgt>
                                        </p:tgtEl>
                                      </p:cBhvr>
                                    </p:animEffect>
                                    <p:anim calcmode="lin" valueType="num">
                                      <p:cBhvr>
                                        <p:cTn id="1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24" dur="26">
                                          <p:stCondLst>
                                            <p:cond delay="650"/>
                                          </p:stCondLst>
                                        </p:cTn>
                                        <p:tgtEl>
                                          <p:spTgt spid="3">
                                            <p:txEl>
                                              <p:pRg st="3" end="3"/>
                                            </p:txEl>
                                          </p:spTgt>
                                        </p:tgtEl>
                                      </p:cBhvr>
                                      <p:to x="100000" y="60000"/>
                                    </p:animScale>
                                    <p:animScale>
                                      <p:cBhvr>
                                        <p:cTn id="25" dur="166" decel="50000">
                                          <p:stCondLst>
                                            <p:cond delay="676"/>
                                          </p:stCondLst>
                                        </p:cTn>
                                        <p:tgtEl>
                                          <p:spTgt spid="3">
                                            <p:txEl>
                                              <p:pRg st="3" end="3"/>
                                            </p:txEl>
                                          </p:spTgt>
                                        </p:tgtEl>
                                      </p:cBhvr>
                                      <p:to x="100000" y="100000"/>
                                    </p:animScale>
                                    <p:animScale>
                                      <p:cBhvr>
                                        <p:cTn id="26" dur="26">
                                          <p:stCondLst>
                                            <p:cond delay="1312"/>
                                          </p:stCondLst>
                                        </p:cTn>
                                        <p:tgtEl>
                                          <p:spTgt spid="3">
                                            <p:txEl>
                                              <p:pRg st="3" end="3"/>
                                            </p:txEl>
                                          </p:spTgt>
                                        </p:tgtEl>
                                      </p:cBhvr>
                                      <p:to x="100000" y="80000"/>
                                    </p:animScale>
                                    <p:animScale>
                                      <p:cBhvr>
                                        <p:cTn id="27" dur="166" decel="50000">
                                          <p:stCondLst>
                                            <p:cond delay="1338"/>
                                          </p:stCondLst>
                                        </p:cTn>
                                        <p:tgtEl>
                                          <p:spTgt spid="3">
                                            <p:txEl>
                                              <p:pRg st="3" end="3"/>
                                            </p:txEl>
                                          </p:spTgt>
                                        </p:tgtEl>
                                      </p:cBhvr>
                                      <p:to x="100000" y="100000"/>
                                    </p:animScale>
                                    <p:animScale>
                                      <p:cBhvr>
                                        <p:cTn id="28" dur="26">
                                          <p:stCondLst>
                                            <p:cond delay="1642"/>
                                          </p:stCondLst>
                                        </p:cTn>
                                        <p:tgtEl>
                                          <p:spTgt spid="3">
                                            <p:txEl>
                                              <p:pRg st="3" end="3"/>
                                            </p:txEl>
                                          </p:spTgt>
                                        </p:tgtEl>
                                      </p:cBhvr>
                                      <p:to x="100000" y="90000"/>
                                    </p:animScale>
                                    <p:animScale>
                                      <p:cBhvr>
                                        <p:cTn id="29" dur="166" decel="50000">
                                          <p:stCondLst>
                                            <p:cond delay="1668"/>
                                          </p:stCondLst>
                                        </p:cTn>
                                        <p:tgtEl>
                                          <p:spTgt spid="3">
                                            <p:txEl>
                                              <p:pRg st="3" end="3"/>
                                            </p:txEl>
                                          </p:spTgt>
                                        </p:tgtEl>
                                      </p:cBhvr>
                                      <p:to x="100000" y="100000"/>
                                    </p:animScale>
                                    <p:animScale>
                                      <p:cBhvr>
                                        <p:cTn id="30" dur="26">
                                          <p:stCondLst>
                                            <p:cond delay="1808"/>
                                          </p:stCondLst>
                                        </p:cTn>
                                        <p:tgtEl>
                                          <p:spTgt spid="3">
                                            <p:txEl>
                                              <p:pRg st="3" end="3"/>
                                            </p:txEl>
                                          </p:spTgt>
                                        </p:tgtEl>
                                      </p:cBhvr>
                                      <p:to x="100000" y="95000"/>
                                    </p:animScale>
                                    <p:animScale>
                                      <p:cBhvr>
                                        <p:cTn id="31"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5"/>
          <p:cNvSpPr txBox="1">
            <a:spLocks noChangeArrowheads="1"/>
          </p:cNvSpPr>
          <p:nvPr/>
        </p:nvSpPr>
        <p:spPr bwMode="auto">
          <a:xfrm>
            <a:off x="7543800" y="63246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solidFill>
                <a:prstClr val="white"/>
              </a:solidFill>
            </a:endParaRPr>
          </a:p>
        </p:txBody>
      </p:sp>
      <p:sp>
        <p:nvSpPr>
          <p:cNvPr id="3" name="Title 2"/>
          <p:cNvSpPr>
            <a:spLocks noGrp="1"/>
          </p:cNvSpPr>
          <p:nvPr>
            <p:ph type="title"/>
          </p:nvPr>
        </p:nvSpPr>
        <p:spPr/>
        <p:txBody>
          <a:bodyPr/>
          <a:lstStyle/>
          <a:p>
            <a:r>
              <a:rPr lang="en-US" dirty="0" smtClean="0"/>
              <a:t>Warm Up:</a:t>
            </a:r>
            <a:endParaRPr lang="en-US" dirty="0"/>
          </a:p>
        </p:txBody>
      </p:sp>
      <p:sp>
        <p:nvSpPr>
          <p:cNvPr id="4" name="Text Placeholder 3"/>
          <p:cNvSpPr>
            <a:spLocks noGrp="1"/>
          </p:cNvSpPr>
          <p:nvPr>
            <p:ph type="body" idx="1"/>
          </p:nvPr>
        </p:nvSpPr>
        <p:spPr>
          <a:xfrm>
            <a:off x="722313" y="1295400"/>
            <a:ext cx="7772400" cy="3111501"/>
          </a:xfrm>
        </p:spPr>
        <p:txBody>
          <a:bodyPr>
            <a:normAutofit/>
          </a:bodyPr>
          <a:lstStyle/>
          <a:p>
            <a:pPr lvl="1"/>
            <a:r>
              <a:rPr lang="en-US" sz="2800" dirty="0" smtClean="0">
                <a:solidFill>
                  <a:srgbClr val="FFC000"/>
                </a:solidFill>
              </a:rPr>
              <a:t>Pick up your vocabulary worksheet from yesterday (located on the counter</a:t>
            </a:r>
            <a:r>
              <a:rPr lang="en-US" sz="2800" dirty="0" smtClean="0">
                <a:solidFill>
                  <a:srgbClr val="FFC000"/>
                </a:solidFill>
              </a:rPr>
              <a:t>).  You will  have 5 minutes to finish completing your images that go along with each word.</a:t>
            </a:r>
            <a:endParaRPr lang="en-US" sz="2800" dirty="0">
              <a:solidFill>
                <a:prstClr val="white"/>
              </a:solidFill>
            </a:endParaRPr>
          </a:p>
          <a:p>
            <a:endParaRPr lang="en-US" dirty="0"/>
          </a:p>
        </p:txBody>
      </p:sp>
    </p:spTree>
    <p:extLst>
      <p:ext uri="{BB962C8B-B14F-4D97-AF65-F5344CB8AC3E}">
        <p14:creationId xmlns:p14="http://schemas.microsoft.com/office/powerpoint/2010/main" val="12576320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http://tse2.mm.bing.net/th?id=OIP.M35f15245a2c30aefe3055c7afa765ec4H0&amp;w=213&amp;h=166&amp;c=7&amp;rs=1&amp;qlt=90&amp;o=4&amp;url=http%3a%2f%2fancienthistory.mrdonn.org%2fAncientSumer.html&amp;pid=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590800"/>
            <a:ext cx="5169088" cy="402849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ctrTitle"/>
          </p:nvPr>
        </p:nvSpPr>
        <p:spPr>
          <a:xfrm>
            <a:off x="685800" y="533400"/>
            <a:ext cx="7772400" cy="1470025"/>
          </a:xfrm>
        </p:spPr>
        <p:txBody>
          <a:bodyPr>
            <a:normAutofit/>
          </a:bodyPr>
          <a:lstStyle/>
          <a:p>
            <a:r>
              <a:rPr lang="en-US" sz="6600" b="1" dirty="0" smtClean="0"/>
              <a:t>Mesopotamia Vocab</a:t>
            </a:r>
            <a:endParaRPr lang="en-US" sz="6600" b="1" dirty="0"/>
          </a:p>
        </p:txBody>
      </p:sp>
      <p:sp>
        <p:nvSpPr>
          <p:cNvPr id="5" name="Subtitle 4"/>
          <p:cNvSpPr>
            <a:spLocks noGrp="1"/>
          </p:cNvSpPr>
          <p:nvPr>
            <p:ph type="subTitle" idx="1"/>
          </p:nvPr>
        </p:nvSpPr>
        <p:spPr>
          <a:xfrm>
            <a:off x="1524000" y="1981200"/>
            <a:ext cx="6400800" cy="1752600"/>
          </a:xfrm>
        </p:spPr>
        <p:txBody>
          <a:bodyPr/>
          <a:lstStyle/>
          <a:p>
            <a:r>
              <a:rPr lang="en-US" dirty="0" smtClean="0"/>
              <a:t>Day 2</a:t>
            </a:r>
            <a:endParaRPr lang="en-US" dirty="0"/>
          </a:p>
        </p:txBody>
      </p:sp>
    </p:spTree>
    <p:extLst>
      <p:ext uri="{BB962C8B-B14F-4D97-AF65-F5344CB8AC3E}">
        <p14:creationId xmlns:p14="http://schemas.microsoft.com/office/powerpoint/2010/main" val="36618470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457200" y="838200"/>
            <a:ext cx="4343400" cy="4648200"/>
          </a:xfrm>
        </p:spPr>
        <p:txBody>
          <a:bodyPr>
            <a:noAutofit/>
          </a:bodyPr>
          <a:lstStyle/>
          <a:p>
            <a:r>
              <a:rPr lang="en-US" sz="4000" dirty="0" smtClean="0"/>
              <a:t>Students will be able to participate in  vocabulary activities about the civilization of Mesopotamia.</a:t>
            </a:r>
          </a:p>
        </p:txBody>
      </p:sp>
      <p:sp>
        <p:nvSpPr>
          <p:cNvPr id="4098" name="Title 1"/>
          <p:cNvSpPr>
            <a:spLocks noGrp="1"/>
          </p:cNvSpPr>
          <p:nvPr>
            <p:ph type="title"/>
          </p:nvPr>
        </p:nvSpPr>
        <p:spPr>
          <a:xfrm>
            <a:off x="5410200" y="1981200"/>
            <a:ext cx="3124200" cy="1143000"/>
          </a:xfrm>
        </p:spPr>
        <p:txBody>
          <a:bodyPr/>
          <a:lstStyle/>
          <a:p>
            <a:pPr eaLnBrk="1" fontAlgn="auto" hangingPunct="1">
              <a:spcAft>
                <a:spcPts val="0"/>
              </a:spcAft>
              <a:defRPr/>
            </a:pPr>
            <a:r>
              <a:rPr lang="en-US" sz="4000" b="1" dirty="0" smtClean="0"/>
              <a:t>Objective</a:t>
            </a:r>
          </a:p>
        </p:txBody>
      </p:sp>
      <p:pic>
        <p:nvPicPr>
          <p:cNvPr id="2050" name="Picture 2" descr="http://ts1.mm.bing.net/th?&amp;id=HN.608035466712842410&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0411" y="3200400"/>
            <a:ext cx="28575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42869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Vocabulary</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pPr algn="ctr"/>
            <a:r>
              <a:rPr lang="en-US" dirty="0" smtClean="0"/>
              <a:t>Topography</a:t>
            </a:r>
          </a:p>
          <a:p>
            <a:pPr algn="ctr"/>
            <a:r>
              <a:rPr lang="en-US" dirty="0" smtClean="0"/>
              <a:t>Fertile Crescent</a:t>
            </a:r>
          </a:p>
          <a:p>
            <a:pPr algn="ctr"/>
            <a:r>
              <a:rPr lang="en-US" dirty="0" smtClean="0"/>
              <a:t>Silt</a:t>
            </a:r>
          </a:p>
          <a:p>
            <a:pPr algn="ctr"/>
            <a:r>
              <a:rPr lang="en-US" dirty="0" smtClean="0"/>
              <a:t>Irrigation Canals</a:t>
            </a:r>
            <a:endParaRPr lang="en-US" dirty="0"/>
          </a:p>
          <a:p>
            <a:pPr algn="ctr"/>
            <a:r>
              <a:rPr lang="en-US" dirty="0" smtClean="0"/>
              <a:t>Flooding</a:t>
            </a:r>
          </a:p>
          <a:p>
            <a:pPr algn="ctr"/>
            <a:r>
              <a:rPr lang="en-US" dirty="0" smtClean="0"/>
              <a:t>Tributary</a:t>
            </a:r>
          </a:p>
          <a:p>
            <a:pPr algn="ctr"/>
            <a:r>
              <a:rPr lang="en-US" dirty="0" smtClean="0"/>
              <a:t>Tigris River</a:t>
            </a:r>
          </a:p>
          <a:p>
            <a:pPr algn="ctr"/>
            <a:r>
              <a:rPr lang="en-US" dirty="0" smtClean="0"/>
              <a:t>Euphrates River</a:t>
            </a:r>
          </a:p>
          <a:p>
            <a:pPr algn="ctr"/>
            <a:r>
              <a:rPr lang="en-US" dirty="0" smtClean="0"/>
              <a:t>Hammurabi Laws</a:t>
            </a:r>
          </a:p>
          <a:p>
            <a:pPr algn="ctr"/>
            <a:r>
              <a:rPr lang="en-US" dirty="0" smtClean="0"/>
              <a:t>Sumer</a:t>
            </a:r>
          </a:p>
          <a:p>
            <a:pPr algn="ctr"/>
            <a:endParaRPr lang="en-US" dirty="0"/>
          </a:p>
          <a:p>
            <a:endParaRPr lang="en-US" dirty="0"/>
          </a:p>
        </p:txBody>
      </p:sp>
    </p:spTree>
    <p:extLst>
      <p:ext uri="{BB962C8B-B14F-4D97-AF65-F5344CB8AC3E}">
        <p14:creationId xmlns:p14="http://schemas.microsoft.com/office/powerpoint/2010/main" val="37843354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Sentences</a:t>
            </a:r>
            <a:r>
              <a:rPr lang="en-US" dirty="0" smtClean="0"/>
              <a:t>:</a:t>
            </a:r>
            <a:endParaRPr lang="en-US" dirty="0"/>
          </a:p>
        </p:txBody>
      </p:sp>
      <p:sp>
        <p:nvSpPr>
          <p:cNvPr id="3" name="Content Placeholder 2"/>
          <p:cNvSpPr>
            <a:spLocks noGrp="1"/>
          </p:cNvSpPr>
          <p:nvPr>
            <p:ph idx="1"/>
          </p:nvPr>
        </p:nvSpPr>
        <p:spPr/>
        <p:txBody>
          <a:bodyPr/>
          <a:lstStyle/>
          <a:p>
            <a:r>
              <a:rPr lang="en-US" dirty="0" smtClean="0"/>
              <a:t>Individually you are to complete the following:</a:t>
            </a:r>
          </a:p>
          <a:p>
            <a:pPr marL="971550" lvl="1" indent="-514350">
              <a:buFont typeface="+mj-lt"/>
              <a:buAutoNum type="arabicPeriod"/>
            </a:pPr>
            <a:r>
              <a:rPr lang="en-US" b="1" dirty="0" smtClean="0">
                <a:solidFill>
                  <a:srgbClr val="FFC000"/>
                </a:solidFill>
              </a:rPr>
              <a:t>Read the definitions </a:t>
            </a:r>
            <a:r>
              <a:rPr lang="en-US" b="1" smtClean="0">
                <a:solidFill>
                  <a:srgbClr val="FFC000"/>
                </a:solidFill>
              </a:rPr>
              <a:t>that </a:t>
            </a:r>
            <a:r>
              <a:rPr lang="en-US" b="1" smtClean="0">
                <a:solidFill>
                  <a:srgbClr val="FFC000"/>
                </a:solidFill>
              </a:rPr>
              <a:t>came </a:t>
            </a:r>
            <a:r>
              <a:rPr lang="en-US" b="1" dirty="0" smtClean="0">
                <a:solidFill>
                  <a:srgbClr val="FFC000"/>
                </a:solidFill>
              </a:rPr>
              <a:t>up with for each word.</a:t>
            </a:r>
          </a:p>
          <a:p>
            <a:pPr marL="971550" lvl="1" indent="-514350">
              <a:buFont typeface="+mj-lt"/>
              <a:buAutoNum type="arabicPeriod"/>
            </a:pPr>
            <a:r>
              <a:rPr lang="en-US" b="1" dirty="0" smtClean="0">
                <a:solidFill>
                  <a:srgbClr val="FFC000"/>
                </a:solidFill>
              </a:rPr>
              <a:t>Create an image that will help you remember  each word</a:t>
            </a:r>
            <a:r>
              <a:rPr lang="en-US" b="1" dirty="0" smtClean="0">
                <a:solidFill>
                  <a:srgbClr val="FFC000"/>
                </a:solidFill>
              </a:rPr>
              <a:t>.</a:t>
            </a:r>
          </a:p>
          <a:p>
            <a:pPr marL="571500" indent="-514350"/>
            <a:r>
              <a:rPr lang="en-US" dirty="0" smtClean="0"/>
              <a:t>With your partner, you  are to…</a:t>
            </a:r>
            <a:endParaRPr lang="en-US" dirty="0" smtClean="0"/>
          </a:p>
          <a:p>
            <a:pPr marL="971550" lvl="1" indent="-514350">
              <a:buFont typeface="+mj-lt"/>
              <a:buAutoNum type="arabicPeriod"/>
            </a:pPr>
            <a:r>
              <a:rPr lang="en-US" b="1" dirty="0" smtClean="0">
                <a:solidFill>
                  <a:srgbClr val="FFC000"/>
                </a:solidFill>
              </a:rPr>
              <a:t>Write a sentence that contains each word. </a:t>
            </a:r>
          </a:p>
          <a:p>
            <a:pPr marL="0" indent="0">
              <a:buNone/>
            </a:pPr>
            <a:endParaRPr lang="en-US" dirty="0"/>
          </a:p>
        </p:txBody>
      </p:sp>
    </p:spTree>
    <p:extLst>
      <p:ext uri="{BB962C8B-B14F-4D97-AF65-F5344CB8AC3E}">
        <p14:creationId xmlns:p14="http://schemas.microsoft.com/office/powerpoint/2010/main" val="14703571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000"/>
                                        <p:tgtEl>
                                          <p:spTgt spid="3">
                                            <p:txEl>
                                              <p:pRg st="2" end="2"/>
                                            </p:txEl>
                                          </p:spTgt>
                                        </p:tgtEl>
                                      </p:cBhvr>
                                    </p:animEffect>
                                    <p:anim calcmode="lin" valueType="num">
                                      <p:cBhvr>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anim calcmode="lin" valueType="num">
                                      <p:cBhvr>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80">
                                          <p:stCondLst>
                                            <p:cond delay="0"/>
                                          </p:stCondLst>
                                        </p:cTn>
                                        <p:tgtEl>
                                          <p:spTgt spid="3">
                                            <p:txEl>
                                              <p:pRg st="4" end="4"/>
                                            </p:txEl>
                                          </p:spTgt>
                                        </p:tgtEl>
                                      </p:cBhvr>
                                    </p:animEffect>
                                    <p:anim calcmode="lin" valueType="num">
                                      <p:cBhvr>
                                        <p:cTn id="2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4" end="4"/>
                                            </p:txEl>
                                          </p:spTgt>
                                        </p:tgtEl>
                                      </p:cBhvr>
                                      <p:to x="100000" y="60000"/>
                                    </p:animScale>
                                    <p:animScale>
                                      <p:cBhvr>
                                        <p:cTn id="32" dur="166" decel="50000">
                                          <p:stCondLst>
                                            <p:cond delay="676"/>
                                          </p:stCondLst>
                                        </p:cTn>
                                        <p:tgtEl>
                                          <p:spTgt spid="3">
                                            <p:txEl>
                                              <p:pRg st="4" end="4"/>
                                            </p:txEl>
                                          </p:spTgt>
                                        </p:tgtEl>
                                      </p:cBhvr>
                                      <p:to x="100000" y="100000"/>
                                    </p:animScale>
                                    <p:animScale>
                                      <p:cBhvr>
                                        <p:cTn id="33" dur="26">
                                          <p:stCondLst>
                                            <p:cond delay="1312"/>
                                          </p:stCondLst>
                                        </p:cTn>
                                        <p:tgtEl>
                                          <p:spTgt spid="3">
                                            <p:txEl>
                                              <p:pRg st="4" end="4"/>
                                            </p:txEl>
                                          </p:spTgt>
                                        </p:tgtEl>
                                      </p:cBhvr>
                                      <p:to x="100000" y="80000"/>
                                    </p:animScale>
                                    <p:animScale>
                                      <p:cBhvr>
                                        <p:cTn id="34" dur="166" decel="50000">
                                          <p:stCondLst>
                                            <p:cond delay="1338"/>
                                          </p:stCondLst>
                                        </p:cTn>
                                        <p:tgtEl>
                                          <p:spTgt spid="3">
                                            <p:txEl>
                                              <p:pRg st="4" end="4"/>
                                            </p:txEl>
                                          </p:spTgt>
                                        </p:tgtEl>
                                      </p:cBhvr>
                                      <p:to x="100000" y="100000"/>
                                    </p:animScale>
                                    <p:animScale>
                                      <p:cBhvr>
                                        <p:cTn id="35" dur="26">
                                          <p:stCondLst>
                                            <p:cond delay="1642"/>
                                          </p:stCondLst>
                                        </p:cTn>
                                        <p:tgtEl>
                                          <p:spTgt spid="3">
                                            <p:txEl>
                                              <p:pRg st="4" end="4"/>
                                            </p:txEl>
                                          </p:spTgt>
                                        </p:tgtEl>
                                      </p:cBhvr>
                                      <p:to x="100000" y="90000"/>
                                    </p:animScale>
                                    <p:animScale>
                                      <p:cBhvr>
                                        <p:cTn id="36" dur="166" decel="50000">
                                          <p:stCondLst>
                                            <p:cond delay="1668"/>
                                          </p:stCondLst>
                                        </p:cTn>
                                        <p:tgtEl>
                                          <p:spTgt spid="3">
                                            <p:txEl>
                                              <p:pRg st="4" end="4"/>
                                            </p:txEl>
                                          </p:spTgt>
                                        </p:tgtEl>
                                      </p:cBhvr>
                                      <p:to x="100000" y="100000"/>
                                    </p:animScale>
                                    <p:animScale>
                                      <p:cBhvr>
                                        <p:cTn id="37" dur="26">
                                          <p:stCondLst>
                                            <p:cond delay="1808"/>
                                          </p:stCondLst>
                                        </p:cTn>
                                        <p:tgtEl>
                                          <p:spTgt spid="3">
                                            <p:txEl>
                                              <p:pRg st="4" end="4"/>
                                            </p:txEl>
                                          </p:spTgt>
                                        </p:tgtEl>
                                      </p:cBhvr>
                                      <p:to x="100000" y="95000"/>
                                    </p:animScale>
                                    <p:animScale>
                                      <p:cBhvr>
                                        <p:cTn id="38"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u="sng" dirty="0" smtClean="0"/>
              <a:t>Vocabulary Definitions</a:t>
            </a:r>
            <a:endParaRPr lang="en-US" u="sng" dirty="0"/>
          </a:p>
        </p:txBody>
      </p:sp>
      <p:sp>
        <p:nvSpPr>
          <p:cNvPr id="3" name="Content Placeholder 2"/>
          <p:cNvSpPr>
            <a:spLocks noGrp="1"/>
          </p:cNvSpPr>
          <p:nvPr>
            <p:ph idx="1"/>
          </p:nvPr>
        </p:nvSpPr>
        <p:spPr>
          <a:xfrm>
            <a:off x="228600" y="990600"/>
            <a:ext cx="8686800" cy="5867400"/>
          </a:xfrm>
        </p:spPr>
        <p:txBody>
          <a:bodyPr>
            <a:normAutofit/>
          </a:bodyPr>
          <a:lstStyle/>
          <a:p>
            <a:r>
              <a:rPr lang="en-US" sz="2000" b="1" dirty="0" smtClean="0">
                <a:solidFill>
                  <a:srgbClr val="FFC000"/>
                </a:solidFill>
              </a:rPr>
              <a:t>Topography-</a:t>
            </a:r>
            <a:r>
              <a:rPr lang="en-US" sz="2000" dirty="0" smtClean="0"/>
              <a:t> the surface features  (physical features) of a place or region, such as mountains and desert</a:t>
            </a:r>
            <a:endParaRPr lang="en-US" sz="2000" dirty="0"/>
          </a:p>
          <a:p>
            <a:r>
              <a:rPr lang="en-US" sz="2000" b="1" dirty="0">
                <a:solidFill>
                  <a:srgbClr val="FFC000"/>
                </a:solidFill>
              </a:rPr>
              <a:t>Fertile </a:t>
            </a:r>
            <a:r>
              <a:rPr lang="en-US" sz="2000" b="1" dirty="0" smtClean="0">
                <a:solidFill>
                  <a:srgbClr val="FFC000"/>
                </a:solidFill>
              </a:rPr>
              <a:t>Crescent-</a:t>
            </a:r>
            <a:r>
              <a:rPr lang="en-US" sz="2000" b="1" dirty="0">
                <a:solidFill>
                  <a:srgbClr val="FFC000"/>
                </a:solidFill>
              </a:rPr>
              <a:t> </a:t>
            </a:r>
            <a:r>
              <a:rPr lang="en-US" sz="2000" dirty="0"/>
              <a:t>a crescent-shaped area of fertile land in the Middle East that extends from the eastern Mediterranean coast through the valley of the Tigris and Euphrates rivers to the Persian Gulf. It was the center of the Neolithic development of agriculture </a:t>
            </a:r>
            <a:r>
              <a:rPr lang="en-US" sz="2000" dirty="0" smtClean="0"/>
              <a:t>in Mesopotamia</a:t>
            </a:r>
            <a:endParaRPr lang="en-US" sz="2000" dirty="0"/>
          </a:p>
          <a:p>
            <a:r>
              <a:rPr lang="en-US" sz="2000" b="1" dirty="0" smtClean="0">
                <a:solidFill>
                  <a:srgbClr val="FFC000"/>
                </a:solidFill>
              </a:rPr>
              <a:t>Silt-</a:t>
            </a:r>
            <a:r>
              <a:rPr lang="en-US" sz="2000" dirty="0" smtClean="0">
                <a:solidFill>
                  <a:srgbClr val="FFC000"/>
                </a:solidFill>
              </a:rPr>
              <a:t> </a:t>
            </a:r>
            <a:r>
              <a:rPr lang="en-US" sz="2000" dirty="0"/>
              <a:t>fine sand, clay, or other </a:t>
            </a:r>
            <a:r>
              <a:rPr lang="en-US" sz="2000" dirty="0" smtClean="0"/>
              <a:t>earthy material </a:t>
            </a:r>
            <a:r>
              <a:rPr lang="en-US" sz="2000" dirty="0"/>
              <a:t>carried by running water and deposited as a sediment</a:t>
            </a:r>
          </a:p>
          <a:p>
            <a:r>
              <a:rPr lang="en-US" sz="2000" b="1" dirty="0">
                <a:solidFill>
                  <a:srgbClr val="FFC000"/>
                </a:solidFill>
              </a:rPr>
              <a:t>Irrigation </a:t>
            </a:r>
            <a:r>
              <a:rPr lang="en-US" sz="2000" b="1" dirty="0" smtClean="0">
                <a:solidFill>
                  <a:srgbClr val="FFC000"/>
                </a:solidFill>
              </a:rPr>
              <a:t>Canals- </a:t>
            </a:r>
            <a:r>
              <a:rPr lang="en-US" sz="2000" dirty="0" smtClean="0"/>
              <a:t>the artificial  application of water  to land through a canal to assist in the production </a:t>
            </a:r>
            <a:r>
              <a:rPr lang="en-US" sz="2000" smtClean="0"/>
              <a:t>of crops.</a:t>
            </a:r>
            <a:endParaRPr lang="en-US" sz="2000" dirty="0"/>
          </a:p>
          <a:p>
            <a:r>
              <a:rPr lang="en-US" sz="2000" b="1" dirty="0" smtClean="0">
                <a:solidFill>
                  <a:srgbClr val="FFC000"/>
                </a:solidFill>
              </a:rPr>
              <a:t>Flooding-</a:t>
            </a:r>
            <a:r>
              <a:rPr lang="en-US" sz="2000" dirty="0" smtClean="0">
                <a:solidFill>
                  <a:srgbClr val="FFC000"/>
                </a:solidFill>
              </a:rPr>
              <a:t> </a:t>
            </a:r>
            <a:r>
              <a:rPr lang="en-US" sz="2000" dirty="0"/>
              <a:t>overflow of water that submerges land which is usually dry</a:t>
            </a:r>
          </a:p>
          <a:p>
            <a:r>
              <a:rPr lang="en-US" sz="2000" b="1" dirty="0" smtClean="0">
                <a:solidFill>
                  <a:srgbClr val="FFC000"/>
                </a:solidFill>
              </a:rPr>
              <a:t>Tributary-</a:t>
            </a:r>
            <a:r>
              <a:rPr lang="en-US" sz="2000" dirty="0" smtClean="0">
                <a:solidFill>
                  <a:srgbClr val="FFC000"/>
                </a:solidFill>
              </a:rPr>
              <a:t> </a:t>
            </a:r>
            <a:r>
              <a:rPr lang="en-US" sz="2000" dirty="0" smtClean="0"/>
              <a:t>a stream that feeds into a larger river</a:t>
            </a:r>
            <a:endParaRPr lang="en-US" sz="2000" dirty="0"/>
          </a:p>
          <a:p>
            <a:r>
              <a:rPr lang="en-US" sz="2000" b="1" dirty="0">
                <a:solidFill>
                  <a:srgbClr val="FFC000"/>
                </a:solidFill>
              </a:rPr>
              <a:t>Tigris </a:t>
            </a:r>
            <a:r>
              <a:rPr lang="en-US" sz="2000" b="1" dirty="0" smtClean="0">
                <a:solidFill>
                  <a:srgbClr val="FFC000"/>
                </a:solidFill>
              </a:rPr>
              <a:t>River- </a:t>
            </a:r>
            <a:r>
              <a:rPr lang="en-US" sz="2000" dirty="0" smtClean="0"/>
              <a:t>one of the two main rivers in Mesopotamia</a:t>
            </a:r>
            <a:endParaRPr lang="en-US" sz="2000" dirty="0"/>
          </a:p>
          <a:p>
            <a:r>
              <a:rPr lang="en-US" sz="2000" b="1" dirty="0">
                <a:solidFill>
                  <a:srgbClr val="FFC000"/>
                </a:solidFill>
              </a:rPr>
              <a:t>Euphrates </a:t>
            </a:r>
            <a:r>
              <a:rPr lang="en-US" sz="2000" b="1" dirty="0" smtClean="0">
                <a:solidFill>
                  <a:srgbClr val="FFC000"/>
                </a:solidFill>
              </a:rPr>
              <a:t>River- </a:t>
            </a:r>
            <a:r>
              <a:rPr lang="en-US" sz="2000" dirty="0"/>
              <a:t>one of the two main rivers in </a:t>
            </a:r>
            <a:r>
              <a:rPr lang="en-US" sz="2000" dirty="0" smtClean="0"/>
              <a:t>Mesopotamia</a:t>
            </a:r>
            <a:endParaRPr lang="en-US" sz="2000" dirty="0"/>
          </a:p>
          <a:p>
            <a:r>
              <a:rPr lang="en-US" sz="2000" b="1" dirty="0">
                <a:solidFill>
                  <a:srgbClr val="FFC000"/>
                </a:solidFill>
              </a:rPr>
              <a:t>Hammurabi </a:t>
            </a:r>
            <a:r>
              <a:rPr lang="en-US" sz="2000" b="1" dirty="0" smtClean="0">
                <a:solidFill>
                  <a:srgbClr val="FFC000"/>
                </a:solidFill>
              </a:rPr>
              <a:t>Laws- </a:t>
            </a:r>
            <a:r>
              <a:rPr lang="en-US" sz="2000" dirty="0" smtClean="0"/>
              <a:t>oldest </a:t>
            </a:r>
            <a:r>
              <a:rPr lang="en-US" sz="2000" dirty="0"/>
              <a:t>deciphered writings of significant length in the </a:t>
            </a:r>
            <a:r>
              <a:rPr lang="en-US" sz="2000" dirty="0" smtClean="0"/>
              <a:t>world</a:t>
            </a:r>
          </a:p>
          <a:p>
            <a:r>
              <a:rPr lang="en-US" sz="2000" b="1" dirty="0" smtClean="0">
                <a:solidFill>
                  <a:srgbClr val="FFC000"/>
                </a:solidFill>
              </a:rPr>
              <a:t>Sumer-</a:t>
            </a:r>
            <a:r>
              <a:rPr lang="en-US" sz="2000" dirty="0" smtClean="0">
                <a:solidFill>
                  <a:srgbClr val="FFC000"/>
                </a:solidFill>
              </a:rPr>
              <a:t> </a:t>
            </a:r>
            <a:r>
              <a:rPr lang="en-US" sz="2000" dirty="0" smtClean="0"/>
              <a:t>an area in the southern part of Mesopotamia, where cities first appeared</a:t>
            </a:r>
            <a:endParaRPr lang="en-US" sz="2000" dirty="0"/>
          </a:p>
        </p:txBody>
      </p:sp>
    </p:spTree>
    <p:extLst>
      <p:ext uri="{BB962C8B-B14F-4D97-AF65-F5344CB8AC3E}">
        <p14:creationId xmlns:p14="http://schemas.microsoft.com/office/powerpoint/2010/main" val="1338502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5"/>
          <p:cNvSpPr txBox="1">
            <a:spLocks noChangeArrowheads="1"/>
          </p:cNvSpPr>
          <p:nvPr/>
        </p:nvSpPr>
        <p:spPr bwMode="auto">
          <a:xfrm>
            <a:off x="7543800" y="63246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solidFill>
                <a:prstClr val="white"/>
              </a:solidFill>
            </a:endParaRPr>
          </a:p>
        </p:txBody>
      </p:sp>
      <p:sp>
        <p:nvSpPr>
          <p:cNvPr id="3" name="Title 2"/>
          <p:cNvSpPr>
            <a:spLocks noGrp="1"/>
          </p:cNvSpPr>
          <p:nvPr>
            <p:ph type="title"/>
          </p:nvPr>
        </p:nvSpPr>
        <p:spPr/>
        <p:txBody>
          <a:bodyPr/>
          <a:lstStyle/>
          <a:p>
            <a:r>
              <a:rPr lang="en-US" dirty="0" smtClean="0"/>
              <a:t>Discussion Question:</a:t>
            </a:r>
            <a:endParaRPr lang="en-US" dirty="0"/>
          </a:p>
        </p:txBody>
      </p:sp>
      <p:sp>
        <p:nvSpPr>
          <p:cNvPr id="4" name="Text Placeholder 3"/>
          <p:cNvSpPr>
            <a:spLocks noGrp="1"/>
          </p:cNvSpPr>
          <p:nvPr>
            <p:ph type="body" idx="1"/>
          </p:nvPr>
        </p:nvSpPr>
        <p:spPr/>
        <p:txBody>
          <a:bodyPr/>
          <a:lstStyle/>
          <a:p>
            <a:r>
              <a:rPr lang="en-US" sz="2800" dirty="0" smtClean="0"/>
              <a:t>What techniques </a:t>
            </a:r>
            <a:r>
              <a:rPr lang="en-US" sz="2800" dirty="0"/>
              <a:t>have you used in the past to remember vocabulary? </a:t>
            </a:r>
            <a:endParaRPr lang="en-US" sz="2800" dirty="0">
              <a:solidFill>
                <a:prstClr val="white"/>
              </a:solidFill>
            </a:endParaRPr>
          </a:p>
          <a:p>
            <a:endParaRPr lang="en-US" dirty="0"/>
          </a:p>
        </p:txBody>
      </p:sp>
    </p:spTree>
    <p:extLst>
      <p:ext uri="{BB962C8B-B14F-4D97-AF65-F5344CB8AC3E}">
        <p14:creationId xmlns:p14="http://schemas.microsoft.com/office/powerpoint/2010/main" val="25055695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Words in </a:t>
            </a:r>
            <a:r>
              <a:rPr lang="en-US" b="1" dirty="0" smtClean="0"/>
              <a:t>Words</a:t>
            </a:r>
            <a:endParaRPr lang="en-US" dirty="0"/>
          </a:p>
        </p:txBody>
      </p:sp>
      <p:sp>
        <p:nvSpPr>
          <p:cNvPr id="3" name="Content Placeholder 2"/>
          <p:cNvSpPr>
            <a:spLocks noGrp="1"/>
          </p:cNvSpPr>
          <p:nvPr>
            <p:ph idx="1"/>
          </p:nvPr>
        </p:nvSpPr>
        <p:spPr/>
        <p:txBody>
          <a:bodyPr/>
          <a:lstStyle/>
          <a:p>
            <a:r>
              <a:rPr lang="en-US" dirty="0" smtClean="0"/>
              <a:t>Divide </a:t>
            </a:r>
            <a:r>
              <a:rPr lang="en-US" dirty="0"/>
              <a:t>your paper into 9 boxes, (3 boxes in 3 rows). Choose 9 of your vocabulary words; write one vocabulary word at the top of each box. Now try to find as many words as you can within each chosen vocabulary word. </a:t>
            </a:r>
          </a:p>
        </p:txBody>
      </p:sp>
    </p:spTree>
    <p:extLst>
      <p:ext uri="{BB962C8B-B14F-4D97-AF65-F5344CB8AC3E}">
        <p14:creationId xmlns:p14="http://schemas.microsoft.com/office/powerpoint/2010/main" val="7982688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Sign Language</a:t>
            </a:r>
            <a:endParaRPr lang="en-US" dirty="0"/>
          </a:p>
        </p:txBody>
      </p:sp>
      <p:sp>
        <p:nvSpPr>
          <p:cNvPr id="3" name="Content Placeholder 2"/>
          <p:cNvSpPr>
            <a:spLocks noGrp="1"/>
          </p:cNvSpPr>
          <p:nvPr>
            <p:ph idx="1"/>
          </p:nvPr>
        </p:nvSpPr>
        <p:spPr>
          <a:xfrm>
            <a:off x="0" y="762000"/>
            <a:ext cx="9144000" cy="6096000"/>
          </a:xfrm>
        </p:spPr>
        <p:txBody>
          <a:bodyPr>
            <a:normAutofit/>
          </a:bodyPr>
          <a:lstStyle/>
          <a:p>
            <a:r>
              <a:rPr lang="en-US" dirty="0" smtClean="0"/>
              <a:t>Use American Sign Language to spell each vocabulary word.  </a:t>
            </a:r>
          </a:p>
          <a:p>
            <a:endParaRPr lang="en-US" dirty="0"/>
          </a:p>
          <a:p>
            <a:endParaRPr lang="en-US" dirty="0" smtClean="0"/>
          </a:p>
          <a:p>
            <a:endParaRPr lang="en-US" dirty="0"/>
          </a:p>
          <a:p>
            <a:endParaRPr lang="en-US" dirty="0" smtClean="0"/>
          </a:p>
          <a:p>
            <a:endParaRPr lang="en-US" dirty="0" smtClean="0"/>
          </a:p>
          <a:p>
            <a:endParaRPr lang="en-US" dirty="0"/>
          </a:p>
          <a:p>
            <a:endParaRPr lang="en-US" dirty="0"/>
          </a:p>
          <a:p>
            <a:r>
              <a:rPr lang="en-US" dirty="0" smtClean="0"/>
              <a:t>Now use your finger and write each word in the air</a:t>
            </a:r>
            <a:endParaRPr lang="en-US" dirty="0"/>
          </a:p>
        </p:txBody>
      </p:sp>
      <p:pic>
        <p:nvPicPr>
          <p:cNvPr id="4" name="Picture 3" descr="http://www.qualityansweringservice.com/sites/default/files/images/abc1280x960.png"/>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954410"/>
            <a:ext cx="5486400" cy="3793490"/>
          </a:xfrm>
          <a:prstGeom prst="rect">
            <a:avLst/>
          </a:prstGeom>
          <a:noFill/>
          <a:ln>
            <a:noFill/>
          </a:ln>
        </p:spPr>
      </p:pic>
    </p:spTree>
    <p:extLst>
      <p:ext uri="{BB962C8B-B14F-4D97-AF65-F5344CB8AC3E}">
        <p14:creationId xmlns:p14="http://schemas.microsoft.com/office/powerpoint/2010/main" val="3580842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1000"/>
                                        <p:tgtEl>
                                          <p:spTgt spid="3">
                                            <p:txEl>
                                              <p:pRg st="8" end="8"/>
                                            </p:txEl>
                                          </p:spTgt>
                                        </p:tgtEl>
                                      </p:cBhvr>
                                    </p:animEffect>
                                    <p:anim calcmode="lin" valueType="num">
                                      <p:cBhvr>
                                        <p:cTn id="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Doodle </a:t>
            </a:r>
            <a:r>
              <a:rPr lang="en-US" b="1" dirty="0" smtClean="0"/>
              <a:t>Words</a:t>
            </a:r>
            <a:endParaRPr lang="en-US" dirty="0"/>
          </a:p>
        </p:txBody>
      </p:sp>
      <p:sp>
        <p:nvSpPr>
          <p:cNvPr id="3" name="Content Placeholder 2"/>
          <p:cNvSpPr>
            <a:spLocks noGrp="1"/>
          </p:cNvSpPr>
          <p:nvPr>
            <p:ph idx="1"/>
          </p:nvPr>
        </p:nvSpPr>
        <p:spPr/>
        <p:txBody>
          <a:bodyPr/>
          <a:lstStyle/>
          <a:p>
            <a:r>
              <a:rPr lang="en-US" dirty="0" smtClean="0"/>
              <a:t>Choose </a:t>
            </a:r>
            <a:r>
              <a:rPr lang="en-US" dirty="0"/>
              <a:t>5 words you totally understand and write your words using doodles to show what each word means. When you are done, put a star by your favorite doodle word.</a:t>
            </a:r>
          </a:p>
        </p:txBody>
      </p:sp>
      <p:pic>
        <p:nvPicPr>
          <p:cNvPr id="9218" name="Picture 2" descr="http://www.doodlerblog.com/wp-content/uploads/1300/scan000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3657600"/>
            <a:ext cx="3274923" cy="2971800"/>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http://ts1.mm.bing.net/th?&amp;id=HN.608038219776657046&amp;w=300&amp;h=300&amp;c=0&amp;pid=1.9&amp;rs=0&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3841750"/>
            <a:ext cx="3810000" cy="260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00176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Silly </a:t>
            </a:r>
            <a:r>
              <a:rPr lang="en-US" b="1" dirty="0" smtClean="0"/>
              <a:t>Sentences</a:t>
            </a:r>
            <a:endParaRPr lang="en-US" dirty="0"/>
          </a:p>
        </p:txBody>
      </p:sp>
      <p:sp>
        <p:nvSpPr>
          <p:cNvPr id="3" name="Content Placeholder 2"/>
          <p:cNvSpPr>
            <a:spLocks noGrp="1"/>
          </p:cNvSpPr>
          <p:nvPr>
            <p:ph idx="1"/>
          </p:nvPr>
        </p:nvSpPr>
        <p:spPr/>
        <p:txBody>
          <a:bodyPr/>
          <a:lstStyle/>
          <a:p>
            <a:r>
              <a:rPr lang="en-US" dirty="0" smtClean="0"/>
              <a:t>Create </a:t>
            </a:r>
            <a:r>
              <a:rPr lang="en-US" dirty="0"/>
              <a:t>several silly sentences by using as many vocabulary words as you can.  Can you turn a silly sentence into a tongue twister ? </a:t>
            </a:r>
          </a:p>
        </p:txBody>
      </p:sp>
      <p:pic>
        <p:nvPicPr>
          <p:cNvPr id="10242" name="Picture 2" descr="http://ts3.mm.bing.net/th?id=HN.608016397052085482&amp;w=234&amp;h=164&amp;c=7&amp;rs=1&amp;pid=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3372853"/>
            <a:ext cx="3886200" cy="2723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39534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Rock and Roll</a:t>
            </a:r>
            <a:endParaRPr lang="en-US" dirty="0"/>
          </a:p>
        </p:txBody>
      </p:sp>
      <p:sp>
        <p:nvSpPr>
          <p:cNvPr id="3" name="Content Placeholder 2"/>
          <p:cNvSpPr>
            <a:spLocks noGrp="1"/>
          </p:cNvSpPr>
          <p:nvPr>
            <p:ph idx="1"/>
          </p:nvPr>
        </p:nvSpPr>
        <p:spPr/>
        <p:txBody>
          <a:bodyPr/>
          <a:lstStyle/>
          <a:p>
            <a:endParaRPr lang="en-US"/>
          </a:p>
        </p:txBody>
      </p:sp>
      <p:pic>
        <p:nvPicPr>
          <p:cNvPr id="11266" name="Picture 2" descr="C:\Users\mlaw\AppData\Local\Microsoft\Windows\Temporary Internet Files\Content.Outlook\ODCYA42E\vocabulary rock n ro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284" y="1447800"/>
            <a:ext cx="400264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31244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Sort Your </a:t>
            </a:r>
            <a:r>
              <a:rPr lang="en-US" b="1" dirty="0" smtClean="0"/>
              <a:t>Words</a:t>
            </a:r>
            <a:endParaRPr lang="en-US" dirty="0"/>
          </a:p>
        </p:txBody>
      </p:sp>
      <p:sp>
        <p:nvSpPr>
          <p:cNvPr id="3" name="Content Placeholder 2"/>
          <p:cNvSpPr>
            <a:spLocks noGrp="1"/>
          </p:cNvSpPr>
          <p:nvPr>
            <p:ph idx="1"/>
          </p:nvPr>
        </p:nvSpPr>
        <p:spPr/>
        <p:txBody>
          <a:bodyPr/>
          <a:lstStyle/>
          <a:p>
            <a:r>
              <a:rPr lang="en-US" dirty="0" smtClean="0"/>
              <a:t>Sort </a:t>
            </a:r>
            <a:r>
              <a:rPr lang="en-US" dirty="0"/>
              <a:t>your words by making three piles. A pile for words you could teach to another student offering several examples, a pile for words you know the meaning to, a pile for words you really are not sure what the meaning is. </a:t>
            </a:r>
          </a:p>
        </p:txBody>
      </p:sp>
      <p:pic>
        <p:nvPicPr>
          <p:cNvPr id="6146" name="Picture 2" descr="http://ts1.mm.bing.net/th?&amp;id=HN.608009439208344046&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311315"/>
            <a:ext cx="3505200" cy="2325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0968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990600"/>
            <a:ext cx="4572000" cy="1470025"/>
          </a:xfrm>
        </p:spPr>
        <p:txBody>
          <a:bodyPr>
            <a:normAutofit fontScale="90000"/>
          </a:bodyPr>
          <a:lstStyle/>
          <a:p>
            <a:r>
              <a:rPr lang="en-US" sz="6600" b="1" dirty="0" smtClean="0"/>
              <a:t>Mesopotamia Vocab</a:t>
            </a:r>
            <a:endParaRPr lang="en-US" sz="6600" b="1" dirty="0"/>
          </a:p>
        </p:txBody>
      </p:sp>
      <p:sp>
        <p:nvSpPr>
          <p:cNvPr id="5" name="Subtitle 4"/>
          <p:cNvSpPr>
            <a:spLocks noGrp="1"/>
          </p:cNvSpPr>
          <p:nvPr>
            <p:ph type="subTitle" idx="1"/>
          </p:nvPr>
        </p:nvSpPr>
        <p:spPr>
          <a:xfrm>
            <a:off x="914400" y="3124200"/>
            <a:ext cx="2286000" cy="1752600"/>
          </a:xfrm>
        </p:spPr>
        <p:txBody>
          <a:bodyPr/>
          <a:lstStyle/>
          <a:p>
            <a:r>
              <a:rPr lang="en-US" dirty="0" smtClean="0"/>
              <a:t>Day 1</a:t>
            </a:r>
            <a:endParaRPr lang="en-US" dirty="0"/>
          </a:p>
        </p:txBody>
      </p:sp>
      <p:pic>
        <p:nvPicPr>
          <p:cNvPr id="1030" name="Picture 6" descr="http://tse1.mm.bing.net/th?&amp;id=OIP.Mdfaa0c24bbf325c6731b2f5ae217f1edH0&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2715258"/>
            <a:ext cx="5181600" cy="37998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6900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Spiral Set Up</a:t>
            </a:r>
            <a:endParaRPr lang="en-US" b="1" dirty="0"/>
          </a:p>
        </p:txBody>
      </p:sp>
      <p:sp>
        <p:nvSpPr>
          <p:cNvPr id="3" name="Content Placeholder 2"/>
          <p:cNvSpPr>
            <a:spLocks noGrp="1"/>
          </p:cNvSpPr>
          <p:nvPr>
            <p:ph idx="1"/>
          </p:nvPr>
        </p:nvSpPr>
        <p:spPr/>
        <p:txBody>
          <a:bodyPr/>
          <a:lstStyle/>
          <a:p>
            <a:r>
              <a:rPr lang="en-US" dirty="0"/>
              <a:t>Title Page </a:t>
            </a:r>
            <a:r>
              <a:rPr lang="en-US" dirty="0" smtClean="0"/>
              <a:t>32</a:t>
            </a:r>
          </a:p>
          <a:p>
            <a:pPr marL="0" indent="0" algn="ctr">
              <a:buNone/>
            </a:pPr>
            <a:r>
              <a:rPr lang="en-US" dirty="0" smtClean="0"/>
              <a:t>Unit </a:t>
            </a:r>
            <a:r>
              <a:rPr lang="en-US" dirty="0"/>
              <a:t>3 </a:t>
            </a:r>
          </a:p>
          <a:p>
            <a:pPr marL="109728" indent="0" algn="ctr">
              <a:buNone/>
            </a:pPr>
            <a:r>
              <a:rPr lang="en-US" dirty="0" smtClean="0"/>
              <a:t>Mesopotamia</a:t>
            </a:r>
          </a:p>
          <a:p>
            <a:pPr marL="109728" indent="0" algn="ctr">
              <a:buNone/>
            </a:pPr>
            <a:r>
              <a:rPr lang="en-US" dirty="0" smtClean="0"/>
              <a:t>(Highlight the edge of the </a:t>
            </a:r>
          </a:p>
          <a:p>
            <a:pPr marL="109728" indent="0" algn="ctr">
              <a:buNone/>
            </a:pPr>
            <a:endParaRPr lang="en-US" dirty="0"/>
          </a:p>
          <a:p>
            <a:pPr marL="566928" indent="-457200"/>
            <a:r>
              <a:rPr lang="en-US" dirty="0"/>
              <a:t>Title page 31</a:t>
            </a:r>
          </a:p>
          <a:p>
            <a:pPr marL="0" indent="0" algn="ctr">
              <a:buNone/>
            </a:pPr>
            <a:r>
              <a:rPr lang="en-US" dirty="0"/>
              <a:t>Vocabulary</a:t>
            </a:r>
          </a:p>
        </p:txBody>
      </p:sp>
    </p:spTree>
    <p:extLst>
      <p:ext uri="{BB962C8B-B14F-4D97-AF65-F5344CB8AC3E}">
        <p14:creationId xmlns:p14="http://schemas.microsoft.com/office/powerpoint/2010/main" val="1484067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457200" y="838200"/>
            <a:ext cx="4343400" cy="4648200"/>
          </a:xfrm>
        </p:spPr>
        <p:txBody>
          <a:bodyPr>
            <a:noAutofit/>
          </a:bodyPr>
          <a:lstStyle/>
          <a:p>
            <a:r>
              <a:rPr lang="en-US" sz="4000" dirty="0" smtClean="0"/>
              <a:t>Students will be able to participate in  vocabulary activities about the civilization of Mesopotamia.</a:t>
            </a:r>
          </a:p>
        </p:txBody>
      </p:sp>
      <p:sp>
        <p:nvSpPr>
          <p:cNvPr id="4098" name="Title 1"/>
          <p:cNvSpPr>
            <a:spLocks noGrp="1"/>
          </p:cNvSpPr>
          <p:nvPr>
            <p:ph type="title"/>
          </p:nvPr>
        </p:nvSpPr>
        <p:spPr>
          <a:xfrm>
            <a:off x="5410200" y="1981200"/>
            <a:ext cx="3124200" cy="1143000"/>
          </a:xfrm>
        </p:spPr>
        <p:txBody>
          <a:bodyPr>
            <a:normAutofit fontScale="90000"/>
          </a:bodyPr>
          <a:lstStyle/>
          <a:p>
            <a:pPr eaLnBrk="1" fontAlgn="auto" hangingPunct="1">
              <a:spcAft>
                <a:spcPts val="0"/>
              </a:spcAft>
              <a:defRPr/>
            </a:pPr>
            <a:r>
              <a:rPr lang="en-US" sz="4000" b="1" dirty="0" smtClean="0"/>
              <a:t>Learning Target</a:t>
            </a:r>
          </a:p>
        </p:txBody>
      </p:sp>
      <p:pic>
        <p:nvPicPr>
          <p:cNvPr id="2050" name="Picture 2" descr="http://ts1.mm.bing.net/th?&amp;id=HN.608035466712842410&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0411" y="3200400"/>
            <a:ext cx="28575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489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Vocabulary</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pPr algn="ctr"/>
            <a:r>
              <a:rPr lang="en-US" dirty="0" smtClean="0"/>
              <a:t>Topography</a:t>
            </a:r>
          </a:p>
          <a:p>
            <a:pPr algn="ctr"/>
            <a:r>
              <a:rPr lang="en-US" dirty="0" smtClean="0"/>
              <a:t>Fertile Crescent</a:t>
            </a:r>
          </a:p>
          <a:p>
            <a:pPr algn="ctr"/>
            <a:r>
              <a:rPr lang="en-US" dirty="0" smtClean="0"/>
              <a:t>Silt</a:t>
            </a:r>
          </a:p>
          <a:p>
            <a:pPr algn="ctr"/>
            <a:r>
              <a:rPr lang="en-US" dirty="0" smtClean="0"/>
              <a:t>Irrigation Canals</a:t>
            </a:r>
            <a:endParaRPr lang="en-US" dirty="0"/>
          </a:p>
          <a:p>
            <a:pPr algn="ctr"/>
            <a:r>
              <a:rPr lang="en-US" dirty="0" smtClean="0"/>
              <a:t>Flooding</a:t>
            </a:r>
          </a:p>
          <a:p>
            <a:pPr algn="ctr"/>
            <a:r>
              <a:rPr lang="en-US" dirty="0" smtClean="0"/>
              <a:t>Tributary</a:t>
            </a:r>
          </a:p>
          <a:p>
            <a:pPr algn="ctr"/>
            <a:r>
              <a:rPr lang="en-US" dirty="0" smtClean="0"/>
              <a:t>Tigris River</a:t>
            </a:r>
          </a:p>
          <a:p>
            <a:pPr algn="ctr"/>
            <a:r>
              <a:rPr lang="en-US" dirty="0" smtClean="0"/>
              <a:t>Euphrates River</a:t>
            </a:r>
          </a:p>
          <a:p>
            <a:pPr algn="ctr"/>
            <a:r>
              <a:rPr lang="en-US" dirty="0" smtClean="0"/>
              <a:t>Hammurabi Laws</a:t>
            </a:r>
          </a:p>
          <a:p>
            <a:pPr algn="ctr"/>
            <a:r>
              <a:rPr lang="en-US" dirty="0" smtClean="0"/>
              <a:t>Sumer</a:t>
            </a:r>
          </a:p>
          <a:p>
            <a:pPr algn="ctr"/>
            <a:endParaRPr lang="en-US" dirty="0"/>
          </a:p>
          <a:p>
            <a:endParaRPr lang="en-US" dirty="0"/>
          </a:p>
        </p:txBody>
      </p:sp>
    </p:spTree>
    <p:extLst>
      <p:ext uri="{BB962C8B-B14F-4D97-AF65-F5344CB8AC3E}">
        <p14:creationId xmlns:p14="http://schemas.microsoft.com/office/powerpoint/2010/main" val="3861765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Circle</a:t>
            </a:r>
            <a:endParaRPr lang="en-US" dirty="0"/>
          </a:p>
        </p:txBody>
      </p:sp>
      <p:sp>
        <p:nvSpPr>
          <p:cNvPr id="5" name="Text Placeholder 4"/>
          <p:cNvSpPr>
            <a:spLocks noGrp="1"/>
          </p:cNvSpPr>
          <p:nvPr>
            <p:ph type="body" idx="1"/>
          </p:nvPr>
        </p:nvSpPr>
        <p:spPr/>
        <p:txBody>
          <a:bodyPr>
            <a:normAutofit/>
          </a:bodyPr>
          <a:lstStyle/>
          <a:p>
            <a:r>
              <a:rPr lang="en-US" sz="3600" dirty="0" smtClean="0"/>
              <a:t>Don’t Know- Heard It- Know It</a:t>
            </a:r>
            <a:endParaRPr lang="en-US" sz="3600" dirty="0"/>
          </a:p>
        </p:txBody>
      </p:sp>
    </p:spTree>
    <p:extLst>
      <p:ext uri="{BB962C8B-B14F-4D97-AF65-F5344CB8AC3E}">
        <p14:creationId xmlns:p14="http://schemas.microsoft.com/office/powerpoint/2010/main" val="2943829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3048000"/>
            <a:ext cx="7772400" cy="1470025"/>
          </a:xfrm>
        </p:spPr>
        <p:txBody>
          <a:bodyPr/>
          <a:lstStyle/>
          <a:p>
            <a:r>
              <a:rPr lang="en-US" dirty="0" smtClean="0"/>
              <a:t>Vocabulary Pre-Groupings</a:t>
            </a:r>
            <a:endParaRPr lang="en-US" dirty="0"/>
          </a:p>
        </p:txBody>
      </p:sp>
      <p:sp>
        <p:nvSpPr>
          <p:cNvPr id="5" name="Subtitle 4"/>
          <p:cNvSpPr>
            <a:spLocks noGrp="1"/>
          </p:cNvSpPr>
          <p:nvPr>
            <p:ph type="subTitle" idx="1"/>
          </p:nvPr>
        </p:nvSpPr>
        <p:spPr>
          <a:xfrm>
            <a:off x="1295400" y="4724400"/>
            <a:ext cx="6400800" cy="1752600"/>
          </a:xfrm>
        </p:spPr>
        <p:txBody>
          <a:bodyPr>
            <a:normAutofit fontScale="85000" lnSpcReduction="10000"/>
          </a:bodyPr>
          <a:lstStyle/>
          <a:p>
            <a:r>
              <a:rPr lang="en-US" dirty="0" smtClean="0"/>
              <a:t>Without knowing the definitions, with your group members, organize the 11 words into categories and be ready to explain why you organized them the way you did.</a:t>
            </a:r>
            <a:endParaRPr lang="en-US" dirty="0"/>
          </a:p>
        </p:txBody>
      </p:sp>
      <p:pic>
        <p:nvPicPr>
          <p:cNvPr id="5122" name="Picture 2" descr="http://ts1.mm.bing.net/th?&amp;id=HN.607999011022373985&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5011" y="38100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5794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Vocabulary Chant</a:t>
            </a:r>
            <a:endParaRPr lang="en-US" b="1" dirty="0"/>
          </a:p>
        </p:txBody>
      </p:sp>
      <p:sp>
        <p:nvSpPr>
          <p:cNvPr id="5" name="Subtitle 4"/>
          <p:cNvSpPr>
            <a:spLocks noGrp="1"/>
          </p:cNvSpPr>
          <p:nvPr>
            <p:ph idx="1"/>
          </p:nvPr>
        </p:nvSpPr>
        <p:spPr/>
        <p:txBody>
          <a:bodyPr>
            <a:normAutofit fontScale="92500" lnSpcReduction="20000"/>
          </a:bodyPr>
          <a:lstStyle/>
          <a:p>
            <a:r>
              <a:rPr lang="en-US" dirty="0" smtClean="0"/>
              <a:t>Repeat after me the following terms:</a:t>
            </a:r>
          </a:p>
          <a:p>
            <a:pPr lvl="1"/>
            <a:r>
              <a:rPr lang="en-US" dirty="0" smtClean="0"/>
              <a:t>Topography</a:t>
            </a:r>
          </a:p>
          <a:p>
            <a:pPr lvl="1"/>
            <a:r>
              <a:rPr lang="en-US" dirty="0" smtClean="0"/>
              <a:t>Fertile </a:t>
            </a:r>
            <a:r>
              <a:rPr lang="en-US" dirty="0"/>
              <a:t>Crescent</a:t>
            </a:r>
          </a:p>
          <a:p>
            <a:pPr lvl="1"/>
            <a:r>
              <a:rPr lang="en-US" dirty="0"/>
              <a:t>Silt</a:t>
            </a:r>
          </a:p>
          <a:p>
            <a:pPr lvl="1"/>
            <a:r>
              <a:rPr lang="en-US" dirty="0"/>
              <a:t>Irrigation Canals</a:t>
            </a:r>
          </a:p>
          <a:p>
            <a:pPr lvl="1"/>
            <a:r>
              <a:rPr lang="en-US" dirty="0"/>
              <a:t>Flooding</a:t>
            </a:r>
          </a:p>
          <a:p>
            <a:pPr lvl="1"/>
            <a:r>
              <a:rPr lang="en-US" dirty="0"/>
              <a:t>Tributary</a:t>
            </a:r>
          </a:p>
          <a:p>
            <a:pPr lvl="1"/>
            <a:r>
              <a:rPr lang="en-US" dirty="0"/>
              <a:t>Tigris River</a:t>
            </a:r>
          </a:p>
          <a:p>
            <a:pPr lvl="1"/>
            <a:r>
              <a:rPr lang="en-US" dirty="0"/>
              <a:t>Euphrates River</a:t>
            </a:r>
          </a:p>
          <a:p>
            <a:pPr lvl="1"/>
            <a:r>
              <a:rPr lang="en-US" dirty="0"/>
              <a:t>Hammurabi Laws</a:t>
            </a:r>
          </a:p>
          <a:p>
            <a:pPr lvl="1"/>
            <a:r>
              <a:rPr lang="en-US" dirty="0"/>
              <a:t>Sumer</a:t>
            </a:r>
          </a:p>
          <a:p>
            <a:pPr lvl="1"/>
            <a:endParaRPr lang="en-US" dirty="0"/>
          </a:p>
        </p:txBody>
      </p:sp>
      <p:pic>
        <p:nvPicPr>
          <p:cNvPr id="6" name="Picture 2" descr="http://tse1.mm.bing.net/th?&amp;id=OIP.M39058f8f5c5d1ca3d235182f82b6ed08H0&amp;w=300&amp;h=300&amp;c=0&amp;pid=1.9&amp;rs=0&amp;p=0&amp;url=http%3A%2F%2Fdrkilgore.weebly.com%2Fmesopotamia-maps.htm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2362200"/>
            <a:ext cx="508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765754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1962</TotalTime>
  <Words>1032</Words>
  <Application>Microsoft Office PowerPoint</Application>
  <PresentationFormat>On-screen Show (4:3)</PresentationFormat>
  <Paragraphs>139</Paragraphs>
  <Slides>25</Slides>
  <Notes>3</Notes>
  <HiddenSlides>3</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1_Office Theme</vt:lpstr>
      <vt:lpstr>Warm Up:</vt:lpstr>
      <vt:lpstr>Discussion Question:</vt:lpstr>
      <vt:lpstr>Mesopotamia Vocab</vt:lpstr>
      <vt:lpstr>Spiral Set Up</vt:lpstr>
      <vt:lpstr>Learning Target</vt:lpstr>
      <vt:lpstr>Key Vocabulary</vt:lpstr>
      <vt:lpstr>Circle</vt:lpstr>
      <vt:lpstr>Vocabulary Pre-Groupings</vt:lpstr>
      <vt:lpstr>Vocabulary Chant</vt:lpstr>
      <vt:lpstr>Vocabulary Definitions</vt:lpstr>
      <vt:lpstr>Sentences:</vt:lpstr>
      <vt:lpstr>Definitions:</vt:lpstr>
      <vt:lpstr>Sentences:</vt:lpstr>
      <vt:lpstr>Warm Up:</vt:lpstr>
      <vt:lpstr>Mesopotamia Vocab</vt:lpstr>
      <vt:lpstr>Objective</vt:lpstr>
      <vt:lpstr>Key Vocabulary</vt:lpstr>
      <vt:lpstr>Sentences:</vt:lpstr>
      <vt:lpstr>Vocabulary Definitions</vt:lpstr>
      <vt:lpstr>Words in Words</vt:lpstr>
      <vt:lpstr>Sign Language</vt:lpstr>
      <vt:lpstr>Doodle Words</vt:lpstr>
      <vt:lpstr>Silly Sentences</vt:lpstr>
      <vt:lpstr>Vocabulary Rock and Roll</vt:lpstr>
      <vt:lpstr>Sort Your Words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Teren Cabrera</dc:creator>
  <cp:lastModifiedBy>Meghan Law</cp:lastModifiedBy>
  <cp:revision>78</cp:revision>
  <dcterms:created xsi:type="dcterms:W3CDTF">2014-09-02T13:16:40Z</dcterms:created>
  <dcterms:modified xsi:type="dcterms:W3CDTF">2015-10-13T20:25:20Z</dcterms:modified>
</cp:coreProperties>
</file>