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4" r:id="rId2"/>
    <p:sldId id="274" r:id="rId3"/>
    <p:sldId id="273" r:id="rId4"/>
    <p:sldId id="267" r:id="rId5"/>
    <p:sldId id="268" r:id="rId6"/>
    <p:sldId id="256" r:id="rId7"/>
    <p:sldId id="270" r:id="rId8"/>
    <p:sldId id="263" r:id="rId9"/>
    <p:sldId id="257" r:id="rId10"/>
    <p:sldId id="265" r:id="rId11"/>
    <p:sldId id="269" r:id="rId12"/>
    <p:sldId id="259" r:id="rId13"/>
    <p:sldId id="275" r:id="rId14"/>
    <p:sldId id="278" r:id="rId15"/>
    <p:sldId id="258" r:id="rId16"/>
    <p:sldId id="266" r:id="rId17"/>
    <p:sldId id="260" r:id="rId18"/>
    <p:sldId id="276" r:id="rId19"/>
    <p:sldId id="277" r:id="rId20"/>
    <p:sldId id="26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14F6B-0BAE-4205-B7E5-D6AE98969C71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03425-5D69-4F16-AF01-0CC55DACF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2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F676801-7875-44FB-9E26-8B0094EBFD8A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B637E34-67BB-425D-87A1-A97272ACB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6801-7875-44FB-9E26-8B0094EBFD8A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7E34-67BB-425D-87A1-A97272ACB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6801-7875-44FB-9E26-8B0094EBFD8A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7E34-67BB-425D-87A1-A97272ACB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6801-7875-44FB-9E26-8B0094EBFD8A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7E34-67BB-425D-87A1-A97272ACB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6801-7875-44FB-9E26-8B0094EBFD8A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7E34-67BB-425D-87A1-A97272ACB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6801-7875-44FB-9E26-8B0094EBFD8A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7E34-67BB-425D-87A1-A97272ACB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676801-7875-44FB-9E26-8B0094EBFD8A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637E34-67BB-425D-87A1-A97272ACBB67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F676801-7875-44FB-9E26-8B0094EBFD8A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B637E34-67BB-425D-87A1-A97272ACB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6801-7875-44FB-9E26-8B0094EBFD8A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7E34-67BB-425D-87A1-A97272ACB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6801-7875-44FB-9E26-8B0094EBFD8A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7E34-67BB-425D-87A1-A97272ACB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6801-7875-44FB-9E26-8B0094EBFD8A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7E34-67BB-425D-87A1-A97272ACB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F676801-7875-44FB-9E26-8B0094EBFD8A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B637E34-67BB-425D-87A1-A97272ACBB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Warm Up: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does inference mean to you?</a:t>
            </a:r>
          </a:p>
          <a:p>
            <a:pPr lvl="1"/>
            <a:r>
              <a:rPr lang="en-US" sz="4000" dirty="0"/>
              <a:t>a conclusion reached on the basis of evidence and </a:t>
            </a:r>
            <a:r>
              <a:rPr lang="en-US" sz="4000" dirty="0" smtClean="0"/>
              <a:t>reasoning</a:t>
            </a:r>
            <a:endParaRPr lang="en-US" sz="3800" dirty="0" smtClean="0"/>
          </a:p>
          <a:p>
            <a:r>
              <a:rPr lang="en-US" sz="4000" dirty="0" smtClean="0"/>
              <a:t>How can you use maps to make inferences about a region?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618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ographicguide.net/africa/images/physical-afr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6" y="585075"/>
            <a:ext cx="6249058" cy="6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057783" y="717039"/>
            <a:ext cx="1449931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28" name="Picture 4" descr="http://bftaxhelp.files.wordpress.com/2009/02/mesopotami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65" y="1212619"/>
            <a:ext cx="325934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314132">
            <a:off x="5546878" y="1472997"/>
            <a:ext cx="1006321" cy="316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Analyzing the following physical</a:t>
            </a:r>
            <a:r>
              <a:rPr lang="en-US" dirty="0"/>
              <a:t>, political, and thematic </a:t>
            </a:r>
            <a:r>
              <a:rPr lang="en-US" dirty="0" smtClean="0"/>
              <a:t>maps of Mesopotamia and make inferences about what that civilization was like.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5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66800"/>
          </a:xfrm>
        </p:spPr>
        <p:txBody>
          <a:bodyPr/>
          <a:lstStyle/>
          <a:p>
            <a:r>
              <a:rPr lang="en-US" dirty="0" smtClean="0"/>
              <a:t>Physical Map of Mesopotamia</a:t>
            </a:r>
            <a:endParaRPr lang="en-US" dirty="0"/>
          </a:p>
        </p:txBody>
      </p:sp>
      <p:pic>
        <p:nvPicPr>
          <p:cNvPr id="2050" name="Picture 2" descr="http://my-ecoach.com/online/resources/5/AncientMesopotamianMap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89077"/>
            <a:ext cx="7336360" cy="546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34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Yesterday we had the analyze a physical map as a class.  Today, you are going to continue the same process with your partner of observe/question/reflect with a political and thematic map of Mesopotamia.  </a:t>
            </a:r>
          </a:p>
          <a:p>
            <a:r>
              <a:rPr lang="en-US" dirty="0" smtClean="0"/>
              <a:t>Remember…</a:t>
            </a:r>
          </a:p>
          <a:p>
            <a:pPr lvl="1"/>
            <a:r>
              <a:rPr lang="en-US" dirty="0" smtClean="0"/>
              <a:t>7 observations: What </a:t>
            </a:r>
            <a:r>
              <a:rPr lang="en-US" dirty="0"/>
              <a:t>do you see on the </a:t>
            </a:r>
            <a:r>
              <a:rPr lang="en-US" dirty="0" smtClean="0"/>
              <a:t>maps</a:t>
            </a:r>
          </a:p>
          <a:p>
            <a:pPr lvl="1"/>
            <a:r>
              <a:rPr lang="en-US" dirty="0" smtClean="0"/>
              <a:t>3 questions: What </a:t>
            </a:r>
            <a:r>
              <a:rPr lang="en-US" dirty="0"/>
              <a:t>questions to you have after making your </a:t>
            </a:r>
            <a:r>
              <a:rPr lang="en-US" dirty="0" smtClean="0"/>
              <a:t>observations</a:t>
            </a:r>
            <a:endParaRPr lang="en-US" dirty="0"/>
          </a:p>
          <a:p>
            <a:pPr lvl="1"/>
            <a:r>
              <a:rPr lang="en-US" dirty="0" smtClean="0"/>
              <a:t>2 inferences: </a:t>
            </a:r>
            <a:r>
              <a:rPr lang="en-US" dirty="0"/>
              <a:t>A statement or conclusion about the civilization of Mesopotamia based upon the maps</a:t>
            </a:r>
          </a:p>
        </p:txBody>
      </p:sp>
    </p:spTree>
    <p:extLst>
      <p:ext uri="{BB962C8B-B14F-4D97-AF65-F5344CB8AC3E}">
        <p14:creationId xmlns:p14="http://schemas.microsoft.com/office/powerpoint/2010/main" val="4567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936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Remember to TLC when reading a </a:t>
            </a:r>
            <a:br>
              <a:rPr lang="en-US" b="1" dirty="0" smtClean="0"/>
            </a:br>
            <a:r>
              <a:rPr lang="en-US" b="1" dirty="0" smtClean="0"/>
              <a:t>Graphs/ Charts/ Maps/ Data</a:t>
            </a:r>
            <a:br>
              <a:rPr lang="en-US" b="1" dirty="0" smtClean="0"/>
            </a:b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905001"/>
            <a:ext cx="2286000" cy="4572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TLC a map:</a:t>
            </a:r>
          </a:p>
          <a:p>
            <a:r>
              <a:rPr lang="en-US" dirty="0" smtClean="0"/>
              <a:t>Title</a:t>
            </a:r>
          </a:p>
          <a:p>
            <a:r>
              <a:rPr lang="en-US" dirty="0" smtClean="0"/>
              <a:t>Legend</a:t>
            </a:r>
          </a:p>
          <a:p>
            <a:pPr lvl="1"/>
            <a:r>
              <a:rPr lang="en-US" dirty="0" smtClean="0"/>
              <a:t>Compass Rose </a:t>
            </a:r>
          </a:p>
          <a:p>
            <a:pPr lvl="1"/>
            <a:r>
              <a:rPr lang="en-US" dirty="0" smtClean="0"/>
              <a:t>Symbols</a:t>
            </a:r>
          </a:p>
          <a:p>
            <a:pPr lvl="1"/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Labels</a:t>
            </a:r>
          </a:p>
          <a:p>
            <a:pPr lvl="1"/>
            <a:r>
              <a:rPr lang="en-US" dirty="0" smtClean="0"/>
              <a:t>Colors</a:t>
            </a:r>
            <a:endParaRPr lang="en-US" dirty="0"/>
          </a:p>
          <a:p>
            <a:r>
              <a:rPr lang="en-US" dirty="0" smtClean="0"/>
              <a:t>Caption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addition, look for:</a:t>
            </a:r>
          </a:p>
          <a:p>
            <a:r>
              <a:rPr lang="en-US" dirty="0" smtClean="0"/>
              <a:t>Lines of Longitude</a:t>
            </a:r>
          </a:p>
          <a:p>
            <a:r>
              <a:rPr lang="en-US" dirty="0" smtClean="0"/>
              <a:t>Lines of Latitude</a:t>
            </a:r>
          </a:p>
        </p:txBody>
      </p:sp>
      <p:pic>
        <p:nvPicPr>
          <p:cNvPr id="3074" name="Picture 2" descr="C:\Users\mlaw\AppData\Local\Microsoft\Windows\Temporary Internet Files\Content.Outlook\ODCYA42E\IMG_0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73" y="1905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15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stanbul-city-guide.com/map/map%20ancient%20mesopotam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262915"/>
            <a:ext cx="7744272" cy="531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Political Map of Mesopotamia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80" y="4800600"/>
            <a:ext cx="4240249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895600" y="5574323"/>
            <a:ext cx="2209800" cy="952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21401462">
            <a:off x="5127530" y="5862522"/>
            <a:ext cx="657650" cy="227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Resource Map of Mesopotamia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clemson.edu/caah/history/FacultyPages/PamMack/lec122/map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4" y="1219200"/>
            <a:ext cx="7338646" cy="552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2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Thematic Map of </a:t>
            </a:r>
            <a:br>
              <a:rPr lang="en-US" dirty="0" smtClean="0"/>
            </a:br>
            <a:r>
              <a:rPr lang="en-US" dirty="0" smtClean="0"/>
              <a:t>Modern Day Mesopotamia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Using your Classroom Atlas, open up to page 104, 105, and 107…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Analyze the Climate, Economic, Population, Transportation, Environments, and Natural Hazards maps… 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What can you learn about this region using the Thematic Maps?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56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your strongest inference from the political map reflection and the strongest inference from the thematic map reflection.</a:t>
            </a:r>
          </a:p>
          <a:p>
            <a:r>
              <a:rPr lang="en-US" dirty="0" smtClean="0"/>
              <a:t>On the blank notecard, write those reflections that you selected on each side of the notecard.  </a:t>
            </a:r>
          </a:p>
          <a:p>
            <a:pPr lvl="1"/>
            <a:r>
              <a:rPr lang="en-US" dirty="0" smtClean="0"/>
              <a:t>Make sure to identify which is the political map reflection and which one is the thematic map reflection.</a:t>
            </a:r>
          </a:p>
          <a:p>
            <a:pPr lvl="1"/>
            <a:r>
              <a:rPr lang="en-US" dirty="0" smtClean="0"/>
              <a:t>Also put you and your partners name on the card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6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With your partner, discuss the following questions and give feedback on each inference</a:t>
            </a:r>
          </a:p>
          <a:p>
            <a:pPr lvl="1"/>
            <a:r>
              <a:rPr lang="en-US" dirty="0" smtClean="0"/>
              <a:t>Is this an inference?  Why or Why not?</a:t>
            </a:r>
          </a:p>
          <a:p>
            <a:pPr lvl="1"/>
            <a:r>
              <a:rPr lang="en-US" dirty="0" smtClean="0"/>
              <a:t>What is the evidence from the map that supports/lead to this inference</a:t>
            </a:r>
          </a:p>
          <a:p>
            <a:pPr lvl="1"/>
            <a:endParaRPr lang="en-US" dirty="0"/>
          </a:p>
          <a:p>
            <a:r>
              <a:rPr lang="en-US" dirty="0"/>
              <a:t>Remember, </a:t>
            </a:r>
            <a:r>
              <a:rPr lang="en-US" dirty="0" smtClean="0"/>
              <a:t>an </a:t>
            </a:r>
            <a:r>
              <a:rPr lang="en-US" dirty="0"/>
              <a:t>inference is a conclusion reached on the basis of evidence and </a:t>
            </a:r>
            <a:r>
              <a:rPr lang="en-US" dirty="0" smtClean="0"/>
              <a:t>reasoning.  You take what you see and draw a conclusion.  It isn’t obvious!</a:t>
            </a:r>
          </a:p>
          <a:p>
            <a:pPr lvl="1"/>
            <a:r>
              <a:rPr lang="en-US" dirty="0" smtClean="0"/>
              <a:t>It is statement </a:t>
            </a:r>
            <a:r>
              <a:rPr lang="en-US" dirty="0"/>
              <a:t>or conclusion about the civilization of Mesopotamia based upon the maps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to yourself…why is </a:t>
            </a:r>
            <a:r>
              <a:rPr lang="en-US" dirty="0" err="1" smtClean="0"/>
              <a:t>inferencing</a:t>
            </a:r>
            <a:r>
              <a:rPr lang="en-US" dirty="0" smtClean="0"/>
              <a:t> an important skill to have?</a:t>
            </a:r>
          </a:p>
          <a:p>
            <a:endParaRPr lang="en-US" dirty="0"/>
          </a:p>
          <a:p>
            <a:r>
              <a:rPr lang="en-US" dirty="0" smtClean="0"/>
              <a:t>An inference is a </a:t>
            </a:r>
            <a:r>
              <a:rPr lang="en-US" dirty="0"/>
              <a:t>conclusion reached on the basis of evidence and reasoning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2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Based upon the maps, the FAB 5, and the characteristics of a civilization, why was Mesopotamia the location of the first major civilization?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Extension:</a:t>
            </a:r>
          </a:p>
          <a:p>
            <a:pPr lvl="1"/>
            <a:r>
              <a:rPr lang="en-US" dirty="0" smtClean="0"/>
              <a:t>What would physical/political/thematic maps teach someone about the American Civilization?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civilization?</a:t>
            </a:r>
          </a:p>
          <a:p>
            <a:pPr lvl="1"/>
            <a:r>
              <a:rPr lang="en-US" dirty="0" smtClean="0"/>
              <a:t>Organized society that is developed</a:t>
            </a:r>
          </a:p>
          <a:p>
            <a:r>
              <a:rPr lang="en-US" dirty="0" smtClean="0"/>
              <a:t>What are the 5 characteristics needed to create a civilization?</a:t>
            </a:r>
          </a:p>
          <a:p>
            <a:pPr lvl="1"/>
            <a:r>
              <a:rPr lang="en-US" dirty="0"/>
              <a:t>Advanced Cities </a:t>
            </a:r>
          </a:p>
          <a:p>
            <a:pPr lvl="1"/>
            <a:r>
              <a:rPr lang="en-US" dirty="0"/>
              <a:t>Complex Institutions</a:t>
            </a:r>
          </a:p>
          <a:p>
            <a:pPr lvl="1"/>
            <a:r>
              <a:rPr lang="en-US" dirty="0"/>
              <a:t>Economy/Job Specialization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Writing/Record Keeping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9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liojournal.wikispaces.com/file/view/mesopotamia.jpg/201208026/mesopotam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82000" cy="62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use maps to make inferences about Mesopotamia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4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can a map tell or not tell you about a civilization?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5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/>
              <a:t>Draw the following chart on </a:t>
            </a:r>
            <a:r>
              <a:rPr lang="en-US" dirty="0" err="1" smtClean="0"/>
              <a:t>pg</a:t>
            </a:r>
            <a:r>
              <a:rPr lang="en-US" dirty="0" smtClean="0"/>
              <a:t> 34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557878"/>
              </p:ext>
            </p:extLst>
          </p:nvPr>
        </p:nvGraphicFramePr>
        <p:xfrm>
          <a:off x="457200" y="1143000"/>
          <a:ext cx="82296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Mesopotamia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Physical Map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Political Map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Thematic Map</a:t>
                      </a:r>
                      <a:endParaRPr lang="en-US" dirty="0"/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Observe 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(What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do you see on the maps)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600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Question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(What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questions to you have after making your observations)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907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Reflect/Inference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(A statement or conclusion about the civilization of Mesopotamia based upon the maps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3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Mesopotamia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Modern Day Middle East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you learn about Mesopotamia by analyzing a physical, political, and thematic maps?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2989</TotalTime>
  <Words>572</Words>
  <Application>Microsoft Office PowerPoint</Application>
  <PresentationFormat>On-screen Show (4:3)</PresentationFormat>
  <Paragraphs>83</Paragraphs>
  <Slides>20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Urban</vt:lpstr>
      <vt:lpstr>Warm Up:</vt:lpstr>
      <vt:lpstr>Warm Up</vt:lpstr>
      <vt:lpstr>Review…</vt:lpstr>
      <vt:lpstr>PowerPoint Presentation</vt:lpstr>
      <vt:lpstr>Learning Target</vt:lpstr>
      <vt:lpstr>Discussion</vt:lpstr>
      <vt:lpstr>Draw the following chart on pg 34</vt:lpstr>
      <vt:lpstr>Mesopotamia</vt:lpstr>
      <vt:lpstr>Analyzing Maps</vt:lpstr>
      <vt:lpstr>PowerPoint Presentation</vt:lpstr>
      <vt:lpstr>Predictions </vt:lpstr>
      <vt:lpstr>Physical Map of Mesopotamia</vt:lpstr>
      <vt:lpstr>Task</vt:lpstr>
      <vt:lpstr>Remember to TLC when reading a  Graphs/ Charts/ Maps/ Data </vt:lpstr>
      <vt:lpstr>Political Map of Mesopotamia</vt:lpstr>
      <vt:lpstr>Resource Map of Mesopotamia</vt:lpstr>
      <vt:lpstr>Thematic Map of  Modern Day Mesopotamia</vt:lpstr>
      <vt:lpstr>Task </vt:lpstr>
      <vt:lpstr>Reflection</vt:lpstr>
      <vt:lpstr>Exit Ticket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</dc:title>
  <dc:creator>Meghan Law</dc:creator>
  <cp:lastModifiedBy>Meghan Law</cp:lastModifiedBy>
  <cp:revision>44</cp:revision>
  <dcterms:created xsi:type="dcterms:W3CDTF">2013-09-13T18:14:36Z</dcterms:created>
  <dcterms:modified xsi:type="dcterms:W3CDTF">2015-10-15T20:02:42Z</dcterms:modified>
</cp:coreProperties>
</file>