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4" r:id="rId4"/>
    <p:sldId id="267" r:id="rId5"/>
    <p:sldId id="268" r:id="rId6"/>
    <p:sldId id="256" r:id="rId7"/>
    <p:sldId id="258" r:id="rId8"/>
    <p:sldId id="259" r:id="rId9"/>
    <p:sldId id="269" r:id="rId10"/>
    <p:sldId id="261" r:id="rId11"/>
    <p:sldId id="270" r:id="rId12"/>
    <p:sldId id="260" r:id="rId13"/>
    <p:sldId id="262" r:id="rId14"/>
    <p:sldId id="263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8D7-BD53-4CA4-B99E-492BE8DB45C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541D-8014-4E0B-9E8F-C65ED8A1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7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8D7-BD53-4CA4-B99E-492BE8DB45C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541D-8014-4E0B-9E8F-C65ED8A1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5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8D7-BD53-4CA4-B99E-492BE8DB45C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541D-8014-4E0B-9E8F-C65ED8A1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3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8D7-BD53-4CA4-B99E-492BE8DB45C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541D-8014-4E0B-9E8F-C65ED8A1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8D7-BD53-4CA4-B99E-492BE8DB45C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541D-8014-4E0B-9E8F-C65ED8A1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2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8D7-BD53-4CA4-B99E-492BE8DB45C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541D-8014-4E0B-9E8F-C65ED8A1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9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8D7-BD53-4CA4-B99E-492BE8DB45C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541D-8014-4E0B-9E8F-C65ED8A1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5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8D7-BD53-4CA4-B99E-492BE8DB45C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541D-8014-4E0B-9E8F-C65ED8A1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5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8D7-BD53-4CA4-B99E-492BE8DB45C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541D-8014-4E0B-9E8F-C65ED8A1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7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8D7-BD53-4CA4-B99E-492BE8DB45C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541D-8014-4E0B-9E8F-C65ED8A1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0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8D7-BD53-4CA4-B99E-492BE8DB45C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541D-8014-4E0B-9E8F-C65ED8A1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2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58D7-BD53-4CA4-B99E-492BE8DB45C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D541D-8014-4E0B-9E8F-C65ED8A1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0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are a member of a group of people living in ancient times.  Your group needs to move, and you have been chosen to find a new location where the group can resettle.  You travel around until </a:t>
            </a:r>
            <a:r>
              <a:rPr lang="en-US" dirty="0" smtClean="0"/>
              <a:t>you </a:t>
            </a:r>
            <a:r>
              <a:rPr lang="en-US" dirty="0" smtClean="0"/>
              <a:t>find the perfect spot.  No one lives there, and it has everything your group needs.  What a place! Now you have to convince the others that this is the right place.</a:t>
            </a:r>
          </a:p>
          <a:p>
            <a:r>
              <a:rPr lang="en-US" dirty="0" smtClean="0"/>
              <a:t>On your warm up page, draw </a:t>
            </a:r>
            <a:r>
              <a:rPr lang="en-US" dirty="0" smtClean="0"/>
              <a:t>and label a picture of the place you have found.  Show what you would find in an ideal place to settle.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59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Create the following table on </a:t>
            </a:r>
            <a:r>
              <a:rPr lang="en-US" b="1" dirty="0" err="1" smtClean="0"/>
              <a:t>pg</a:t>
            </a:r>
            <a:r>
              <a:rPr lang="en-US" b="1" dirty="0" smtClean="0"/>
              <a:t> 48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7568548"/>
              </p:ext>
            </p:extLst>
          </p:nvPr>
        </p:nvGraphicFramePr>
        <p:xfrm>
          <a:off x="0" y="982394"/>
          <a:ext cx="9118209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5879"/>
                <a:gridCol w="5601413"/>
                <a:gridCol w="930917"/>
              </a:tblGrid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Physical</a:t>
                      </a:r>
                      <a:r>
                        <a:rPr lang="en-US" baseline="0" dirty="0" smtClean="0"/>
                        <a:t> 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Rating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Brahmaputra 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Starts in the </a:t>
                      </a:r>
                      <a:r>
                        <a:rPr lang="en-US" sz="1200" dirty="0" err="1" smtClean="0"/>
                        <a:t>Himilayas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River becomes slower and deeper as it move into the valleys</a:t>
                      </a:r>
                    </a:p>
                    <a:p>
                      <a:r>
                        <a:rPr lang="en-US" sz="1200" dirty="0" smtClean="0"/>
                        <a:t>When it floods,</a:t>
                      </a:r>
                      <a:r>
                        <a:rPr lang="en-US" sz="1200" baseline="0" dirty="0" smtClean="0"/>
                        <a:t> it leaves rich minerals behind</a:t>
                      </a:r>
                    </a:p>
                    <a:p>
                      <a:r>
                        <a:rPr lang="en-US" sz="1200" baseline="0" dirty="0" smtClean="0"/>
                        <a:t>Joins the Ganges river on the plains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Deccan Plateau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Eastern and Western Ghats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Ganges 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Himalaya Mountains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Hindu Kush</a:t>
                      </a:r>
                      <a:r>
                        <a:rPr lang="en-US" baseline="0" dirty="0" smtClean="0"/>
                        <a:t> Mountains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Indus 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Thar</a:t>
                      </a:r>
                      <a:r>
                        <a:rPr lang="en-US" dirty="0" smtClean="0"/>
                        <a:t> Desert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803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Create the following table on </a:t>
            </a:r>
            <a:r>
              <a:rPr lang="en-US" b="1" dirty="0" err="1" smtClean="0"/>
              <a:t>pg</a:t>
            </a:r>
            <a:r>
              <a:rPr lang="en-US" b="1" dirty="0" smtClean="0"/>
              <a:t> 48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582435"/>
              </p:ext>
            </p:extLst>
          </p:nvPr>
        </p:nvGraphicFramePr>
        <p:xfrm>
          <a:off x="0" y="982394"/>
          <a:ext cx="9118209" cy="591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5879"/>
                <a:gridCol w="5601413"/>
                <a:gridCol w="930917"/>
              </a:tblGrid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Physical</a:t>
                      </a:r>
                      <a:r>
                        <a:rPr lang="en-US" baseline="0" dirty="0" smtClean="0"/>
                        <a:t> 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Rating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Brahmaputra 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Starts in the Himalayas</a:t>
                      </a:r>
                    </a:p>
                    <a:p>
                      <a:r>
                        <a:rPr lang="en-US" sz="1200" dirty="0" smtClean="0"/>
                        <a:t>River becomes slower and deeper as it move into the valleys</a:t>
                      </a:r>
                    </a:p>
                    <a:p>
                      <a:r>
                        <a:rPr lang="en-US" sz="1200" dirty="0" smtClean="0"/>
                        <a:t>When it floods,</a:t>
                      </a:r>
                      <a:r>
                        <a:rPr lang="en-US" sz="1200" baseline="0" dirty="0" smtClean="0"/>
                        <a:t> it leaves rich minerals behind</a:t>
                      </a:r>
                    </a:p>
                    <a:p>
                      <a:r>
                        <a:rPr lang="en-US" sz="1200" baseline="0" dirty="0" smtClean="0"/>
                        <a:t>Joins the Ganges river on the plains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Deccan Plateau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 a flat</a:t>
                      </a:r>
                      <a:r>
                        <a:rPr lang="en-US" sz="1200" baseline="0" dirty="0" smtClean="0"/>
                        <a:t> area between two mountain ranges in southern India.  </a:t>
                      </a:r>
                    </a:p>
                    <a:p>
                      <a:r>
                        <a:rPr lang="en-US" sz="1200" baseline="0" dirty="0" smtClean="0"/>
                        <a:t>The plateau is fairly dry, but is watered by monsoons.  </a:t>
                      </a:r>
                    </a:p>
                    <a:p>
                      <a:r>
                        <a:rPr lang="en-US" sz="1200" baseline="0" dirty="0" smtClean="0"/>
                        <a:t>Some of the land is fertile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 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Eastern and Western Ghats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Are</a:t>
                      </a:r>
                      <a:r>
                        <a:rPr lang="en-US" sz="1200" baseline="0" dirty="0" smtClean="0"/>
                        <a:t> long mountain ranges near India’s coasts.  </a:t>
                      </a:r>
                    </a:p>
                    <a:p>
                      <a:r>
                        <a:rPr lang="en-US" sz="1200" baseline="0" dirty="0" smtClean="0"/>
                        <a:t>The Western Ghats are high and very wet .</a:t>
                      </a:r>
                    </a:p>
                    <a:p>
                      <a:r>
                        <a:rPr lang="en-US" sz="1200" baseline="0" dirty="0" smtClean="0"/>
                        <a:t>The Eastern Ghats are lower and not so wet.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Ganges 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Begins in the Himalayas.</a:t>
                      </a:r>
                    </a:p>
                    <a:p>
                      <a:r>
                        <a:rPr lang="en-US" sz="1200" dirty="0" smtClean="0"/>
                        <a:t>It</a:t>
                      </a:r>
                      <a:r>
                        <a:rPr lang="en-US" sz="1200" baseline="0" dirty="0" smtClean="0"/>
                        <a:t>  leaves sediment on the  northern plains, making that area fertile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Himalaya Mountains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Are the highest mountain range in the world.</a:t>
                      </a:r>
                    </a:p>
                    <a:p>
                      <a:r>
                        <a:rPr lang="en-US" sz="1200" dirty="0" smtClean="0"/>
                        <a:t>The highest peaks are always covered in snow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Hindu Kush</a:t>
                      </a:r>
                      <a:r>
                        <a:rPr lang="en-US" baseline="0" dirty="0" smtClean="0"/>
                        <a:t> Mountains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Are high mountains that form a barrier</a:t>
                      </a:r>
                      <a:r>
                        <a:rPr lang="en-US" sz="1200" baseline="0" dirty="0" smtClean="0"/>
                        <a:t> between India and Afghanistan.  </a:t>
                      </a:r>
                    </a:p>
                    <a:p>
                      <a:r>
                        <a:rPr lang="en-US" sz="1200" baseline="0" dirty="0" smtClean="0"/>
                        <a:t>The Khyber Pass through these mountains connects central Asia to India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Indus 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Begins in the Himalayas</a:t>
                      </a:r>
                      <a:r>
                        <a:rPr lang="en-US" sz="1200" baseline="0" dirty="0" smtClean="0"/>
                        <a:t> and empties into the Arabian Sea.  </a:t>
                      </a:r>
                    </a:p>
                    <a:p>
                      <a:r>
                        <a:rPr lang="en-US" sz="1200" baseline="0" dirty="0" smtClean="0"/>
                        <a:t>It deposits sediment in the Indus River valley.  </a:t>
                      </a:r>
                    </a:p>
                    <a:p>
                      <a:r>
                        <a:rPr lang="en-US" sz="1200" baseline="0" dirty="0" smtClean="0"/>
                        <a:t>It is also a source of fish and water for farming.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Thar</a:t>
                      </a:r>
                      <a:r>
                        <a:rPr lang="en-US" dirty="0" smtClean="0"/>
                        <a:t> Desert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 a hot area of sand and stones with little water.  </a:t>
                      </a:r>
                    </a:p>
                    <a:p>
                      <a:r>
                        <a:rPr lang="en-US" sz="1200" dirty="0" smtClean="0"/>
                        <a:t>It</a:t>
                      </a:r>
                      <a:r>
                        <a:rPr lang="en-US" sz="1200" baseline="0" dirty="0" smtClean="0"/>
                        <a:t> is a home for lizards, snakes, gazelles, and birds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78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Geography and Early Settlement of India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you read chapter 13 of the textbook, enter the name of the feature in your table</a:t>
            </a:r>
          </a:p>
          <a:p>
            <a:r>
              <a:rPr lang="en-US" dirty="0" smtClean="0"/>
              <a:t>Write a brief description of the feature</a:t>
            </a:r>
          </a:p>
          <a:p>
            <a:r>
              <a:rPr lang="en-US" dirty="0" smtClean="0"/>
              <a:t>In the appropriate place on the map, color and label the feature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5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3406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With your table, discuss the rating of the features on a scale of 1 to 5, with 1 meaning  “unsuitable for settlement” and 5 meaning “very suitable for settlement”.  Enter your rating in the table.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2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286001"/>
            <a:ext cx="7772400" cy="2120900"/>
          </a:xfrm>
        </p:spPr>
        <p:txBody>
          <a:bodyPr>
            <a:normAutofit/>
          </a:bodyPr>
          <a:lstStyle/>
          <a:p>
            <a:r>
              <a:rPr lang="en-US" dirty="0" smtClean="0"/>
              <a:t>Send one group member up to get 13A Physical Features  Cards and Three Spectrums</a:t>
            </a:r>
          </a:p>
          <a:p>
            <a:r>
              <a:rPr lang="en-US" dirty="0" smtClean="0"/>
              <a:t>Discuss the eight features and arrange them along Spectrum A of where your group thinks they belong</a:t>
            </a:r>
          </a:p>
          <a:p>
            <a:r>
              <a:rPr lang="en-US" dirty="0" smtClean="0"/>
              <a:t>Select a Spokesperson to represent your group for the Human Spectrum of  A.  We will be creating a human spectrum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3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 real estate advertisement to convince people to settle near one of the eight physical features you studies in this unit.  </a:t>
            </a:r>
          </a:p>
          <a:p>
            <a:r>
              <a:rPr lang="en-US" dirty="0" smtClean="0"/>
              <a:t>Include these things in your advertisement:</a:t>
            </a:r>
          </a:p>
          <a:p>
            <a:pPr lvl="1"/>
            <a:r>
              <a:rPr lang="en-US" dirty="0" smtClean="0"/>
              <a:t>A catchy slogan</a:t>
            </a:r>
          </a:p>
          <a:p>
            <a:pPr lvl="1"/>
            <a:r>
              <a:rPr lang="en-US" dirty="0" smtClean="0"/>
              <a:t>Three great reasons to settle in this place</a:t>
            </a:r>
          </a:p>
          <a:p>
            <a:pPr lvl="1"/>
            <a:r>
              <a:rPr lang="en-US" dirty="0" smtClean="0"/>
              <a:t>An illustration of the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20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media.maps.com/magellan/Images/indiara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86" y="-1"/>
            <a:ext cx="9161585" cy="687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21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 place ideal for settlement?</a:t>
            </a:r>
          </a:p>
          <a:p>
            <a:r>
              <a:rPr lang="en-US" dirty="0" smtClean="0"/>
              <a:t>What do you see?</a:t>
            </a:r>
          </a:p>
          <a:p>
            <a:r>
              <a:rPr lang="en-US" dirty="0" smtClean="0"/>
              <a:t>What geographic features might make India a good place to settle?</a:t>
            </a:r>
          </a:p>
          <a:p>
            <a:r>
              <a:rPr lang="en-US" dirty="0" smtClean="0"/>
              <a:t>What geographic features might make India a bad place to settle?</a:t>
            </a:r>
          </a:p>
          <a:p>
            <a:r>
              <a:rPr lang="en-US" dirty="0" smtClean="0"/>
              <a:t>Based on the map, what is the most ideal location for settlement in India?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0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Spiral Set 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On page 44, please write the following:</a:t>
            </a:r>
          </a:p>
          <a:p>
            <a:r>
              <a:rPr lang="en-US" b="1" dirty="0" smtClean="0"/>
              <a:t>Title</a:t>
            </a:r>
            <a:r>
              <a:rPr lang="en-US" dirty="0" smtClean="0"/>
              <a:t> :  Ancient Indus River Valley Civilization</a:t>
            </a:r>
          </a:p>
          <a:p>
            <a:r>
              <a:rPr lang="en-US" b="1" dirty="0" smtClean="0"/>
              <a:t>Essential Question</a:t>
            </a:r>
            <a:r>
              <a:rPr lang="en-US" dirty="0" smtClean="0"/>
              <a:t>:  How did the physical setting of India contribute to the location and rise of civilizations throughout the subcontinent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41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 Page 43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en-US" dirty="0"/>
              <a:t>Subcontinent</a:t>
            </a:r>
          </a:p>
          <a:p>
            <a:pPr algn="ctr"/>
            <a:r>
              <a:rPr lang="en-US" dirty="0"/>
              <a:t>Physical Features</a:t>
            </a:r>
          </a:p>
          <a:p>
            <a:pPr algn="ctr"/>
            <a:r>
              <a:rPr lang="en-US" dirty="0"/>
              <a:t>Monsoon</a:t>
            </a:r>
          </a:p>
          <a:p>
            <a:pPr algn="ctr"/>
            <a:r>
              <a:rPr lang="en-US" dirty="0"/>
              <a:t>Plateau</a:t>
            </a:r>
          </a:p>
          <a:p>
            <a:pPr algn="ctr"/>
            <a:r>
              <a:rPr lang="en-US" dirty="0"/>
              <a:t>Glaciers</a:t>
            </a:r>
          </a:p>
          <a:p>
            <a:pPr algn="ctr"/>
            <a:r>
              <a:rPr lang="en-US" dirty="0"/>
              <a:t>Citadel</a:t>
            </a:r>
          </a:p>
          <a:p>
            <a:pPr algn="ctr"/>
            <a:r>
              <a:rPr lang="en-US" dirty="0"/>
              <a:t>Granary</a:t>
            </a:r>
          </a:p>
          <a:p>
            <a:pPr algn="ctr"/>
            <a:r>
              <a:rPr lang="en-US" dirty="0"/>
              <a:t>Sewer System</a:t>
            </a:r>
          </a:p>
          <a:p>
            <a:pPr algn="ctr"/>
            <a:r>
              <a:rPr lang="en-US" dirty="0"/>
              <a:t>Hinduism</a:t>
            </a:r>
          </a:p>
          <a:p>
            <a:pPr algn="ctr"/>
            <a:r>
              <a:rPr lang="en-US" dirty="0"/>
              <a:t>Dharma</a:t>
            </a:r>
          </a:p>
          <a:p>
            <a:pPr algn="ctr"/>
            <a:r>
              <a:rPr lang="en-US" dirty="0"/>
              <a:t>Caste System</a:t>
            </a:r>
          </a:p>
          <a:p>
            <a:pPr algn="ctr"/>
            <a:r>
              <a:rPr lang="en-US" dirty="0"/>
              <a:t>Deities</a:t>
            </a:r>
          </a:p>
          <a:p>
            <a:pPr algn="ctr"/>
            <a:r>
              <a:rPr lang="en-US" dirty="0"/>
              <a:t>Karma</a:t>
            </a:r>
          </a:p>
          <a:p>
            <a:pPr algn="ctr"/>
            <a:r>
              <a:rPr lang="en-US" dirty="0"/>
              <a:t>Reincarnation</a:t>
            </a:r>
          </a:p>
          <a:p>
            <a:pPr algn="ctr"/>
            <a:r>
              <a:rPr lang="en-US" dirty="0"/>
              <a:t>Pilgrimages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3352800" cy="1470025"/>
          </a:xfrm>
        </p:spPr>
        <p:txBody>
          <a:bodyPr/>
          <a:lstStyle/>
          <a:p>
            <a:r>
              <a:rPr lang="en-US" dirty="0" smtClean="0"/>
              <a:t>Ancient India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3200400" cy="1752600"/>
          </a:xfrm>
        </p:spPr>
        <p:txBody>
          <a:bodyPr/>
          <a:lstStyle/>
          <a:p>
            <a:r>
              <a:rPr lang="en-US" dirty="0" smtClean="0"/>
              <a:t>Indus Early River Valley Civilization</a:t>
            </a:r>
            <a:endParaRPr lang="en-US" dirty="0"/>
          </a:p>
        </p:txBody>
      </p:sp>
      <p:pic>
        <p:nvPicPr>
          <p:cNvPr id="1026" name="Picture 2" descr="http://www.cyec.org.uk/sites/default/files/maps/India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00200"/>
            <a:ext cx="5153025" cy="515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31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analyze how the physical setting contributed to the location and rise of civilizations in India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purpose of this is to understand how the geography of Indian influenced its culture.</a:t>
            </a:r>
          </a:p>
          <a:p>
            <a:r>
              <a:rPr lang="en-US" dirty="0" smtClean="0"/>
              <a:t>This means that students will be able analyze the different geographic features of India.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56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Subcontinent</a:t>
            </a:r>
          </a:p>
          <a:p>
            <a:r>
              <a:rPr lang="en-US" dirty="0" smtClean="0"/>
              <a:t>Physical Features</a:t>
            </a:r>
          </a:p>
          <a:p>
            <a:r>
              <a:rPr lang="en-US" dirty="0" smtClean="0"/>
              <a:t>Monsoon</a:t>
            </a:r>
          </a:p>
          <a:p>
            <a:r>
              <a:rPr lang="en-US" dirty="0" smtClean="0"/>
              <a:t>Plateau</a:t>
            </a:r>
          </a:p>
          <a:p>
            <a:r>
              <a:rPr lang="en-US" dirty="0" smtClean="0"/>
              <a:t>Glaciers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435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Create the following table on </a:t>
            </a:r>
            <a:r>
              <a:rPr lang="en-US" b="1" dirty="0" err="1" smtClean="0"/>
              <a:t>pg</a:t>
            </a:r>
            <a:r>
              <a:rPr lang="en-US" b="1" dirty="0" smtClean="0"/>
              <a:t> 48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774464"/>
              </p:ext>
            </p:extLst>
          </p:nvPr>
        </p:nvGraphicFramePr>
        <p:xfrm>
          <a:off x="35169" y="990600"/>
          <a:ext cx="9032631" cy="572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5502031"/>
                <a:gridCol w="990600"/>
              </a:tblGrid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Physical</a:t>
                      </a:r>
                      <a:r>
                        <a:rPr lang="en-US" baseline="0" dirty="0" smtClean="0"/>
                        <a:t> 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Rating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Brahmaputra 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Deccan Plateau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Eastern and Western Ghats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Ganges 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Himalaya Mountains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Hindu Kush</a:t>
                      </a:r>
                      <a:r>
                        <a:rPr lang="en-US" baseline="0" dirty="0" smtClean="0"/>
                        <a:t> Mountains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Indus 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Thar</a:t>
                      </a:r>
                      <a:r>
                        <a:rPr lang="en-US" dirty="0" smtClean="0"/>
                        <a:t> Desert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4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810</Words>
  <Application>Microsoft Office PowerPoint</Application>
  <PresentationFormat>On-screen Show (4:3)</PresentationFormat>
  <Paragraphs>125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Warm Up</vt:lpstr>
      <vt:lpstr>PowerPoint Presentation</vt:lpstr>
      <vt:lpstr>Discussion</vt:lpstr>
      <vt:lpstr>Spiral Set Up</vt:lpstr>
      <vt:lpstr>Key Terms Page 43</vt:lpstr>
      <vt:lpstr>Ancient India</vt:lpstr>
      <vt:lpstr>Objective</vt:lpstr>
      <vt:lpstr>Vocabulary</vt:lpstr>
      <vt:lpstr>Create the following table on pg 48 </vt:lpstr>
      <vt:lpstr>Create the following table on pg 48 </vt:lpstr>
      <vt:lpstr>Create the following table on pg 48 </vt:lpstr>
      <vt:lpstr>Geography and Early Settlement of India</vt:lpstr>
      <vt:lpstr>With your table, discuss the rating of the features on a scale of 1 to 5, with 1 meaning  “unsuitable for settlement” and 5 meaning “very suitable for settlement”.  Enter your rating in the table. </vt:lpstr>
      <vt:lpstr>Spectrums</vt:lpstr>
      <vt:lpstr>Processing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Meghan Law</dc:creator>
  <cp:lastModifiedBy>Meghan Law</cp:lastModifiedBy>
  <cp:revision>20</cp:revision>
  <cp:lastPrinted>2014-11-19T16:59:07Z</cp:lastPrinted>
  <dcterms:created xsi:type="dcterms:W3CDTF">2014-11-11T19:18:01Z</dcterms:created>
  <dcterms:modified xsi:type="dcterms:W3CDTF">2014-11-19T19:26:02Z</dcterms:modified>
</cp:coreProperties>
</file>