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3" r:id="rId4"/>
    <p:sldId id="257" r:id="rId5"/>
    <p:sldId id="258"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30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5FFDB1-2BA7-4527-A1BA-F31AC448687A}"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12A62-414C-4CB7-9A00-ABE9E099EE6D}" type="slidenum">
              <a:rPr lang="en-US" smtClean="0"/>
              <a:t>‹#›</a:t>
            </a:fld>
            <a:endParaRPr lang="en-US"/>
          </a:p>
        </p:txBody>
      </p:sp>
    </p:spTree>
    <p:extLst>
      <p:ext uri="{BB962C8B-B14F-4D97-AF65-F5344CB8AC3E}">
        <p14:creationId xmlns:p14="http://schemas.microsoft.com/office/powerpoint/2010/main" val="2960979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FFDB1-2BA7-4527-A1BA-F31AC448687A}"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12A62-414C-4CB7-9A00-ABE9E099EE6D}" type="slidenum">
              <a:rPr lang="en-US" smtClean="0"/>
              <a:t>‹#›</a:t>
            </a:fld>
            <a:endParaRPr lang="en-US"/>
          </a:p>
        </p:txBody>
      </p:sp>
    </p:spTree>
    <p:extLst>
      <p:ext uri="{BB962C8B-B14F-4D97-AF65-F5344CB8AC3E}">
        <p14:creationId xmlns:p14="http://schemas.microsoft.com/office/powerpoint/2010/main" val="108902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FFDB1-2BA7-4527-A1BA-F31AC448687A}"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12A62-414C-4CB7-9A00-ABE9E099EE6D}" type="slidenum">
              <a:rPr lang="en-US" smtClean="0"/>
              <a:t>‹#›</a:t>
            </a:fld>
            <a:endParaRPr lang="en-US"/>
          </a:p>
        </p:txBody>
      </p:sp>
    </p:spTree>
    <p:extLst>
      <p:ext uri="{BB962C8B-B14F-4D97-AF65-F5344CB8AC3E}">
        <p14:creationId xmlns:p14="http://schemas.microsoft.com/office/powerpoint/2010/main" val="1261511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5FFDB1-2BA7-4527-A1BA-F31AC448687A}"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12A62-414C-4CB7-9A00-ABE9E099EE6D}" type="slidenum">
              <a:rPr lang="en-US" smtClean="0"/>
              <a:t>‹#›</a:t>
            </a:fld>
            <a:endParaRPr lang="en-US"/>
          </a:p>
        </p:txBody>
      </p:sp>
    </p:spTree>
    <p:extLst>
      <p:ext uri="{BB962C8B-B14F-4D97-AF65-F5344CB8AC3E}">
        <p14:creationId xmlns:p14="http://schemas.microsoft.com/office/powerpoint/2010/main" val="1209416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5FFDB1-2BA7-4527-A1BA-F31AC448687A}" type="datetimeFigureOut">
              <a:rPr lang="en-US" smtClean="0"/>
              <a:t>11/24/2014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D12A62-414C-4CB7-9A00-ABE9E099EE6D}" type="slidenum">
              <a:rPr lang="en-US" smtClean="0"/>
              <a:t>‹#›</a:t>
            </a:fld>
            <a:endParaRPr lang="en-US"/>
          </a:p>
        </p:txBody>
      </p:sp>
    </p:spTree>
    <p:extLst>
      <p:ext uri="{BB962C8B-B14F-4D97-AF65-F5344CB8AC3E}">
        <p14:creationId xmlns:p14="http://schemas.microsoft.com/office/powerpoint/2010/main" val="281546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5FFDB1-2BA7-4527-A1BA-F31AC448687A}" type="datetimeFigureOut">
              <a:rPr lang="en-US" smtClean="0"/>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12A62-414C-4CB7-9A00-ABE9E099EE6D}" type="slidenum">
              <a:rPr lang="en-US" smtClean="0"/>
              <a:t>‹#›</a:t>
            </a:fld>
            <a:endParaRPr lang="en-US"/>
          </a:p>
        </p:txBody>
      </p:sp>
    </p:spTree>
    <p:extLst>
      <p:ext uri="{BB962C8B-B14F-4D97-AF65-F5344CB8AC3E}">
        <p14:creationId xmlns:p14="http://schemas.microsoft.com/office/powerpoint/2010/main" val="3941999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5FFDB1-2BA7-4527-A1BA-F31AC448687A}" type="datetimeFigureOut">
              <a:rPr lang="en-US" smtClean="0"/>
              <a:t>11/24/2014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D12A62-414C-4CB7-9A00-ABE9E099EE6D}" type="slidenum">
              <a:rPr lang="en-US" smtClean="0"/>
              <a:t>‹#›</a:t>
            </a:fld>
            <a:endParaRPr lang="en-US"/>
          </a:p>
        </p:txBody>
      </p:sp>
    </p:spTree>
    <p:extLst>
      <p:ext uri="{BB962C8B-B14F-4D97-AF65-F5344CB8AC3E}">
        <p14:creationId xmlns:p14="http://schemas.microsoft.com/office/powerpoint/2010/main" val="219411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5FFDB1-2BA7-4527-A1BA-F31AC448687A}" type="datetimeFigureOut">
              <a:rPr lang="en-US" smtClean="0"/>
              <a:t>11/24/2014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D12A62-414C-4CB7-9A00-ABE9E099EE6D}" type="slidenum">
              <a:rPr lang="en-US" smtClean="0"/>
              <a:t>‹#›</a:t>
            </a:fld>
            <a:endParaRPr lang="en-US"/>
          </a:p>
        </p:txBody>
      </p:sp>
    </p:spTree>
    <p:extLst>
      <p:ext uri="{BB962C8B-B14F-4D97-AF65-F5344CB8AC3E}">
        <p14:creationId xmlns:p14="http://schemas.microsoft.com/office/powerpoint/2010/main" val="427599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FFDB1-2BA7-4527-A1BA-F31AC448687A}" type="datetimeFigureOut">
              <a:rPr lang="en-US" smtClean="0"/>
              <a:t>11/24/2014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D12A62-414C-4CB7-9A00-ABE9E099EE6D}" type="slidenum">
              <a:rPr lang="en-US" smtClean="0"/>
              <a:t>‹#›</a:t>
            </a:fld>
            <a:endParaRPr lang="en-US"/>
          </a:p>
        </p:txBody>
      </p:sp>
    </p:spTree>
    <p:extLst>
      <p:ext uri="{BB962C8B-B14F-4D97-AF65-F5344CB8AC3E}">
        <p14:creationId xmlns:p14="http://schemas.microsoft.com/office/powerpoint/2010/main" val="2646518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5FFDB1-2BA7-4527-A1BA-F31AC448687A}" type="datetimeFigureOut">
              <a:rPr lang="en-US" smtClean="0"/>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12A62-414C-4CB7-9A00-ABE9E099EE6D}" type="slidenum">
              <a:rPr lang="en-US" smtClean="0"/>
              <a:t>‹#›</a:t>
            </a:fld>
            <a:endParaRPr lang="en-US"/>
          </a:p>
        </p:txBody>
      </p:sp>
    </p:spTree>
    <p:extLst>
      <p:ext uri="{BB962C8B-B14F-4D97-AF65-F5344CB8AC3E}">
        <p14:creationId xmlns:p14="http://schemas.microsoft.com/office/powerpoint/2010/main" val="3116656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5FFDB1-2BA7-4527-A1BA-F31AC448687A}" type="datetimeFigureOut">
              <a:rPr lang="en-US" smtClean="0"/>
              <a:t>11/24/2014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D12A62-414C-4CB7-9A00-ABE9E099EE6D}" type="slidenum">
              <a:rPr lang="en-US" smtClean="0"/>
              <a:t>‹#›</a:t>
            </a:fld>
            <a:endParaRPr lang="en-US"/>
          </a:p>
        </p:txBody>
      </p:sp>
    </p:spTree>
    <p:extLst>
      <p:ext uri="{BB962C8B-B14F-4D97-AF65-F5344CB8AC3E}">
        <p14:creationId xmlns:p14="http://schemas.microsoft.com/office/powerpoint/2010/main" val="3961283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FFDB1-2BA7-4527-A1BA-F31AC448687A}" type="datetimeFigureOut">
              <a:rPr lang="en-US" smtClean="0"/>
              <a:t>11/24/2014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12A62-414C-4CB7-9A00-ABE9E099EE6D}" type="slidenum">
              <a:rPr lang="en-US" smtClean="0"/>
              <a:t>‹#›</a:t>
            </a:fld>
            <a:endParaRPr lang="en-US"/>
          </a:p>
        </p:txBody>
      </p:sp>
    </p:spTree>
    <p:extLst>
      <p:ext uri="{BB962C8B-B14F-4D97-AF65-F5344CB8AC3E}">
        <p14:creationId xmlns:p14="http://schemas.microsoft.com/office/powerpoint/2010/main" val="1994400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Warm Up</a:t>
            </a:r>
            <a:endParaRPr lang="en-US" b="1" dirty="0"/>
          </a:p>
        </p:txBody>
      </p:sp>
      <p:sp>
        <p:nvSpPr>
          <p:cNvPr id="5" name="Content Placeholder 4"/>
          <p:cNvSpPr>
            <a:spLocks noGrp="1"/>
          </p:cNvSpPr>
          <p:nvPr>
            <p:ph idx="1"/>
          </p:nvPr>
        </p:nvSpPr>
        <p:spPr/>
        <p:txBody>
          <a:bodyPr>
            <a:normAutofit/>
          </a:bodyPr>
          <a:lstStyle/>
          <a:p>
            <a:r>
              <a:rPr lang="en-US" dirty="0" smtClean="0"/>
              <a:t>What makes a place ideal for settlement?</a:t>
            </a:r>
          </a:p>
          <a:p>
            <a:r>
              <a:rPr lang="en-US" dirty="0" smtClean="0"/>
              <a:t>What geographic features might make India a good place to settle?</a:t>
            </a:r>
          </a:p>
          <a:p>
            <a:r>
              <a:rPr lang="en-US" dirty="0" smtClean="0"/>
              <a:t>What geographic features might make India a bad place to settle?</a:t>
            </a:r>
          </a:p>
          <a:p>
            <a:r>
              <a:rPr lang="en-US" dirty="0" smtClean="0"/>
              <a:t>Based on the map, what is the most ideal location for settlement in India? </a:t>
            </a:r>
          </a:p>
          <a:p>
            <a:endParaRPr lang="en-US" dirty="0"/>
          </a:p>
        </p:txBody>
      </p:sp>
    </p:spTree>
    <p:extLst>
      <p:ext uri="{BB962C8B-B14F-4D97-AF65-F5344CB8AC3E}">
        <p14:creationId xmlns:p14="http://schemas.microsoft.com/office/powerpoint/2010/main" val="2411097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media.maps.com/magellan/Images/indiarah.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86" y="-1"/>
            <a:ext cx="9161585" cy="6879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059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rot="20403704">
            <a:off x="17709" y="1292890"/>
            <a:ext cx="7772400" cy="1470025"/>
          </a:xfrm>
        </p:spPr>
        <p:txBody>
          <a:bodyPr>
            <a:noAutofit/>
          </a:bodyPr>
          <a:lstStyle/>
          <a:p>
            <a:r>
              <a:rPr lang="en-US" sz="4800" b="1" dirty="0" smtClean="0"/>
              <a:t>Ancient Indus Civilization Persuasive Essay</a:t>
            </a:r>
            <a:endParaRPr lang="en-US" sz="4800" b="1" dirty="0"/>
          </a:p>
        </p:txBody>
      </p:sp>
      <p:sp>
        <p:nvSpPr>
          <p:cNvPr id="5" name="Subtitle 4"/>
          <p:cNvSpPr>
            <a:spLocks noGrp="1"/>
          </p:cNvSpPr>
          <p:nvPr>
            <p:ph type="subTitle" idx="1"/>
          </p:nvPr>
        </p:nvSpPr>
        <p:spPr/>
        <p:txBody>
          <a:bodyPr/>
          <a:lstStyle/>
          <a:p>
            <a:endParaRPr lang="en-US"/>
          </a:p>
        </p:txBody>
      </p:sp>
      <p:pic>
        <p:nvPicPr>
          <p:cNvPr id="3074" name="Picture 2" descr="http://ts1.mm.bing.net/th?&amp;id=HN.608000067625486480&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666999"/>
            <a:ext cx="3657600" cy="4220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92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a:t>
            </a:r>
            <a:endParaRPr lang="en-US" b="1" dirty="0"/>
          </a:p>
        </p:txBody>
      </p:sp>
      <p:sp>
        <p:nvSpPr>
          <p:cNvPr id="3" name="Content Placeholder 2"/>
          <p:cNvSpPr>
            <a:spLocks noGrp="1"/>
          </p:cNvSpPr>
          <p:nvPr>
            <p:ph idx="1"/>
          </p:nvPr>
        </p:nvSpPr>
        <p:spPr/>
        <p:txBody>
          <a:bodyPr>
            <a:normAutofit fontScale="92500"/>
          </a:bodyPr>
          <a:lstStyle/>
          <a:p>
            <a:r>
              <a:rPr lang="en-US" dirty="0" smtClean="0"/>
              <a:t>Students will be able to analyze how the physical setting contributed to the location and rise of civilizations in </a:t>
            </a:r>
            <a:r>
              <a:rPr lang="en-US" dirty="0" smtClean="0"/>
              <a:t>India through a persuasive essay.</a:t>
            </a:r>
            <a:endParaRPr lang="en-US" dirty="0" smtClean="0"/>
          </a:p>
          <a:p>
            <a:r>
              <a:rPr lang="en-US" dirty="0" smtClean="0"/>
              <a:t>The purpose of this is to understand how the geography of </a:t>
            </a:r>
            <a:r>
              <a:rPr lang="en-US" dirty="0" smtClean="0"/>
              <a:t>India </a:t>
            </a:r>
            <a:r>
              <a:rPr lang="en-US" dirty="0" smtClean="0"/>
              <a:t>influenced its </a:t>
            </a:r>
            <a:r>
              <a:rPr lang="en-US" dirty="0" smtClean="0"/>
              <a:t>culture and how to communicate it in a persuasive essay.</a:t>
            </a:r>
            <a:endParaRPr lang="en-US" dirty="0" smtClean="0"/>
          </a:p>
          <a:p>
            <a:r>
              <a:rPr lang="en-US" dirty="0" smtClean="0"/>
              <a:t>This means that students will be able </a:t>
            </a:r>
            <a:r>
              <a:rPr lang="en-US" dirty="0" smtClean="0"/>
              <a:t>write a persuasive essay about where to establish a settlement in India</a:t>
            </a:r>
            <a:endParaRPr lang="en-US" dirty="0"/>
          </a:p>
        </p:txBody>
      </p:sp>
    </p:spTree>
    <p:extLst>
      <p:ext uri="{BB962C8B-B14F-4D97-AF65-F5344CB8AC3E}">
        <p14:creationId xmlns:p14="http://schemas.microsoft.com/office/powerpoint/2010/main" val="2661403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Vocabulary</a:t>
            </a:r>
            <a:endParaRPr lang="en-US" b="1" dirty="0"/>
          </a:p>
        </p:txBody>
      </p:sp>
      <p:sp>
        <p:nvSpPr>
          <p:cNvPr id="3" name="Content Placeholder 2"/>
          <p:cNvSpPr>
            <a:spLocks noGrp="1"/>
          </p:cNvSpPr>
          <p:nvPr>
            <p:ph idx="1"/>
          </p:nvPr>
        </p:nvSpPr>
        <p:spPr/>
        <p:txBody>
          <a:bodyPr>
            <a:normAutofit lnSpcReduction="10000"/>
          </a:bodyPr>
          <a:lstStyle/>
          <a:p>
            <a:r>
              <a:rPr lang="en-US" dirty="0" smtClean="0"/>
              <a:t>Subcontinent</a:t>
            </a:r>
          </a:p>
          <a:p>
            <a:r>
              <a:rPr lang="en-US" dirty="0" smtClean="0"/>
              <a:t>Physical Features</a:t>
            </a:r>
          </a:p>
          <a:p>
            <a:r>
              <a:rPr lang="en-US" dirty="0" smtClean="0"/>
              <a:t>Monsoon</a:t>
            </a:r>
          </a:p>
          <a:p>
            <a:r>
              <a:rPr lang="en-US" dirty="0" smtClean="0"/>
              <a:t>Plateau</a:t>
            </a:r>
          </a:p>
          <a:p>
            <a:r>
              <a:rPr lang="en-US" dirty="0" smtClean="0"/>
              <a:t>Glaciers</a:t>
            </a:r>
          </a:p>
          <a:p>
            <a:r>
              <a:rPr lang="en-US" dirty="0" smtClean="0"/>
              <a:t>Citadel</a:t>
            </a:r>
          </a:p>
          <a:p>
            <a:r>
              <a:rPr lang="en-US" dirty="0" smtClean="0"/>
              <a:t>Granary</a:t>
            </a:r>
          </a:p>
          <a:p>
            <a:r>
              <a:rPr lang="en-US" dirty="0" smtClean="0"/>
              <a:t>Sewer System</a:t>
            </a:r>
          </a:p>
          <a:p>
            <a:endParaRPr lang="en-US" dirty="0"/>
          </a:p>
        </p:txBody>
      </p:sp>
    </p:spTree>
    <p:extLst>
      <p:ext uri="{BB962C8B-B14F-4D97-AF65-F5344CB8AC3E}">
        <p14:creationId xmlns:p14="http://schemas.microsoft.com/office/powerpoint/2010/main" val="1418254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b="1" dirty="0" smtClean="0"/>
              <a:t>Ancient Indus River Civilization </a:t>
            </a:r>
            <a:br>
              <a:rPr lang="en-US" b="1" dirty="0" smtClean="0"/>
            </a:br>
            <a:r>
              <a:rPr lang="en-US" b="1" dirty="0" smtClean="0"/>
              <a:t>D</a:t>
            </a:r>
            <a:r>
              <a:rPr lang="en-US" sz="3600" b="1" dirty="0" smtClean="0"/>
              <a:t>ue Tuesday, Dec. 2 at the beginning of class!</a:t>
            </a:r>
            <a:r>
              <a:rPr lang="en-US" dirty="0" smtClean="0"/>
              <a:t/>
            </a:r>
            <a:br>
              <a:rPr lang="en-US" dirty="0" smtClean="0"/>
            </a:br>
            <a:endParaRPr lang="en-US" dirty="0"/>
          </a:p>
        </p:txBody>
      </p:sp>
      <p:sp>
        <p:nvSpPr>
          <p:cNvPr id="3" name="Content Placeholder 2"/>
          <p:cNvSpPr>
            <a:spLocks noGrp="1"/>
          </p:cNvSpPr>
          <p:nvPr>
            <p:ph idx="1"/>
          </p:nvPr>
        </p:nvSpPr>
        <p:spPr>
          <a:xfrm>
            <a:off x="228600" y="1295400"/>
            <a:ext cx="8686800" cy="5562600"/>
          </a:xfrm>
        </p:spPr>
        <p:txBody>
          <a:bodyPr>
            <a:normAutofit fontScale="55000" lnSpcReduction="20000"/>
          </a:bodyPr>
          <a:lstStyle/>
          <a:p>
            <a:r>
              <a:rPr lang="en-US" sz="3600" dirty="0" smtClean="0"/>
              <a:t>A </a:t>
            </a:r>
            <a:r>
              <a:rPr lang="en-US" sz="3600" dirty="0"/>
              <a:t>small group of people has just migrated to India, crossing through the Khyber Pass.  They are looking for a place to settle down and start a village.  You are the scout who has gone ahead and identified some possible locations.  Make your best pitch to the group about where would be the best place to live and why.  Plan your presentation below.  It should include:</a:t>
            </a:r>
          </a:p>
          <a:p>
            <a:pPr lvl="0"/>
            <a:r>
              <a:rPr lang="en-US" sz="3600" dirty="0"/>
              <a:t>An introduction that clearly states the location you have chosen</a:t>
            </a:r>
          </a:p>
          <a:p>
            <a:pPr lvl="0"/>
            <a:r>
              <a:rPr lang="en-US" sz="5100" b="1" u="sng" dirty="0">
                <a:solidFill>
                  <a:srgbClr val="FF0000"/>
                </a:solidFill>
              </a:rPr>
              <a:t>Two</a:t>
            </a:r>
            <a:r>
              <a:rPr lang="en-US" sz="3600" dirty="0"/>
              <a:t> paragraphs that gives supporting evidence for your choice of location</a:t>
            </a:r>
          </a:p>
          <a:p>
            <a:pPr lvl="0"/>
            <a:r>
              <a:rPr lang="en-US" sz="5100" b="1" u="sng" dirty="0">
                <a:solidFill>
                  <a:srgbClr val="FF0000"/>
                </a:solidFill>
              </a:rPr>
              <a:t>One</a:t>
            </a:r>
            <a:r>
              <a:rPr lang="en-US" sz="5800" dirty="0"/>
              <a:t> </a:t>
            </a:r>
            <a:r>
              <a:rPr lang="en-US" sz="3600" dirty="0"/>
              <a:t>paragraph that explains why you did not select at least </a:t>
            </a:r>
            <a:r>
              <a:rPr lang="en-US" sz="4400" b="1" u="sng" dirty="0">
                <a:solidFill>
                  <a:srgbClr val="FF0000"/>
                </a:solidFill>
              </a:rPr>
              <a:t>one</a:t>
            </a:r>
            <a:r>
              <a:rPr lang="en-US" sz="3600" dirty="0"/>
              <a:t> other location.  Include supporting details that show why this place is not a good choice.</a:t>
            </a:r>
          </a:p>
          <a:p>
            <a:pPr lvl="0"/>
            <a:r>
              <a:rPr lang="en-US" sz="3600" dirty="0"/>
              <a:t>A conclusion that restates your position and reminds the group of your main points.</a:t>
            </a:r>
          </a:p>
          <a:p>
            <a:pPr lvl="0"/>
            <a:r>
              <a:rPr lang="en-US" sz="3600" dirty="0"/>
              <a:t>A map that shows where in India you think the new settlement should be placed</a:t>
            </a:r>
          </a:p>
          <a:p>
            <a:pPr marL="0" indent="0">
              <a:buNone/>
            </a:pPr>
            <a:endParaRPr lang="en-US" dirty="0"/>
          </a:p>
          <a:p>
            <a:r>
              <a:rPr lang="en-US" sz="3600" b="1" dirty="0"/>
              <a:t>Key Vocabulary: </a:t>
            </a:r>
            <a:endParaRPr lang="en-US" sz="3600" dirty="0"/>
          </a:p>
          <a:p>
            <a:r>
              <a:rPr lang="en-US" sz="3600" dirty="0"/>
              <a:t>Subcontinent, Physical Features, Monsoon, Plateau, Glaciers, </a:t>
            </a:r>
            <a:r>
              <a:rPr lang="en-US" sz="3600" dirty="0" smtClean="0"/>
              <a:t>Citadel, Granary, Sewer System</a:t>
            </a:r>
            <a:endParaRPr lang="en-US" sz="3600" dirty="0"/>
          </a:p>
        </p:txBody>
      </p:sp>
    </p:spTree>
    <p:extLst>
      <p:ext uri="{BB962C8B-B14F-4D97-AF65-F5344CB8AC3E}">
        <p14:creationId xmlns:p14="http://schemas.microsoft.com/office/powerpoint/2010/main" val="36641893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85"/>
            <a:ext cx="8229600" cy="792162"/>
          </a:xfrm>
        </p:spPr>
        <p:txBody>
          <a:bodyPr/>
          <a:lstStyle/>
          <a:p>
            <a:r>
              <a:rPr lang="en-US" dirty="0" smtClean="0"/>
              <a:t>Outline </a:t>
            </a:r>
            <a:endParaRPr lang="en-US" dirty="0"/>
          </a:p>
        </p:txBody>
      </p:sp>
      <p:sp>
        <p:nvSpPr>
          <p:cNvPr id="3" name="Content Placeholder 2"/>
          <p:cNvSpPr>
            <a:spLocks noGrp="1"/>
          </p:cNvSpPr>
          <p:nvPr>
            <p:ph idx="1"/>
          </p:nvPr>
        </p:nvSpPr>
        <p:spPr>
          <a:xfrm>
            <a:off x="457200" y="838200"/>
            <a:ext cx="8229600" cy="5791200"/>
          </a:xfrm>
        </p:spPr>
        <p:txBody>
          <a:bodyPr>
            <a:normAutofit fontScale="92500" lnSpcReduction="20000"/>
          </a:bodyPr>
          <a:lstStyle/>
          <a:p>
            <a:r>
              <a:rPr lang="en-US" dirty="0" smtClean="0"/>
              <a:t>P1- Intro</a:t>
            </a:r>
          </a:p>
          <a:p>
            <a:pPr lvl="1"/>
            <a:r>
              <a:rPr lang="en-US" dirty="0" smtClean="0"/>
              <a:t>State your claim and preview your supporting points</a:t>
            </a:r>
          </a:p>
          <a:p>
            <a:r>
              <a:rPr lang="en-US" dirty="0" smtClean="0">
                <a:solidFill>
                  <a:srgbClr val="FF0000"/>
                </a:solidFill>
              </a:rPr>
              <a:t>P2- Support Point/ Idea 1</a:t>
            </a:r>
          </a:p>
          <a:p>
            <a:pPr lvl="1"/>
            <a:r>
              <a:rPr lang="en-US" dirty="0" smtClean="0">
                <a:solidFill>
                  <a:srgbClr val="FF0000"/>
                </a:solidFill>
              </a:rPr>
              <a:t>Evidence 1</a:t>
            </a:r>
          </a:p>
          <a:p>
            <a:pPr lvl="1"/>
            <a:r>
              <a:rPr lang="en-US" dirty="0" smtClean="0">
                <a:solidFill>
                  <a:srgbClr val="FF0000"/>
                </a:solidFill>
              </a:rPr>
              <a:t>Reasoning 1</a:t>
            </a:r>
          </a:p>
          <a:p>
            <a:r>
              <a:rPr lang="en-US" dirty="0" smtClean="0">
                <a:solidFill>
                  <a:srgbClr val="00B050"/>
                </a:solidFill>
              </a:rPr>
              <a:t>P3- Support Point/ Idea 2</a:t>
            </a:r>
          </a:p>
          <a:p>
            <a:pPr lvl="1"/>
            <a:r>
              <a:rPr lang="en-US" dirty="0" smtClean="0">
                <a:solidFill>
                  <a:srgbClr val="00B050"/>
                </a:solidFill>
              </a:rPr>
              <a:t>Evidence 2</a:t>
            </a:r>
          </a:p>
          <a:p>
            <a:pPr lvl="1"/>
            <a:r>
              <a:rPr lang="en-US" dirty="0" smtClean="0">
                <a:solidFill>
                  <a:srgbClr val="00B050"/>
                </a:solidFill>
              </a:rPr>
              <a:t>Reasoning 2</a:t>
            </a:r>
          </a:p>
          <a:p>
            <a:r>
              <a:rPr lang="en-US" dirty="0" smtClean="0">
                <a:solidFill>
                  <a:srgbClr val="7030A0"/>
                </a:solidFill>
              </a:rPr>
              <a:t>P4- Counter Point/ Idea </a:t>
            </a:r>
          </a:p>
          <a:p>
            <a:pPr lvl="1"/>
            <a:r>
              <a:rPr lang="en-US" dirty="0" smtClean="0">
                <a:solidFill>
                  <a:srgbClr val="7030A0"/>
                </a:solidFill>
              </a:rPr>
              <a:t>Evidence supporting your claim</a:t>
            </a:r>
          </a:p>
          <a:p>
            <a:pPr lvl="1"/>
            <a:r>
              <a:rPr lang="en-US" dirty="0" smtClean="0">
                <a:solidFill>
                  <a:srgbClr val="7030A0"/>
                </a:solidFill>
              </a:rPr>
              <a:t>Reasoning </a:t>
            </a:r>
          </a:p>
          <a:p>
            <a:r>
              <a:rPr lang="en-US" dirty="0" smtClean="0"/>
              <a:t>P5- Concluding </a:t>
            </a:r>
          </a:p>
          <a:p>
            <a:pPr lvl="1"/>
            <a:r>
              <a:rPr lang="en-US" dirty="0" smtClean="0"/>
              <a:t>Restate your </a:t>
            </a:r>
            <a:r>
              <a:rPr lang="en-US" dirty="0" smtClean="0"/>
              <a:t>Intro</a:t>
            </a:r>
            <a:endParaRPr lang="en-US" dirty="0" smtClean="0"/>
          </a:p>
          <a:p>
            <a:endParaRPr lang="en-US" dirty="0" smtClean="0"/>
          </a:p>
        </p:txBody>
      </p:sp>
    </p:spTree>
    <p:extLst>
      <p:ext uri="{BB962C8B-B14F-4D97-AF65-F5344CB8AC3E}">
        <p14:creationId xmlns:p14="http://schemas.microsoft.com/office/powerpoint/2010/main" val="2326720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wps.prenhall.com/wps/media/objects/1016/1041316/FIG18_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22" y="-29308"/>
            <a:ext cx="9132277" cy="6849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07324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204</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Warm Up</vt:lpstr>
      <vt:lpstr>PowerPoint Presentation</vt:lpstr>
      <vt:lpstr>Ancient Indus Civilization Persuasive Essay</vt:lpstr>
      <vt:lpstr>Objective</vt:lpstr>
      <vt:lpstr>Key Vocabulary</vt:lpstr>
      <vt:lpstr>Ancient Indus River Civilization  Due Tuesday, Dec. 2 at the beginning of class! </vt:lpstr>
      <vt:lpstr>Outline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dc:title>
  <dc:creator>Meghan Law</dc:creator>
  <cp:lastModifiedBy>Meghan Law</cp:lastModifiedBy>
  <cp:revision>14</cp:revision>
  <cp:lastPrinted>2014-11-24T14:19:43Z</cp:lastPrinted>
  <dcterms:created xsi:type="dcterms:W3CDTF">2014-11-24T14:05:31Z</dcterms:created>
  <dcterms:modified xsi:type="dcterms:W3CDTF">2014-11-24T20:12:30Z</dcterms:modified>
</cp:coreProperties>
</file>