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7" r:id="rId2"/>
    <p:sldId id="274" r:id="rId3"/>
    <p:sldId id="273" r:id="rId4"/>
    <p:sldId id="269" r:id="rId5"/>
    <p:sldId id="275" r:id="rId6"/>
    <p:sldId id="288" r:id="rId7"/>
    <p:sldId id="276" r:id="rId8"/>
    <p:sldId id="286" r:id="rId9"/>
    <p:sldId id="287" r:id="rId10"/>
    <p:sldId id="259" r:id="rId11"/>
    <p:sldId id="289" r:id="rId12"/>
    <p:sldId id="277" r:id="rId13"/>
    <p:sldId id="278" r:id="rId14"/>
    <p:sldId id="279" r:id="rId15"/>
    <p:sldId id="261" r:id="rId16"/>
    <p:sldId id="290" r:id="rId17"/>
    <p:sldId id="280" r:id="rId18"/>
    <p:sldId id="281" r:id="rId19"/>
    <p:sldId id="282" r:id="rId20"/>
    <p:sldId id="283" r:id="rId21"/>
    <p:sldId id="284" r:id="rId22"/>
    <p:sldId id="285" r:id="rId23"/>
    <p:sldId id="262" r:id="rId24"/>
    <p:sldId id="291" r:id="rId25"/>
    <p:sldId id="264" r:id="rId26"/>
    <p:sldId id="263" r:id="rId27"/>
    <p:sldId id="265" r:id="rId28"/>
    <p:sldId id="267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248" autoAdjust="0"/>
    <p:restoredTop sz="94660"/>
  </p:normalViewPr>
  <p:slideViewPr>
    <p:cSldViewPr>
      <p:cViewPr varScale="1">
        <p:scale>
          <a:sx n="47" d="100"/>
          <a:sy n="47" d="100"/>
        </p:scale>
        <p:origin x="-1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5AA106-16E0-4BC4-B624-1787F6A50899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468751-F2A7-4186-A914-44366E864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868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5094203-47FC-4995-ACC1-2F05B1888AC5}" type="slidenum">
              <a:rPr lang="en-US" smtClean="0">
                <a:solidFill>
                  <a:prstClr val="black"/>
                </a:solidFill>
              </a:rPr>
              <a:pPr eaLnBrk="1" hangingPunct="1"/>
              <a:t>1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5094203-47FC-4995-ACC1-2F05B1888AC5}" type="slidenum">
              <a:rPr lang="en-US" smtClean="0">
                <a:solidFill>
                  <a:prstClr val="black"/>
                </a:solidFill>
              </a:rPr>
              <a:pPr eaLnBrk="1" hangingPunct="1"/>
              <a:t>6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5094203-47FC-4995-ACC1-2F05B1888AC5}" type="slidenum">
              <a:rPr lang="en-US" smtClean="0">
                <a:solidFill>
                  <a:prstClr val="black"/>
                </a:solidFill>
              </a:rPr>
              <a:pPr eaLnBrk="1" hangingPunct="1"/>
              <a:t>11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F864-8E50-48BE-BB45-160813327B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11/9/2015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AB3A2-CE0F-476F-B0E6-8BD558B4099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550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F864-8E50-48BE-BB45-160813327B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11/9/2015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AB3A2-CE0F-476F-B0E6-8BD558B4099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082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F864-8E50-48BE-BB45-160813327B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11/9/2015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AB3A2-CE0F-476F-B0E6-8BD558B4099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160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F864-8E50-48BE-BB45-160813327B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11/9/2015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AB3A2-CE0F-476F-B0E6-8BD558B4099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123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F864-8E50-48BE-BB45-160813327B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11/9/2015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AB3A2-CE0F-476F-B0E6-8BD558B4099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779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F864-8E50-48BE-BB45-160813327B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11/9/2015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AB3A2-CE0F-476F-B0E6-8BD558B4099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993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F864-8E50-48BE-BB45-160813327B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11/9/2015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AB3A2-CE0F-476F-B0E6-8BD558B4099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005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F864-8E50-48BE-BB45-160813327B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11/9/2015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AB3A2-CE0F-476F-B0E6-8BD558B4099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137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F864-8E50-48BE-BB45-160813327B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11/9/2015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AB3A2-CE0F-476F-B0E6-8BD558B4099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343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F864-8E50-48BE-BB45-160813327B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11/9/2015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AB3A2-CE0F-476F-B0E6-8BD558B4099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348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F864-8E50-48BE-BB45-160813327B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11/9/2015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AB3A2-CE0F-476F-B0E6-8BD558B4099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923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9F864-8E50-48BE-BB45-160813327B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11/9/2015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AB3A2-CE0F-476F-B0E6-8BD558B4099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8579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5"/>
          <p:cNvSpPr txBox="1">
            <a:spLocks noChangeArrowheads="1"/>
          </p:cNvSpPr>
          <p:nvPr/>
        </p:nvSpPr>
        <p:spPr bwMode="auto">
          <a:xfrm>
            <a:off x="7543800" y="63246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Up: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722313" y="1371601"/>
            <a:ext cx="7772400" cy="3035300"/>
          </a:xfrm>
        </p:spPr>
        <p:txBody>
          <a:bodyPr>
            <a:normAutofit/>
          </a:bodyPr>
          <a:lstStyle/>
          <a:p>
            <a:r>
              <a:rPr lang="en-US" sz="3300" dirty="0" smtClean="0"/>
              <a:t>Think of as many words as you can that relate to Egypt? Write down these words.</a:t>
            </a:r>
          </a:p>
          <a:p>
            <a:endParaRPr lang="en-US" sz="3300" dirty="0" smtClean="0"/>
          </a:p>
          <a:p>
            <a:r>
              <a:rPr lang="en-US" sz="3300" dirty="0" smtClean="0"/>
              <a:t>Why do you think there are so many word that are unique to Egyptian civilization? </a:t>
            </a:r>
            <a:endParaRPr lang="en-US" sz="3300" dirty="0">
              <a:solidFill>
                <a:prstClr val="white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56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 a group, you need to complete the following: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C000"/>
                </a:solidFill>
              </a:rPr>
              <a:t>Read the handout with the definitions for all 12 words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b="1" dirty="0" smtClean="0">
                <a:solidFill>
                  <a:srgbClr val="FFC000"/>
                </a:solidFill>
              </a:rPr>
              <a:t>Put the definition on your paper in 10 words or less.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b="1" dirty="0" smtClean="0">
                <a:solidFill>
                  <a:srgbClr val="FFC000"/>
                </a:solidFill>
              </a:rPr>
              <a:t>Draw a picture representing each word in the box with the definition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/>
              <a:t>With the 2 assigned vocab words, draw and color a picture for each word, on the computer paper, that represents the word.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917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5"/>
          <p:cNvSpPr txBox="1">
            <a:spLocks noChangeArrowheads="1"/>
          </p:cNvSpPr>
          <p:nvPr/>
        </p:nvSpPr>
        <p:spPr bwMode="auto">
          <a:xfrm>
            <a:off x="7543800" y="63246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Up: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722313" y="1371601"/>
            <a:ext cx="7772400" cy="3035300"/>
          </a:xfrm>
        </p:spPr>
        <p:txBody>
          <a:bodyPr>
            <a:normAutofit/>
          </a:bodyPr>
          <a:lstStyle/>
          <a:p>
            <a:r>
              <a:rPr lang="en-US" sz="3300" dirty="0" smtClean="0"/>
              <a:t>As you come in, pick up  your spiral, sit in your seat, and finish up your pictures QUIETLY</a:t>
            </a:r>
            <a:endParaRPr lang="en-US" sz="3300" dirty="0">
              <a:solidFill>
                <a:prstClr val="white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76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flashtrafficblog.files.wordpress.com/2011/02/egypt-cam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457200"/>
            <a:ext cx="97536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Egypt Vocab</a:t>
            </a:r>
            <a:endParaRPr lang="en-US" sz="66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00200" y="3962400"/>
            <a:ext cx="6400800" cy="1752600"/>
          </a:xfrm>
        </p:spPr>
        <p:txBody>
          <a:bodyPr/>
          <a:lstStyle/>
          <a:p>
            <a:r>
              <a:rPr lang="en-US" dirty="0" smtClean="0"/>
              <a:t>Day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57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Learning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 can use new vocabulary when discussing Egypt.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 descr="http://ts1.mm.bing.net/th?&amp;id=HN.608035466712842410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4411" y="2209800"/>
            <a:ext cx="447040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433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 smtClean="0"/>
              <a:t>Archeologist</a:t>
            </a:r>
          </a:p>
          <a:p>
            <a:pPr algn="ctr"/>
            <a:r>
              <a:rPr lang="en-US" dirty="0" smtClean="0"/>
              <a:t>Topography</a:t>
            </a:r>
          </a:p>
          <a:p>
            <a:pPr algn="ctr"/>
            <a:r>
              <a:rPr lang="en-US" dirty="0" smtClean="0"/>
              <a:t>Pharaoh</a:t>
            </a:r>
          </a:p>
          <a:p>
            <a:pPr algn="ctr"/>
            <a:r>
              <a:rPr lang="en-US" dirty="0" smtClean="0"/>
              <a:t>Hieroglyphics  </a:t>
            </a:r>
          </a:p>
          <a:p>
            <a:pPr algn="ctr"/>
            <a:r>
              <a:rPr lang="en-US" dirty="0" smtClean="0"/>
              <a:t>Barren</a:t>
            </a:r>
          </a:p>
          <a:p>
            <a:pPr algn="ctr"/>
            <a:r>
              <a:rPr lang="en-US" dirty="0" smtClean="0"/>
              <a:t>Social Class</a:t>
            </a:r>
          </a:p>
          <a:p>
            <a:pPr algn="ctr"/>
            <a:r>
              <a:rPr lang="en-US" dirty="0" smtClean="0"/>
              <a:t>Polytheistic </a:t>
            </a:r>
          </a:p>
          <a:p>
            <a:pPr algn="ctr"/>
            <a:r>
              <a:rPr lang="en-US" dirty="0" smtClean="0"/>
              <a:t>Natural Resources</a:t>
            </a:r>
          </a:p>
          <a:p>
            <a:pPr algn="ctr"/>
            <a:r>
              <a:rPr lang="en-US" dirty="0" smtClean="0"/>
              <a:t>Papyrus</a:t>
            </a:r>
          </a:p>
          <a:p>
            <a:pPr algn="ctr"/>
            <a:r>
              <a:rPr lang="en-US" dirty="0" smtClean="0"/>
              <a:t>Artisan</a:t>
            </a:r>
          </a:p>
          <a:p>
            <a:pPr algn="ctr"/>
            <a:r>
              <a:rPr lang="en-US" dirty="0" smtClean="0"/>
              <a:t>Embalm</a:t>
            </a:r>
          </a:p>
          <a:p>
            <a:pPr algn="ctr"/>
            <a:r>
              <a:rPr lang="en-US" dirty="0" smtClean="0"/>
              <a:t>Peasant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01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a group, you need to complete the following: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C000"/>
                </a:solidFill>
              </a:rPr>
              <a:t>Read the definitions that you and your group came up with for each word.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C000"/>
                </a:solidFill>
              </a:rPr>
              <a:t>Write a sentence that contains each word.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78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Key Vocabulary Chanting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638800"/>
          </a:xfrm>
        </p:spPr>
        <p:txBody>
          <a:bodyPr>
            <a:normAutofit fontScale="55000" lnSpcReduction="20000"/>
          </a:bodyPr>
          <a:lstStyle/>
          <a:p>
            <a:r>
              <a:rPr lang="en-US" sz="3500" b="1" u="sng" dirty="0">
                <a:solidFill>
                  <a:srgbClr val="FFC000"/>
                </a:solidFill>
              </a:rPr>
              <a:t>Archeologist</a:t>
            </a:r>
            <a:r>
              <a:rPr lang="en-US" sz="3500" dirty="0">
                <a:solidFill>
                  <a:srgbClr val="FFC000"/>
                </a:solidFill>
              </a:rPr>
              <a:t>: a specialist </a:t>
            </a:r>
            <a:r>
              <a:rPr lang="en-US" sz="3500" dirty="0" smtClean="0">
                <a:solidFill>
                  <a:srgbClr val="FFC000"/>
                </a:solidFill>
              </a:rPr>
              <a:t>in </a:t>
            </a:r>
            <a:r>
              <a:rPr lang="en-US" sz="3500" dirty="0" err="1" smtClean="0">
                <a:solidFill>
                  <a:srgbClr val="FFC000"/>
                </a:solidFill>
              </a:rPr>
              <a:t>archaeloly</a:t>
            </a:r>
            <a:r>
              <a:rPr lang="en-US" sz="3500" dirty="0" smtClean="0">
                <a:solidFill>
                  <a:srgbClr val="FFC000"/>
                </a:solidFill>
              </a:rPr>
              <a:t>, </a:t>
            </a:r>
            <a:r>
              <a:rPr lang="en-US" sz="3500" dirty="0">
                <a:solidFill>
                  <a:srgbClr val="FFC000"/>
                </a:solidFill>
              </a:rPr>
              <a:t>the scientific study of prehistoric peoples and their cultures by analysis of their artifacts, inscriptions, monuments, etc.</a:t>
            </a:r>
          </a:p>
          <a:p>
            <a:r>
              <a:rPr lang="en-US" sz="3500" b="1" u="sng" dirty="0"/>
              <a:t>Topography</a:t>
            </a:r>
            <a:r>
              <a:rPr lang="en-US" sz="3500" dirty="0"/>
              <a:t>: the arrangement of the natural and artificial physical features of an area</a:t>
            </a:r>
          </a:p>
          <a:p>
            <a:r>
              <a:rPr lang="en-US" sz="3500" b="1" u="sng" dirty="0">
                <a:solidFill>
                  <a:srgbClr val="FFC000"/>
                </a:solidFill>
              </a:rPr>
              <a:t>Pharaoh</a:t>
            </a:r>
            <a:r>
              <a:rPr lang="en-US" sz="3500" dirty="0">
                <a:solidFill>
                  <a:srgbClr val="FFC000"/>
                </a:solidFill>
              </a:rPr>
              <a:t>: A ruler in Ancient Egypt</a:t>
            </a:r>
          </a:p>
          <a:p>
            <a:r>
              <a:rPr lang="en-US" sz="3500" b="1" u="sng" dirty="0"/>
              <a:t>Hieroglyphics</a:t>
            </a:r>
            <a:r>
              <a:rPr lang="en-US" sz="3500" dirty="0"/>
              <a:t>: a system of writing mainly in pictorial characters</a:t>
            </a:r>
          </a:p>
          <a:p>
            <a:r>
              <a:rPr lang="en-US" sz="3500" b="1" u="sng" dirty="0">
                <a:solidFill>
                  <a:srgbClr val="FFC000"/>
                </a:solidFill>
              </a:rPr>
              <a:t>Barren</a:t>
            </a:r>
            <a:r>
              <a:rPr lang="en-US" sz="3500" dirty="0">
                <a:solidFill>
                  <a:srgbClr val="FFC000"/>
                </a:solidFill>
              </a:rPr>
              <a:t>: unproductive; unfruitful</a:t>
            </a:r>
          </a:p>
          <a:p>
            <a:r>
              <a:rPr lang="en-US" sz="3500" b="1" u="sng" dirty="0"/>
              <a:t>Social Class</a:t>
            </a:r>
            <a:r>
              <a:rPr lang="en-US" sz="3500" dirty="0"/>
              <a:t>: </a:t>
            </a:r>
            <a:r>
              <a:rPr lang="en-US" sz="3500" dirty="0" smtClean="0"/>
              <a:t>a </a:t>
            </a:r>
            <a:r>
              <a:rPr lang="en-US" sz="3500" dirty="0"/>
              <a:t>group of people of similar status, commonly sharing comparable levels of power and wealth</a:t>
            </a:r>
          </a:p>
          <a:p>
            <a:r>
              <a:rPr lang="en-US" sz="3500" b="1" u="sng" dirty="0">
                <a:solidFill>
                  <a:srgbClr val="FFC000"/>
                </a:solidFill>
              </a:rPr>
              <a:t>Polytheistic</a:t>
            </a:r>
            <a:r>
              <a:rPr lang="en-US" sz="3500" dirty="0">
                <a:solidFill>
                  <a:srgbClr val="FFC000"/>
                </a:solidFill>
              </a:rPr>
              <a:t>: The worship of or belief in multiple deities usually assembled into a pantheon of gods and goddesses, along with their own religions and rituals</a:t>
            </a:r>
            <a:r>
              <a:rPr lang="en-US" sz="3500" dirty="0"/>
              <a:t>.</a:t>
            </a:r>
          </a:p>
          <a:p>
            <a:r>
              <a:rPr lang="en-US" sz="3500" b="1" u="sng" dirty="0"/>
              <a:t>Natural Resources</a:t>
            </a:r>
            <a:r>
              <a:rPr lang="en-US" sz="3500" dirty="0"/>
              <a:t>: the natural wealth of a country, consisting of land, forests, mineral deposits, water, etc.</a:t>
            </a:r>
          </a:p>
          <a:p>
            <a:r>
              <a:rPr lang="en-US" sz="3500" b="1" u="sng" dirty="0">
                <a:solidFill>
                  <a:srgbClr val="FFC000"/>
                </a:solidFill>
              </a:rPr>
              <a:t>Papyrus</a:t>
            </a:r>
            <a:r>
              <a:rPr lang="en-US" sz="3500" dirty="0">
                <a:solidFill>
                  <a:srgbClr val="FFC000"/>
                </a:solidFill>
              </a:rPr>
              <a:t>: a material on which to write, prepared from thin strips of the pith of this plant laid together, soaked, pressed, and dried, used by the ancient Egyptians, Greeks, and Romans</a:t>
            </a:r>
          </a:p>
          <a:p>
            <a:r>
              <a:rPr lang="en-US" sz="3500" b="1" u="sng" dirty="0"/>
              <a:t>Artisan</a:t>
            </a:r>
            <a:r>
              <a:rPr lang="en-US" sz="3500" dirty="0"/>
              <a:t>: a worker in a skilled trade, especially one that involves making things by hand.</a:t>
            </a:r>
          </a:p>
          <a:p>
            <a:r>
              <a:rPr lang="en-US" sz="3500" b="1" u="sng" dirty="0">
                <a:solidFill>
                  <a:srgbClr val="FFC000"/>
                </a:solidFill>
              </a:rPr>
              <a:t>Embalm</a:t>
            </a:r>
            <a:r>
              <a:rPr lang="en-US" sz="3500" dirty="0">
                <a:solidFill>
                  <a:srgbClr val="FFC000"/>
                </a:solidFill>
              </a:rPr>
              <a:t>: to treat (a dead body) so as to preserve it, as with chemicals, drugs, or balsams.</a:t>
            </a:r>
          </a:p>
          <a:p>
            <a:r>
              <a:rPr lang="en-US" sz="3500" b="1" u="sng" dirty="0"/>
              <a:t>Peasant</a:t>
            </a:r>
            <a:r>
              <a:rPr lang="en-US" sz="3500" dirty="0"/>
              <a:t>: a poor farmer or farm worker who has low social status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05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Sort Your </a:t>
            </a:r>
            <a:r>
              <a:rPr lang="en-US" b="1" dirty="0" smtClean="0"/>
              <a:t>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Sort </a:t>
            </a:r>
            <a:r>
              <a:rPr lang="en-US" dirty="0"/>
              <a:t>your words by making three piles. A pile for words you could teach to another student offering several examples, a pile for words you know the meaning to, a pile for words you really are not sure what the meaning is. </a:t>
            </a:r>
          </a:p>
        </p:txBody>
      </p:sp>
      <p:pic>
        <p:nvPicPr>
          <p:cNvPr id="6146" name="Picture 2" descr="http://ts1.mm.bing.net/th?&amp;id=HN.608009439208344046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311315"/>
            <a:ext cx="3505200" cy="2325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844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Words in </a:t>
            </a:r>
            <a:r>
              <a:rPr lang="en-US" b="1" dirty="0" smtClean="0"/>
              <a:t>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Divide </a:t>
            </a:r>
            <a:r>
              <a:rPr lang="en-US" dirty="0"/>
              <a:t>your paper into 9 boxes, (3 boxes in 3 rows). Choose 9 of your vocabulary words; write one vocabulary word at the top of each box. Now try to find as many words as you can within each chosen vocabulary word. </a:t>
            </a:r>
          </a:p>
        </p:txBody>
      </p:sp>
    </p:spTree>
    <p:extLst>
      <p:ext uri="{BB962C8B-B14F-4D97-AF65-F5344CB8AC3E}">
        <p14:creationId xmlns:p14="http://schemas.microsoft.com/office/powerpoint/2010/main" val="327708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Sign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r>
              <a:rPr lang="en-US" dirty="0" smtClean="0"/>
              <a:t>Use American Sign Language to spell each vocabulary word. 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Now use your finger and write each word in the air</a:t>
            </a:r>
            <a:endParaRPr lang="en-US" dirty="0"/>
          </a:p>
        </p:txBody>
      </p:sp>
      <p:pic>
        <p:nvPicPr>
          <p:cNvPr id="4" name="Picture 3" descr="http://www.qualityansweringservice.com/sites/default/files/images/abc1280x960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954410"/>
            <a:ext cx="5486400" cy="3793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87317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04800" y="990600"/>
            <a:ext cx="3429000" cy="1470025"/>
          </a:xfrm>
        </p:spPr>
        <p:txBody>
          <a:bodyPr>
            <a:normAutofit fontScale="90000"/>
          </a:bodyPr>
          <a:lstStyle/>
          <a:p>
            <a:r>
              <a:rPr lang="en-US" sz="6600" b="1" dirty="0" smtClean="0"/>
              <a:t>Egypt Vocab</a:t>
            </a:r>
            <a:endParaRPr lang="en-US" sz="66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14400" y="3124200"/>
            <a:ext cx="2286000" cy="1752600"/>
          </a:xfrm>
        </p:spPr>
        <p:txBody>
          <a:bodyPr/>
          <a:lstStyle/>
          <a:p>
            <a:r>
              <a:rPr lang="en-US" dirty="0" smtClean="0"/>
              <a:t>Day 1</a:t>
            </a:r>
            <a:endParaRPr lang="en-US" dirty="0"/>
          </a:p>
        </p:txBody>
      </p:sp>
      <p:pic>
        <p:nvPicPr>
          <p:cNvPr id="1026" name="Picture 2" descr="http://media-cache-ec0.pinimg.com/736x/37/f9/8f/37f98fb7969a6cb1722ded7c8578e1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292" y="0"/>
            <a:ext cx="5238750" cy="746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052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Doodle </a:t>
            </a:r>
            <a:r>
              <a:rPr lang="en-US" b="1" dirty="0" smtClean="0"/>
              <a:t>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</a:t>
            </a:r>
            <a:r>
              <a:rPr lang="en-US" dirty="0"/>
              <a:t>5 words </a:t>
            </a:r>
            <a:r>
              <a:rPr lang="en-US" dirty="0" smtClean="0"/>
              <a:t>you do not </a:t>
            </a:r>
            <a:r>
              <a:rPr lang="en-US" dirty="0"/>
              <a:t>totally understand and write your words using doodles to show what each word means. When you are done, put a star by your favorite doodle word.</a:t>
            </a:r>
          </a:p>
        </p:txBody>
      </p:sp>
      <p:pic>
        <p:nvPicPr>
          <p:cNvPr id="9218" name="Picture 2" descr="http://www.doodlerblog.com/wp-content/uploads/1300/scan000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57600"/>
            <a:ext cx="3274923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ttp://ts1.mm.bing.net/th?&amp;id=HN.608038219776657046&amp;w=300&amp;h=300&amp;c=0&amp;pid=1.9&amp;rs=0&amp;p=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841750"/>
            <a:ext cx="3810000" cy="260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616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Silly </a:t>
            </a:r>
            <a:r>
              <a:rPr lang="en-US" b="1" dirty="0" smtClean="0"/>
              <a:t>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</a:t>
            </a:r>
            <a:r>
              <a:rPr lang="en-US" dirty="0"/>
              <a:t>several silly sentences by using as many vocabulary words as you can.  Can you turn a silly sentence into a tongue twister ? </a:t>
            </a:r>
          </a:p>
        </p:txBody>
      </p:sp>
      <p:pic>
        <p:nvPicPr>
          <p:cNvPr id="10242" name="Picture 2" descr="http://ts3.mm.bing.net/th?id=HN.608016397052085482&amp;w=234&amp;h=164&amp;c=7&amp;rs=1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372853"/>
            <a:ext cx="3886200" cy="2723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421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Rock and Roll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 descr="C:\Users\mlaw\AppData\Local\Microsoft\Windows\Temporary Internet Files\Content.Outlook\ODCYA42E\vocabulary rock n ro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4284" y="1447800"/>
            <a:ext cx="4002640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379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a group, you need to complete the following: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C000"/>
                </a:solidFill>
              </a:rPr>
              <a:t>Listen to a sentence that Mrs. Law reads aloud.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C000"/>
                </a:solidFill>
              </a:rPr>
              <a:t>Figure out the vocab word that fits into the blank in the sentence.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C000"/>
                </a:solidFill>
              </a:rPr>
              <a:t>Spell the word out on your table in noodles.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C000"/>
                </a:solidFill>
              </a:rPr>
              <a:t>Be able to explain why that word fits into the blank.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78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 smtClean="0"/>
              <a:t>Archeologist</a:t>
            </a:r>
          </a:p>
          <a:p>
            <a:pPr algn="ctr"/>
            <a:r>
              <a:rPr lang="en-US" dirty="0" smtClean="0"/>
              <a:t>Topography</a:t>
            </a:r>
          </a:p>
          <a:p>
            <a:pPr algn="ctr"/>
            <a:r>
              <a:rPr lang="en-US" dirty="0" smtClean="0"/>
              <a:t>Pharaoh</a:t>
            </a:r>
          </a:p>
          <a:p>
            <a:pPr algn="ctr"/>
            <a:r>
              <a:rPr lang="en-US" dirty="0" smtClean="0"/>
              <a:t>Hieroglyphics  </a:t>
            </a:r>
          </a:p>
          <a:p>
            <a:pPr algn="ctr"/>
            <a:r>
              <a:rPr lang="en-US" dirty="0" smtClean="0"/>
              <a:t>Barren</a:t>
            </a:r>
          </a:p>
          <a:p>
            <a:pPr algn="ctr"/>
            <a:r>
              <a:rPr lang="en-US" dirty="0" smtClean="0"/>
              <a:t>Social Class</a:t>
            </a:r>
          </a:p>
          <a:p>
            <a:pPr algn="ctr"/>
            <a:r>
              <a:rPr lang="en-US" dirty="0" smtClean="0"/>
              <a:t>Polytheistic </a:t>
            </a:r>
          </a:p>
          <a:p>
            <a:pPr algn="ctr"/>
            <a:r>
              <a:rPr lang="en-US" dirty="0" smtClean="0"/>
              <a:t>Natural Resources</a:t>
            </a:r>
          </a:p>
          <a:p>
            <a:pPr algn="ctr"/>
            <a:r>
              <a:rPr lang="en-US" dirty="0" smtClean="0"/>
              <a:t>Papyrus</a:t>
            </a:r>
          </a:p>
          <a:p>
            <a:pPr algn="ctr"/>
            <a:r>
              <a:rPr lang="en-US" dirty="0" smtClean="0"/>
              <a:t>Artisan</a:t>
            </a:r>
          </a:p>
          <a:p>
            <a:pPr algn="ctr"/>
            <a:r>
              <a:rPr lang="en-US" dirty="0" smtClean="0"/>
              <a:t>Embalm</a:t>
            </a:r>
          </a:p>
          <a:p>
            <a:pPr algn="ctr"/>
            <a:r>
              <a:rPr lang="en-US" dirty="0" smtClean="0"/>
              <a:t>Peasant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89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______ was a </a:t>
            </a:r>
            <a:r>
              <a:rPr lang="en-US" dirty="0"/>
              <a:t>farmer or agricultural worker of </a:t>
            </a:r>
            <a:r>
              <a:rPr lang="en-US" dirty="0" smtClean="0"/>
              <a:t>lower status.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monument that tells </a:t>
            </a:r>
            <a:r>
              <a:rPr lang="en-US" dirty="0" smtClean="0"/>
              <a:t>about the Ancient civilization of Egypt through the use of </a:t>
            </a:r>
            <a:r>
              <a:rPr lang="en-US" b="1" dirty="0" smtClean="0"/>
              <a:t>______,  </a:t>
            </a:r>
            <a:r>
              <a:rPr lang="en-US" dirty="0" smtClean="0"/>
              <a:t>which helped keep records.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coroner had </a:t>
            </a:r>
            <a:r>
              <a:rPr lang="en-US" dirty="0" smtClean="0"/>
              <a:t>to ______ the </a:t>
            </a:r>
            <a:r>
              <a:rPr lang="en-US" dirty="0"/>
              <a:t>dead man's body before his </a:t>
            </a:r>
            <a:r>
              <a:rPr lang="en-US" dirty="0" smtClean="0"/>
              <a:t>funeral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land contained a lot of ______ such as fish, oil, minerals, etc.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280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5.  Within the ______religion, they </a:t>
            </a:r>
            <a:r>
              <a:rPr lang="en-US" dirty="0" smtClean="0"/>
              <a:t>believe in more than one god/deities.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6.  Flat </a:t>
            </a:r>
            <a:r>
              <a:rPr lang="en-US" i="1" dirty="0" smtClean="0"/>
              <a:t>______</a:t>
            </a:r>
            <a:r>
              <a:rPr lang="en-US" dirty="0" smtClean="0"/>
              <a:t>would </a:t>
            </a:r>
            <a:r>
              <a:rPr lang="en-US" dirty="0"/>
              <a:t>be an economic </a:t>
            </a:r>
            <a:r>
              <a:rPr lang="en-US" dirty="0" smtClean="0"/>
              <a:t>advantage for a civilization, </a:t>
            </a:r>
            <a:r>
              <a:rPr lang="en-US" dirty="0"/>
              <a:t>would it </a:t>
            </a:r>
            <a:r>
              <a:rPr lang="en-US" dirty="0" smtClean="0"/>
              <a:t>not. </a:t>
            </a:r>
          </a:p>
          <a:p>
            <a:pPr marL="0" indent="0">
              <a:buNone/>
            </a:pPr>
            <a:r>
              <a:rPr lang="en-US" dirty="0" smtClean="0"/>
              <a:t>7.  The </a:t>
            </a:r>
            <a:r>
              <a:rPr lang="en-US" dirty="0"/>
              <a:t>desert was </a:t>
            </a:r>
            <a:r>
              <a:rPr lang="en-US" dirty="0" smtClean="0"/>
              <a:t>______except </a:t>
            </a:r>
            <a:r>
              <a:rPr lang="en-US" dirty="0"/>
              <a:t>for some rocks and the occasional scorpion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8.  Last </a:t>
            </a:r>
            <a:r>
              <a:rPr lang="en-US" dirty="0"/>
              <a:t>year ______ reported discovering a bunch of pyramids </a:t>
            </a:r>
            <a:r>
              <a:rPr lang="en-US" dirty="0" smtClean="0"/>
              <a:t>in Egypt.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485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9.  ______</a:t>
            </a:r>
            <a:r>
              <a:rPr lang="en-US" dirty="0" smtClean="0"/>
              <a:t>, used as a material to write on, appears </a:t>
            </a:r>
            <a:r>
              <a:rPr lang="en-US" dirty="0"/>
              <a:t>to be of Egyptian </a:t>
            </a:r>
            <a:r>
              <a:rPr lang="en-US" dirty="0" smtClean="0"/>
              <a:t>origin.</a:t>
            </a:r>
          </a:p>
          <a:p>
            <a:pPr marL="0" indent="0">
              <a:buNone/>
            </a:pPr>
            <a:r>
              <a:rPr lang="en-US" dirty="0" smtClean="0"/>
              <a:t>10.  The </a:t>
            </a:r>
            <a:r>
              <a:rPr lang="en-US" dirty="0"/>
              <a:t>mummified body of Egyptian </a:t>
            </a:r>
            <a:r>
              <a:rPr lang="en-US" b="1" dirty="0" smtClean="0"/>
              <a:t>______</a:t>
            </a:r>
            <a:r>
              <a:rPr lang="en-US" dirty="0" smtClean="0"/>
              <a:t>Ramses </a:t>
            </a:r>
            <a:r>
              <a:rPr lang="en-US" dirty="0"/>
              <a:t>V, </a:t>
            </a:r>
            <a:r>
              <a:rPr lang="en-US" dirty="0" smtClean="0"/>
              <a:t>shows </a:t>
            </a:r>
            <a:r>
              <a:rPr lang="en-US" dirty="0"/>
              <a:t>what are believed to be signs that he died </a:t>
            </a:r>
            <a:r>
              <a:rPr lang="en-US" dirty="0" smtClean="0"/>
              <a:t>of smallpox.</a:t>
            </a:r>
          </a:p>
          <a:p>
            <a:pPr marL="0" indent="0">
              <a:buNone/>
            </a:pPr>
            <a:r>
              <a:rPr lang="en-US" dirty="0" smtClean="0"/>
              <a:t>11.  A blacksmith is an example of an ______.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12.  There were many different ______ that divided up where citizens belong among the Egyptian society.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55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Directions:</a:t>
            </a:r>
          </a:p>
          <a:p>
            <a:pPr marL="0" indent="0">
              <a:buNone/>
            </a:pPr>
            <a:r>
              <a:rPr lang="en-US" dirty="0" smtClean="0"/>
              <a:t>Choose 5 vocabulary words from your list </a:t>
            </a:r>
            <a:r>
              <a:rPr lang="en-US" smtClean="0"/>
              <a:t>and free write </a:t>
            </a:r>
            <a:r>
              <a:rPr lang="en-US" dirty="0" smtClean="0"/>
              <a:t>a paragraph using all 5 words. </a:t>
            </a:r>
          </a:p>
          <a:p>
            <a:pPr lvl="1"/>
            <a:r>
              <a:rPr lang="en-US" dirty="0" smtClean="0"/>
              <a:t>Be sure to underline all 5 words.</a:t>
            </a:r>
          </a:p>
          <a:p>
            <a:pPr lvl="1"/>
            <a:r>
              <a:rPr lang="en-US" dirty="0" smtClean="0"/>
              <a:t>Your paragraph will be graded on you using all of the words correctly and creatively. </a:t>
            </a:r>
          </a:p>
          <a:p>
            <a:pPr lvl="1"/>
            <a:r>
              <a:rPr lang="en-US" dirty="0" smtClean="0"/>
              <a:t>If your paragraph does not make sense, then you will not receive a passing grade.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16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Learning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 can use new vocabulary when discussing Egypt.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 descr="http://ts1.mm.bing.net/th?&amp;id=HN.608035466712842410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4411" y="2209800"/>
            <a:ext cx="447040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298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Key Vocabulary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 smtClean="0"/>
              <a:t>Archeologist</a:t>
            </a:r>
          </a:p>
          <a:p>
            <a:pPr algn="ctr"/>
            <a:r>
              <a:rPr lang="en-US" dirty="0" smtClean="0"/>
              <a:t>Topography</a:t>
            </a:r>
          </a:p>
          <a:p>
            <a:pPr algn="ctr"/>
            <a:r>
              <a:rPr lang="en-US" dirty="0" smtClean="0"/>
              <a:t>Pharaoh</a:t>
            </a:r>
          </a:p>
          <a:p>
            <a:pPr algn="ctr"/>
            <a:r>
              <a:rPr lang="en-US" dirty="0" smtClean="0"/>
              <a:t>Hieroglyphics  </a:t>
            </a:r>
          </a:p>
          <a:p>
            <a:pPr algn="ctr"/>
            <a:r>
              <a:rPr lang="en-US" dirty="0" smtClean="0"/>
              <a:t>Barren</a:t>
            </a:r>
          </a:p>
          <a:p>
            <a:pPr algn="ctr"/>
            <a:r>
              <a:rPr lang="en-US" dirty="0" smtClean="0"/>
              <a:t>Social Class</a:t>
            </a:r>
          </a:p>
          <a:p>
            <a:pPr algn="ctr"/>
            <a:r>
              <a:rPr lang="en-US" dirty="0" smtClean="0"/>
              <a:t>Polytheistic </a:t>
            </a:r>
          </a:p>
          <a:p>
            <a:pPr algn="ctr"/>
            <a:r>
              <a:rPr lang="en-US" dirty="0" smtClean="0"/>
              <a:t>Natural Resources</a:t>
            </a:r>
          </a:p>
          <a:p>
            <a:pPr algn="ctr"/>
            <a:r>
              <a:rPr lang="en-US" dirty="0" smtClean="0"/>
              <a:t>Papyrus</a:t>
            </a:r>
          </a:p>
          <a:p>
            <a:pPr algn="ctr"/>
            <a:r>
              <a:rPr lang="en-US" dirty="0" smtClean="0"/>
              <a:t>Artisan</a:t>
            </a:r>
          </a:p>
          <a:p>
            <a:pPr algn="ctr"/>
            <a:r>
              <a:rPr lang="en-US" dirty="0" smtClean="0"/>
              <a:t>Embalm</a:t>
            </a:r>
          </a:p>
          <a:p>
            <a:pPr algn="ctr"/>
            <a:r>
              <a:rPr lang="en-US" dirty="0" smtClean="0"/>
              <a:t>Peasant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76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Don’t Know- Heard It- Know It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00984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5"/>
          <p:cNvSpPr txBox="1">
            <a:spLocks noChangeArrowheads="1"/>
          </p:cNvSpPr>
          <p:nvPr/>
        </p:nvSpPr>
        <p:spPr bwMode="auto">
          <a:xfrm>
            <a:off x="7543800" y="63246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5495925"/>
            <a:ext cx="7772400" cy="1362075"/>
          </a:xfrm>
        </p:spPr>
        <p:txBody>
          <a:bodyPr/>
          <a:lstStyle/>
          <a:p>
            <a:r>
              <a:rPr lang="en-US" dirty="0" smtClean="0"/>
              <a:t>Groupings: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09600" y="228600"/>
            <a:ext cx="7772400" cy="5562600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 smtClean="0"/>
              <a:t>On the back of the piece of paper Mrs. Law handed you under pre grouping, sort the following words into one three piles. </a:t>
            </a:r>
          </a:p>
          <a:p>
            <a:r>
              <a:rPr lang="en-US" sz="2800" dirty="0" smtClean="0">
                <a:solidFill>
                  <a:srgbClr val="00B050"/>
                </a:solidFill>
              </a:rPr>
              <a:t>Green: a pile </a:t>
            </a:r>
            <a:r>
              <a:rPr lang="en-US" sz="2800" dirty="0">
                <a:solidFill>
                  <a:srgbClr val="00B050"/>
                </a:solidFill>
              </a:rPr>
              <a:t>for words you could teach to another student offering several </a:t>
            </a:r>
            <a:r>
              <a:rPr lang="en-US" sz="2800" dirty="0" smtClean="0">
                <a:solidFill>
                  <a:srgbClr val="00B050"/>
                </a:solidFill>
              </a:rPr>
              <a:t>examples </a:t>
            </a:r>
          </a:p>
          <a:p>
            <a:r>
              <a:rPr lang="en-US" sz="2800" dirty="0" smtClean="0">
                <a:solidFill>
                  <a:srgbClr val="FFC000"/>
                </a:solidFill>
              </a:rPr>
              <a:t>Yellow: a pile </a:t>
            </a:r>
            <a:r>
              <a:rPr lang="en-US" sz="2800" dirty="0">
                <a:solidFill>
                  <a:srgbClr val="FFC000"/>
                </a:solidFill>
              </a:rPr>
              <a:t>for words you know the meaning </a:t>
            </a:r>
            <a:r>
              <a:rPr lang="en-US" sz="2800" dirty="0" smtClean="0">
                <a:solidFill>
                  <a:srgbClr val="FFC000"/>
                </a:solidFill>
              </a:rPr>
              <a:t>to</a:t>
            </a:r>
            <a:endParaRPr lang="en-US" sz="2800" dirty="0">
              <a:solidFill>
                <a:srgbClr val="FFC000"/>
              </a:solidFill>
            </a:endParaRPr>
          </a:p>
          <a:p>
            <a:r>
              <a:rPr lang="en-US" sz="2800" dirty="0" smtClean="0">
                <a:solidFill>
                  <a:srgbClr val="C00000"/>
                </a:solidFill>
              </a:rPr>
              <a:t>Red: a pile </a:t>
            </a:r>
            <a:r>
              <a:rPr lang="en-US" sz="2800" dirty="0">
                <a:solidFill>
                  <a:srgbClr val="C00000"/>
                </a:solidFill>
              </a:rPr>
              <a:t>for words you really are not sure what the meaning </a:t>
            </a:r>
            <a:r>
              <a:rPr lang="en-US" sz="2800" dirty="0" smtClean="0">
                <a:solidFill>
                  <a:srgbClr val="C00000"/>
                </a:solidFill>
              </a:rPr>
              <a:t>is</a:t>
            </a:r>
          </a:p>
          <a:p>
            <a:pPr algn="ctr"/>
            <a:r>
              <a:rPr lang="en-US" dirty="0"/>
              <a:t>Archeologist</a:t>
            </a:r>
          </a:p>
          <a:p>
            <a:pPr algn="ctr"/>
            <a:r>
              <a:rPr lang="en-US" dirty="0"/>
              <a:t>Topography</a:t>
            </a:r>
          </a:p>
          <a:p>
            <a:pPr algn="ctr"/>
            <a:r>
              <a:rPr lang="en-US" dirty="0"/>
              <a:t>Pharaoh</a:t>
            </a:r>
          </a:p>
          <a:p>
            <a:pPr algn="ctr"/>
            <a:r>
              <a:rPr lang="en-US" dirty="0"/>
              <a:t>Hieroglyphics  </a:t>
            </a:r>
          </a:p>
          <a:p>
            <a:pPr algn="ctr"/>
            <a:r>
              <a:rPr lang="en-US" dirty="0"/>
              <a:t>Barren</a:t>
            </a:r>
          </a:p>
          <a:p>
            <a:pPr algn="ctr"/>
            <a:r>
              <a:rPr lang="en-US" dirty="0"/>
              <a:t>Social Class</a:t>
            </a:r>
          </a:p>
          <a:p>
            <a:pPr algn="ctr"/>
            <a:r>
              <a:rPr lang="en-US" dirty="0"/>
              <a:t>Polytheistic </a:t>
            </a:r>
          </a:p>
          <a:p>
            <a:pPr algn="ctr"/>
            <a:r>
              <a:rPr lang="en-US" dirty="0"/>
              <a:t>Natural Resources</a:t>
            </a:r>
          </a:p>
          <a:p>
            <a:pPr algn="ctr"/>
            <a:r>
              <a:rPr lang="en-US" dirty="0"/>
              <a:t>Papyrus</a:t>
            </a:r>
          </a:p>
          <a:p>
            <a:pPr algn="ctr"/>
            <a:r>
              <a:rPr lang="en-US" dirty="0"/>
              <a:t>Artisan</a:t>
            </a:r>
          </a:p>
          <a:p>
            <a:pPr algn="ctr"/>
            <a:r>
              <a:rPr lang="en-US" dirty="0"/>
              <a:t>Embalm</a:t>
            </a:r>
          </a:p>
          <a:p>
            <a:pPr algn="ctr"/>
            <a:r>
              <a:rPr lang="en-US" dirty="0"/>
              <a:t>Peasant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12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048000"/>
            <a:ext cx="7772400" cy="1470025"/>
          </a:xfrm>
        </p:spPr>
        <p:txBody>
          <a:bodyPr/>
          <a:lstStyle/>
          <a:p>
            <a:r>
              <a:rPr lang="en-US" dirty="0" smtClean="0"/>
              <a:t>Vocabulary Pre-Groupings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4724400"/>
            <a:ext cx="6400800" cy="1752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Without knowing the definitions, with your group members, organize the 12 words into categories and be ready to explain why you organized them the way you did.</a:t>
            </a:r>
            <a:endParaRPr lang="en-US" dirty="0"/>
          </a:p>
        </p:txBody>
      </p:sp>
      <p:pic>
        <p:nvPicPr>
          <p:cNvPr id="5122" name="Picture 2" descr="http://ts1.mm.bing.net/th?&amp;id=HN.607999011022373985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5011" y="3810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212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Key Vocabulary Chanting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638800"/>
          </a:xfrm>
        </p:spPr>
        <p:txBody>
          <a:bodyPr>
            <a:normAutofit fontScale="55000" lnSpcReduction="20000"/>
          </a:bodyPr>
          <a:lstStyle/>
          <a:p>
            <a:r>
              <a:rPr lang="en-US" sz="3500" b="1" u="sng" dirty="0">
                <a:solidFill>
                  <a:srgbClr val="FFC000"/>
                </a:solidFill>
              </a:rPr>
              <a:t>Archeologist</a:t>
            </a:r>
            <a:r>
              <a:rPr lang="en-US" sz="3500" dirty="0">
                <a:solidFill>
                  <a:srgbClr val="FFC000"/>
                </a:solidFill>
              </a:rPr>
              <a:t>: a specialist </a:t>
            </a:r>
            <a:r>
              <a:rPr lang="en-US" sz="3500" dirty="0" smtClean="0">
                <a:solidFill>
                  <a:srgbClr val="FFC000"/>
                </a:solidFill>
              </a:rPr>
              <a:t>in </a:t>
            </a:r>
            <a:r>
              <a:rPr lang="en-US" sz="3500" dirty="0" err="1" smtClean="0">
                <a:solidFill>
                  <a:srgbClr val="FFC000"/>
                </a:solidFill>
              </a:rPr>
              <a:t>archaeloly</a:t>
            </a:r>
            <a:r>
              <a:rPr lang="en-US" sz="3500" dirty="0" smtClean="0">
                <a:solidFill>
                  <a:srgbClr val="FFC000"/>
                </a:solidFill>
              </a:rPr>
              <a:t>, </a:t>
            </a:r>
            <a:r>
              <a:rPr lang="en-US" sz="3500" dirty="0">
                <a:solidFill>
                  <a:srgbClr val="FFC000"/>
                </a:solidFill>
              </a:rPr>
              <a:t>the scientific study of prehistoric peoples and their cultures by analysis of their artifacts, inscriptions, monuments, etc.</a:t>
            </a:r>
          </a:p>
          <a:p>
            <a:r>
              <a:rPr lang="en-US" sz="3500" b="1" u="sng" dirty="0"/>
              <a:t>Topography</a:t>
            </a:r>
            <a:r>
              <a:rPr lang="en-US" sz="3500" dirty="0"/>
              <a:t>: the arrangement of the natural and artificial physical features of an area</a:t>
            </a:r>
          </a:p>
          <a:p>
            <a:r>
              <a:rPr lang="en-US" sz="3500" b="1" u="sng" dirty="0">
                <a:solidFill>
                  <a:srgbClr val="FFC000"/>
                </a:solidFill>
              </a:rPr>
              <a:t>Pharaoh</a:t>
            </a:r>
            <a:r>
              <a:rPr lang="en-US" sz="3500" dirty="0">
                <a:solidFill>
                  <a:srgbClr val="FFC000"/>
                </a:solidFill>
              </a:rPr>
              <a:t>: A ruler in Ancient Egypt</a:t>
            </a:r>
          </a:p>
          <a:p>
            <a:r>
              <a:rPr lang="en-US" sz="3500" b="1" u="sng" dirty="0"/>
              <a:t>Hieroglyphics</a:t>
            </a:r>
            <a:r>
              <a:rPr lang="en-US" sz="3500" dirty="0"/>
              <a:t>: a system of writing mainly in pictorial characters</a:t>
            </a:r>
          </a:p>
          <a:p>
            <a:r>
              <a:rPr lang="en-US" sz="3500" b="1" u="sng" dirty="0">
                <a:solidFill>
                  <a:srgbClr val="FFC000"/>
                </a:solidFill>
              </a:rPr>
              <a:t>Barren</a:t>
            </a:r>
            <a:r>
              <a:rPr lang="en-US" sz="3500" dirty="0">
                <a:solidFill>
                  <a:srgbClr val="FFC000"/>
                </a:solidFill>
              </a:rPr>
              <a:t>: unproductive; unfruitful</a:t>
            </a:r>
          </a:p>
          <a:p>
            <a:r>
              <a:rPr lang="en-US" sz="3500" b="1" u="sng" dirty="0"/>
              <a:t>Social Class</a:t>
            </a:r>
            <a:r>
              <a:rPr lang="en-US" sz="3500" dirty="0"/>
              <a:t>: </a:t>
            </a:r>
            <a:r>
              <a:rPr lang="en-US" sz="3500" dirty="0" smtClean="0"/>
              <a:t>a </a:t>
            </a:r>
            <a:r>
              <a:rPr lang="en-US" sz="3500" dirty="0"/>
              <a:t>group of people of similar status, commonly sharing comparable levels of power and wealth</a:t>
            </a:r>
          </a:p>
          <a:p>
            <a:r>
              <a:rPr lang="en-US" sz="3500" b="1" u="sng" dirty="0">
                <a:solidFill>
                  <a:srgbClr val="FFC000"/>
                </a:solidFill>
              </a:rPr>
              <a:t>Polytheistic</a:t>
            </a:r>
            <a:r>
              <a:rPr lang="en-US" sz="3500" dirty="0">
                <a:solidFill>
                  <a:srgbClr val="FFC000"/>
                </a:solidFill>
              </a:rPr>
              <a:t>: The worship of or belief in multiple deities usually assembled into a pantheon of gods and goddesses, along with their own religions and rituals</a:t>
            </a:r>
            <a:r>
              <a:rPr lang="en-US" sz="3500" dirty="0"/>
              <a:t>.</a:t>
            </a:r>
          </a:p>
          <a:p>
            <a:r>
              <a:rPr lang="en-US" sz="3500" b="1" u="sng" dirty="0"/>
              <a:t>Natural Resources</a:t>
            </a:r>
            <a:r>
              <a:rPr lang="en-US" sz="3500" dirty="0"/>
              <a:t>: the natural wealth of a country, consisting of land, forests, mineral deposits, water, etc.</a:t>
            </a:r>
          </a:p>
          <a:p>
            <a:r>
              <a:rPr lang="en-US" sz="3500" b="1" u="sng" dirty="0">
                <a:solidFill>
                  <a:srgbClr val="FFC000"/>
                </a:solidFill>
              </a:rPr>
              <a:t>Papyrus</a:t>
            </a:r>
            <a:r>
              <a:rPr lang="en-US" sz="3500" dirty="0">
                <a:solidFill>
                  <a:srgbClr val="FFC000"/>
                </a:solidFill>
              </a:rPr>
              <a:t>: a material on which to write, prepared from thin strips of the pith of this plant laid together, soaked, pressed, and dried, used by the ancient Egyptians, Greeks, and Romans</a:t>
            </a:r>
          </a:p>
          <a:p>
            <a:r>
              <a:rPr lang="en-US" sz="3500" b="1" u="sng" dirty="0"/>
              <a:t>Artisan</a:t>
            </a:r>
            <a:r>
              <a:rPr lang="en-US" sz="3500" dirty="0"/>
              <a:t>: a worker in a skilled trade, especially one that involves making things by hand.</a:t>
            </a:r>
          </a:p>
          <a:p>
            <a:r>
              <a:rPr lang="en-US" sz="3500" b="1" u="sng" dirty="0">
                <a:solidFill>
                  <a:srgbClr val="FFC000"/>
                </a:solidFill>
              </a:rPr>
              <a:t>Embalm</a:t>
            </a:r>
            <a:r>
              <a:rPr lang="en-US" sz="3500" dirty="0">
                <a:solidFill>
                  <a:srgbClr val="FFC000"/>
                </a:solidFill>
              </a:rPr>
              <a:t>: to treat (a dead body) so as to preserve it, as with chemicals, drugs, or balsams.</a:t>
            </a:r>
          </a:p>
          <a:p>
            <a:r>
              <a:rPr lang="en-US" sz="3500" b="1" u="sng" dirty="0"/>
              <a:t>Peasant</a:t>
            </a:r>
            <a:r>
              <a:rPr lang="en-US" sz="3500" dirty="0"/>
              <a:t>: a poor farmer or farm worker who has low social status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14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Individually, you need to complete the following: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C000"/>
                </a:solidFill>
              </a:rPr>
              <a:t>Read the handout with the definitions for all 12 words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b="1" dirty="0" smtClean="0">
                <a:solidFill>
                  <a:srgbClr val="FFC000"/>
                </a:solidFill>
              </a:rPr>
              <a:t>Put the definition on your paper in 10 words or less.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b="1" dirty="0" smtClean="0">
                <a:solidFill>
                  <a:srgbClr val="FFC000"/>
                </a:solidFill>
              </a:rPr>
              <a:t>Draw a picture representing each word in the box with the definition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/>
              <a:t>With the 2 assigned vocab words, draw and color a picture for each word, on the computer paper, that represents the word.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342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963</TotalTime>
  <Words>1417</Words>
  <Application>Microsoft Office PowerPoint</Application>
  <PresentationFormat>On-screen Show (4:3)</PresentationFormat>
  <Paragraphs>165</Paragraphs>
  <Slides>28</Slides>
  <Notes>3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1_Office Theme</vt:lpstr>
      <vt:lpstr>Warm Up:</vt:lpstr>
      <vt:lpstr>Egypt Vocab</vt:lpstr>
      <vt:lpstr>Learning Target</vt:lpstr>
      <vt:lpstr>Key Vocabulary</vt:lpstr>
      <vt:lpstr>Circle</vt:lpstr>
      <vt:lpstr>Groupings: </vt:lpstr>
      <vt:lpstr>Vocabulary Pre-Groupings</vt:lpstr>
      <vt:lpstr>Key Vocabulary Chanting</vt:lpstr>
      <vt:lpstr>Definitions:</vt:lpstr>
      <vt:lpstr>Definitions:</vt:lpstr>
      <vt:lpstr>Warm Up:</vt:lpstr>
      <vt:lpstr>Egypt Vocab</vt:lpstr>
      <vt:lpstr>Learning Target</vt:lpstr>
      <vt:lpstr>Key Vocabulary</vt:lpstr>
      <vt:lpstr>Sentences:</vt:lpstr>
      <vt:lpstr>Key Vocabulary Chanting</vt:lpstr>
      <vt:lpstr>Sort Your Words</vt:lpstr>
      <vt:lpstr>Words in Words</vt:lpstr>
      <vt:lpstr>Sign Language</vt:lpstr>
      <vt:lpstr>Doodle Words</vt:lpstr>
      <vt:lpstr>Silly Sentences</vt:lpstr>
      <vt:lpstr>Vocabulary Rock and Roll</vt:lpstr>
      <vt:lpstr>Vocab Game</vt:lpstr>
      <vt:lpstr>Key Vocabulary</vt:lpstr>
      <vt:lpstr>Vocab Game</vt:lpstr>
      <vt:lpstr>Vocab Game</vt:lpstr>
      <vt:lpstr>Vocab Game</vt:lpstr>
      <vt:lpstr>Vocabulary Quiz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Teren Cabrera</dc:creator>
  <cp:lastModifiedBy>Meghan Law</cp:lastModifiedBy>
  <cp:revision>57</cp:revision>
  <dcterms:created xsi:type="dcterms:W3CDTF">2014-09-02T13:16:40Z</dcterms:created>
  <dcterms:modified xsi:type="dcterms:W3CDTF">2015-11-09T16:25:12Z</dcterms:modified>
</cp:coreProperties>
</file>