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88" r:id="rId2"/>
    <p:sldId id="268" r:id="rId3"/>
    <p:sldId id="273" r:id="rId4"/>
    <p:sldId id="269" r:id="rId5"/>
    <p:sldId id="274" r:id="rId6"/>
    <p:sldId id="271" r:id="rId7"/>
    <p:sldId id="270" r:id="rId8"/>
    <p:sldId id="259" r:id="rId9"/>
    <p:sldId id="287" r:id="rId10"/>
    <p:sldId id="285" r:id="rId11"/>
    <p:sldId id="290" r:id="rId12"/>
    <p:sldId id="289" r:id="rId13"/>
    <p:sldId id="286" r:id="rId14"/>
    <p:sldId id="272" r:id="rId15"/>
    <p:sldId id="275" r:id="rId16"/>
    <p:sldId id="276" r:id="rId17"/>
    <p:sldId id="278" r:id="rId18"/>
    <p:sldId id="281" r:id="rId19"/>
    <p:sldId id="280" r:id="rId20"/>
    <p:sldId id="282" r:id="rId21"/>
    <p:sldId id="283" r:id="rId22"/>
    <p:sldId id="284" r:id="rId23"/>
    <p:sldId id="262" r:id="rId24"/>
    <p:sldId id="26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33" autoAdjust="0"/>
    <p:restoredTop sz="94660"/>
  </p:normalViewPr>
  <p:slideViewPr>
    <p:cSldViewPr>
      <p:cViewPr varScale="1">
        <p:scale>
          <a:sx n="41" d="100"/>
          <a:sy n="41" d="100"/>
        </p:scale>
        <p:origin x="-11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AA106-16E0-4BC4-B624-1787F6A50899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68751-F2A7-4186-A914-44366E864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6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094203-47FC-4995-ACC1-2F05B1888AC5}" type="slidenum">
              <a:rPr lang="en-US" smtClean="0">
                <a:solidFill>
                  <a:prstClr val="black"/>
                </a:solidFill>
              </a:rPr>
              <a:pPr eaLnBrk="1" hangingPunct="1"/>
              <a:t>12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094203-47FC-4995-ACC1-2F05B1888AC5}" type="slidenum">
              <a:rPr lang="en-US" smtClean="0">
                <a:solidFill>
                  <a:prstClr val="black"/>
                </a:solidFill>
              </a:rPr>
              <a:pPr eaLnBrk="1" hangingPunct="1"/>
              <a:t>13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550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082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16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123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77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99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00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13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34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348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923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9F864-8E50-48BE-BB45-160813327B0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12/4/2015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AB3A2-CE0F-476F-B0E6-8BD558B4099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8579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 the notecard, fill out </a:t>
            </a:r>
          </a:p>
          <a:p>
            <a:r>
              <a:rPr lang="en-US" dirty="0"/>
              <a:t>	W</a:t>
            </a:r>
            <a:r>
              <a:rPr lang="en-US" dirty="0" smtClean="0"/>
              <a:t>hat do you already know about China</a:t>
            </a:r>
          </a:p>
          <a:p>
            <a:r>
              <a:rPr lang="en-US" dirty="0" smtClean="0"/>
              <a:t>	What do you want to know about China</a:t>
            </a:r>
          </a:p>
        </p:txBody>
      </p:sp>
    </p:spTree>
    <p:extLst>
      <p:ext uri="{BB962C8B-B14F-4D97-AF65-F5344CB8AC3E}">
        <p14:creationId xmlns:p14="http://schemas.microsoft.com/office/powerpoint/2010/main" val="343484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Sentences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group, you need to complete the following: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Read the definitions that you and your group came up with for each word.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Create an image that will help you remember  each word.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Write a sentence that contains each word.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55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Wall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/>
              <a:t>You are going to create a vocab poster to be hung up in the classroom.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/>
              <a:t>Select one word from the list that you find difficult to understand.  Your poster must include:</a:t>
            </a:r>
          </a:p>
          <a:p>
            <a:pPr marL="742950" lvl="2" indent="-342900"/>
            <a:r>
              <a:rPr lang="en-US" b="1" dirty="0" smtClean="0"/>
              <a:t>Word (large enough to read from a distance)</a:t>
            </a:r>
          </a:p>
          <a:p>
            <a:pPr marL="742950" lvl="2" indent="-342900"/>
            <a:r>
              <a:rPr lang="en-US" b="1" dirty="0" smtClean="0"/>
              <a:t>Definition in your own words</a:t>
            </a:r>
          </a:p>
          <a:p>
            <a:pPr marL="742950" lvl="2" indent="-342900"/>
            <a:r>
              <a:rPr lang="en-US" b="1" dirty="0" smtClean="0"/>
              <a:t>A COLORED picture that represents the word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b="1" dirty="0" smtClean="0"/>
              <a:t>This is to be completed on computer paper!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116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5"/>
          <p:cNvSpPr txBox="1">
            <a:spLocks noChangeArrowheads="1"/>
          </p:cNvSpPr>
          <p:nvPr/>
        </p:nvSpPr>
        <p:spPr bwMode="auto">
          <a:xfrm>
            <a:off x="7543800" y="6324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495925"/>
            <a:ext cx="7772400" cy="1362075"/>
          </a:xfrm>
        </p:spPr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0" y="228600"/>
            <a:ext cx="7772400" cy="628094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Pick up your notecard from yesterday on the counter.</a:t>
            </a:r>
          </a:p>
          <a:p>
            <a:r>
              <a:rPr lang="en-US" sz="2800" dirty="0" smtClean="0"/>
              <a:t>On back, sort the following words into one three </a:t>
            </a:r>
            <a:r>
              <a:rPr lang="en-US" sz="2800" dirty="0"/>
              <a:t>piles. 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00B050"/>
                </a:solidFill>
              </a:rPr>
              <a:t>Green: a pile </a:t>
            </a:r>
            <a:r>
              <a:rPr lang="en-US" sz="2800" dirty="0">
                <a:solidFill>
                  <a:srgbClr val="00B050"/>
                </a:solidFill>
              </a:rPr>
              <a:t>for words you could teach to another student offering several </a:t>
            </a:r>
            <a:r>
              <a:rPr lang="en-US" sz="2800" dirty="0" smtClean="0">
                <a:solidFill>
                  <a:srgbClr val="00B050"/>
                </a:solidFill>
              </a:rPr>
              <a:t>examples </a:t>
            </a:r>
          </a:p>
          <a:p>
            <a:r>
              <a:rPr lang="en-US" sz="2800" dirty="0" smtClean="0">
                <a:solidFill>
                  <a:srgbClr val="FFC000"/>
                </a:solidFill>
              </a:rPr>
              <a:t>Yellow: a pile </a:t>
            </a:r>
            <a:r>
              <a:rPr lang="en-US" sz="2800" dirty="0">
                <a:solidFill>
                  <a:srgbClr val="FFC000"/>
                </a:solidFill>
              </a:rPr>
              <a:t>for words you know the meaning </a:t>
            </a:r>
            <a:r>
              <a:rPr lang="en-US" sz="2800" dirty="0" smtClean="0">
                <a:solidFill>
                  <a:srgbClr val="FFC000"/>
                </a:solidFill>
              </a:rPr>
              <a:t>to</a:t>
            </a:r>
            <a:endParaRPr lang="en-US" sz="2800" dirty="0">
              <a:solidFill>
                <a:srgbClr val="FFC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Red: a pile </a:t>
            </a:r>
            <a:r>
              <a:rPr lang="en-US" sz="2800" dirty="0">
                <a:solidFill>
                  <a:srgbClr val="FF0000"/>
                </a:solidFill>
              </a:rPr>
              <a:t>for words you really are not sure what the meaning </a:t>
            </a:r>
            <a:r>
              <a:rPr lang="en-US" sz="2800" dirty="0" smtClean="0">
                <a:solidFill>
                  <a:srgbClr val="FF0000"/>
                </a:solidFill>
              </a:rPr>
              <a:t>is</a:t>
            </a:r>
          </a:p>
          <a:p>
            <a:pPr algn="ctr"/>
            <a:r>
              <a:rPr lang="en-US" sz="1400" dirty="0" smtClean="0"/>
              <a:t>Oasis</a:t>
            </a:r>
            <a:endParaRPr lang="en-US" sz="1400" dirty="0"/>
          </a:p>
          <a:p>
            <a:pPr algn="ctr"/>
            <a:r>
              <a:rPr lang="en-US" sz="1400" dirty="0" smtClean="0"/>
              <a:t>Economy</a:t>
            </a:r>
            <a:endParaRPr lang="en-US" sz="1400" dirty="0"/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Philosophies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Confucianism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Daoism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Legalism</a:t>
            </a:r>
          </a:p>
          <a:p>
            <a:pPr algn="ctr"/>
            <a:r>
              <a:rPr lang="en-US" sz="1400" dirty="0"/>
              <a:t>Mandate of Heaven</a:t>
            </a:r>
          </a:p>
          <a:p>
            <a:pPr algn="ctr"/>
            <a:r>
              <a:rPr lang="en-US" sz="1400" dirty="0"/>
              <a:t>Feudalism</a:t>
            </a:r>
          </a:p>
          <a:p>
            <a:pPr algn="ctr"/>
            <a:r>
              <a:rPr lang="en-US" sz="1400" dirty="0"/>
              <a:t>Civil Servant</a:t>
            </a:r>
          </a:p>
          <a:p>
            <a:pPr algn="ctr"/>
            <a:r>
              <a:rPr lang="en-US" sz="1400" dirty="0" smtClean="0"/>
              <a:t>Exile</a:t>
            </a:r>
            <a:endParaRPr lang="en-US" sz="1400" dirty="0"/>
          </a:p>
          <a:p>
            <a:pPr algn="ctr"/>
            <a:r>
              <a:rPr lang="en-US" sz="1400" dirty="0"/>
              <a:t>Immortal</a:t>
            </a:r>
          </a:p>
          <a:p>
            <a:pPr algn="ctr"/>
            <a:r>
              <a:rPr lang="en-US" sz="1400" dirty="0"/>
              <a:t>Bureaucracy</a:t>
            </a:r>
          </a:p>
          <a:p>
            <a:pPr algn="ctr"/>
            <a:r>
              <a:rPr lang="en-US" sz="1400" dirty="0" smtClean="0"/>
              <a:t>Anesthetic</a:t>
            </a:r>
            <a:endParaRPr lang="en-US" sz="1400" dirty="0"/>
          </a:p>
          <a:p>
            <a:pPr algn="ctr"/>
            <a:r>
              <a:rPr lang="en-US" sz="1400" dirty="0" smtClean="0"/>
              <a:t>Compass</a:t>
            </a:r>
          </a:p>
          <a:p>
            <a:pPr algn="ctr"/>
            <a:r>
              <a:rPr lang="en-US" sz="1400" dirty="0" smtClean="0"/>
              <a:t>Cultural Diffusion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87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5"/>
          <p:cNvSpPr txBox="1">
            <a:spLocks noChangeArrowheads="1"/>
          </p:cNvSpPr>
          <p:nvPr/>
        </p:nvSpPr>
        <p:spPr bwMode="auto">
          <a:xfrm>
            <a:off x="7543800" y="63246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22313" y="1295400"/>
            <a:ext cx="7772400" cy="3111501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>
                <a:solidFill>
                  <a:srgbClr val="FFC000"/>
                </a:solidFill>
              </a:rPr>
              <a:t>Pick up your vocabulary worksheet from yesterday (located on the counter).</a:t>
            </a:r>
            <a:r>
              <a:rPr lang="en-US" sz="2800" dirty="0" smtClean="0"/>
              <a:t> </a:t>
            </a:r>
            <a:endParaRPr lang="en-US" sz="2800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63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/>
              <a:t>Ancient China Civilization Vocab</a:t>
            </a:r>
            <a:endParaRPr lang="en-US" sz="6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057400"/>
            <a:ext cx="6400800" cy="1752600"/>
          </a:xfrm>
        </p:spPr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  <p:pic>
        <p:nvPicPr>
          <p:cNvPr id="2" name="Picture 2" descr="http://www.twinkl.co.uk/image/resource_preview/T2-G-095-Asia-Display-Ba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75" y="2819400"/>
            <a:ext cx="7223125" cy="3622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84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4343400" cy="5715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Students will be able to </a:t>
            </a:r>
            <a:r>
              <a:rPr lang="en-US" sz="2400" dirty="0"/>
              <a:t>e</a:t>
            </a:r>
            <a:r>
              <a:rPr lang="en-US" sz="2400" dirty="0" smtClean="0"/>
              <a:t>xplain </a:t>
            </a:r>
            <a:r>
              <a:rPr lang="en-US" sz="2400" dirty="0"/>
              <a:t>how the physical environment of </a:t>
            </a:r>
            <a:r>
              <a:rPr lang="en-US" sz="2400" dirty="0" smtClean="0"/>
              <a:t>China influences </a:t>
            </a:r>
            <a:r>
              <a:rPr lang="en-US" sz="2400" dirty="0"/>
              <a:t>it economy, culture and trade </a:t>
            </a:r>
            <a:r>
              <a:rPr lang="en-US" sz="2400" dirty="0" smtClean="0"/>
              <a:t>patterns. The purpose is for students to understand how the past has influenced our society today.</a:t>
            </a:r>
          </a:p>
          <a:p>
            <a:r>
              <a:rPr lang="en-US" sz="2400" dirty="0" smtClean="0"/>
              <a:t>This means students will be able to participate in  vocabulary activities about the civilization of  China.</a:t>
            </a: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410200" y="1981200"/>
            <a:ext cx="3124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Objective</a:t>
            </a:r>
          </a:p>
        </p:txBody>
      </p:sp>
      <p:pic>
        <p:nvPicPr>
          <p:cNvPr id="2050" name="Picture 2" descr="http://ts1.mm.bing.net/th?&amp;id=HN.608035466712842410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411" y="3200400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87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Vocabulary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dirty="0" smtClean="0"/>
              <a:t>Oasis</a:t>
            </a:r>
            <a:endParaRPr lang="en-US" dirty="0"/>
          </a:p>
          <a:p>
            <a:pPr algn="ctr"/>
            <a:r>
              <a:rPr lang="en-US" dirty="0"/>
              <a:t>Economy</a:t>
            </a:r>
          </a:p>
          <a:p>
            <a:pPr algn="ctr"/>
            <a:r>
              <a:rPr lang="en-US" dirty="0"/>
              <a:t>Philosophies</a:t>
            </a:r>
          </a:p>
          <a:p>
            <a:pPr algn="ctr"/>
            <a:r>
              <a:rPr lang="en-US" dirty="0"/>
              <a:t>Confucianism</a:t>
            </a:r>
          </a:p>
          <a:p>
            <a:pPr algn="ctr"/>
            <a:r>
              <a:rPr lang="en-US" dirty="0"/>
              <a:t>Daoism</a:t>
            </a:r>
          </a:p>
          <a:p>
            <a:pPr algn="ctr"/>
            <a:r>
              <a:rPr lang="en-US" dirty="0"/>
              <a:t>Legalism</a:t>
            </a:r>
          </a:p>
          <a:p>
            <a:pPr algn="ctr"/>
            <a:r>
              <a:rPr lang="en-US" dirty="0"/>
              <a:t>Mandate of Heaven</a:t>
            </a:r>
          </a:p>
          <a:p>
            <a:pPr algn="ctr"/>
            <a:r>
              <a:rPr lang="en-US" dirty="0"/>
              <a:t>Feudalism</a:t>
            </a:r>
          </a:p>
          <a:p>
            <a:pPr algn="ctr"/>
            <a:r>
              <a:rPr lang="en-US" dirty="0"/>
              <a:t>Civil Servant</a:t>
            </a:r>
          </a:p>
          <a:p>
            <a:pPr algn="ctr"/>
            <a:r>
              <a:rPr lang="en-US" dirty="0"/>
              <a:t>Exile</a:t>
            </a:r>
          </a:p>
          <a:p>
            <a:pPr algn="ctr"/>
            <a:r>
              <a:rPr lang="en-US" dirty="0"/>
              <a:t>Immortal</a:t>
            </a:r>
          </a:p>
          <a:p>
            <a:pPr algn="ctr"/>
            <a:r>
              <a:rPr lang="en-US" dirty="0"/>
              <a:t>Bureaucracy</a:t>
            </a:r>
          </a:p>
          <a:p>
            <a:pPr algn="ctr"/>
            <a:r>
              <a:rPr lang="en-US" dirty="0"/>
              <a:t>Anesthetic</a:t>
            </a:r>
          </a:p>
          <a:p>
            <a:pPr algn="ctr"/>
            <a:r>
              <a:rPr lang="en-US" dirty="0" smtClean="0"/>
              <a:t>Compass</a:t>
            </a:r>
          </a:p>
          <a:p>
            <a:pPr algn="ctr"/>
            <a:r>
              <a:rPr lang="en-US" dirty="0" smtClean="0"/>
              <a:t>Cultural Diffusion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70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Sign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Use American Sign Language to spell each vocabulary word.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Now use your finger and write each word in the air</a:t>
            </a:r>
            <a:endParaRPr lang="en-US" dirty="0"/>
          </a:p>
        </p:txBody>
      </p:sp>
      <p:pic>
        <p:nvPicPr>
          <p:cNvPr id="4" name="Picture 3" descr="http://www.qualityansweringservice.com/sites/default/files/images/abc1280x96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54410"/>
            <a:ext cx="5486400" cy="3793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084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Sort Your </a:t>
            </a:r>
            <a:r>
              <a:rPr lang="en-US" b="1" dirty="0" smtClean="0"/>
              <a:t>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 </a:t>
            </a:r>
            <a:r>
              <a:rPr lang="en-US" dirty="0"/>
              <a:t>your words by making three piles. A pile for words you could teach to another student offering several examples, a pile for words you know the meaning to, a pile for words you really are not sure what the meaning is. </a:t>
            </a:r>
          </a:p>
        </p:txBody>
      </p:sp>
      <p:pic>
        <p:nvPicPr>
          <p:cNvPr id="6146" name="Picture 2" descr="http://ts1.mm.bing.net/th?&amp;id=HN.608009439208344046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311315"/>
            <a:ext cx="3505200" cy="2325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096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Words in </a:t>
            </a:r>
            <a:r>
              <a:rPr lang="en-US" b="1" dirty="0" smtClean="0"/>
              <a:t>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</a:t>
            </a:r>
            <a:r>
              <a:rPr lang="en-US" dirty="0"/>
              <a:t>your paper into 9 boxes, (3 boxes in 3 rows). Choose 9 of your vocabulary words; write one vocabulary word at the top of each box. Now try to find as many words as you can within each chosen vocabulary word. </a:t>
            </a:r>
          </a:p>
        </p:txBody>
      </p:sp>
    </p:spTree>
    <p:extLst>
      <p:ext uri="{BB962C8B-B14F-4D97-AF65-F5344CB8AC3E}">
        <p14:creationId xmlns:p14="http://schemas.microsoft.com/office/powerpoint/2010/main" val="79826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5867400" cy="1470025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/>
              <a:t>Ancient China Civilization Vocab</a:t>
            </a:r>
            <a:endParaRPr lang="en-US" sz="6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943600" y="762000"/>
            <a:ext cx="2286000" cy="1752600"/>
          </a:xfrm>
        </p:spPr>
        <p:txBody>
          <a:bodyPr/>
          <a:lstStyle/>
          <a:p>
            <a:r>
              <a:rPr lang="en-US" dirty="0" smtClean="0"/>
              <a:t>Day 1</a:t>
            </a:r>
            <a:endParaRPr lang="en-US" dirty="0"/>
          </a:p>
        </p:txBody>
      </p:sp>
      <p:pic>
        <p:nvPicPr>
          <p:cNvPr id="2050" name="Picture 2" descr="http://mrblacksarmy.weebly.com/uploads/1/2/4/0/12405306/2253860_ori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043" y="1921412"/>
            <a:ext cx="6324600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90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Doodle </a:t>
            </a:r>
            <a:r>
              <a:rPr lang="en-US" b="1" dirty="0" smtClean="0"/>
              <a:t>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</a:t>
            </a:r>
            <a:r>
              <a:rPr lang="en-US" dirty="0"/>
              <a:t>5 words you totally understand and write your words using doodles to show what each word means. When you are done, put a star by your favorite doodle word.</a:t>
            </a:r>
          </a:p>
        </p:txBody>
      </p:sp>
      <p:pic>
        <p:nvPicPr>
          <p:cNvPr id="9218" name="Picture 2" descr="http://www.doodlerblog.com/wp-content/uploads/1300/scan000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7600"/>
            <a:ext cx="3274923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ts1.mm.bing.net/th?&amp;id=HN.608038219776657046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841750"/>
            <a:ext cx="3810000" cy="260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0017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Silly </a:t>
            </a:r>
            <a:r>
              <a:rPr lang="en-US" b="1" dirty="0" smtClean="0"/>
              <a:t>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</a:t>
            </a:r>
            <a:r>
              <a:rPr lang="en-US" dirty="0"/>
              <a:t>several silly sentences by using as many vocabulary words as you can.  Can you turn a silly sentence into a tongue twister ? </a:t>
            </a:r>
          </a:p>
        </p:txBody>
      </p:sp>
      <p:pic>
        <p:nvPicPr>
          <p:cNvPr id="10242" name="Picture 2" descr="http://ts3.mm.bing.net/th?id=HN.608016397052085482&amp;w=234&amp;h=164&amp;c=7&amp;rs=1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372853"/>
            <a:ext cx="3886200" cy="2723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95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Rock and 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C:\Users\mlaw\AppData\Local\Microsoft\Windows\Temporary Internet Files\Content.Outlook\ODCYA42E\vocabulary rock n ro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284" y="1447800"/>
            <a:ext cx="400264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12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Vocab Game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a group, you need to complete the following: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Listen to a sentence that Mrs. Law reads aloud.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Figure out the vocab word that fits into the blank in the sentence.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Be able to explain why that word fits into the blank.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78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Vocabulary Quiz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Directions:</a:t>
            </a:r>
          </a:p>
          <a:p>
            <a:pPr marL="0" indent="0">
              <a:buNone/>
            </a:pPr>
            <a:r>
              <a:rPr lang="en-US" dirty="0" smtClean="0"/>
              <a:t>Choose 5 vocabulary words from your list and free write a paragraph using all 5 words. </a:t>
            </a:r>
          </a:p>
          <a:p>
            <a:pPr lvl="1"/>
            <a:r>
              <a:rPr lang="en-US" dirty="0" smtClean="0"/>
              <a:t>Be sure to underline all 5 words.</a:t>
            </a:r>
          </a:p>
          <a:p>
            <a:pPr lvl="1"/>
            <a:r>
              <a:rPr lang="en-US" dirty="0" smtClean="0"/>
              <a:t>Your paragraph will be graded on you using all of the words correctly and creatively. </a:t>
            </a:r>
          </a:p>
          <a:p>
            <a:pPr lvl="1"/>
            <a:r>
              <a:rPr lang="en-US" dirty="0" smtClean="0"/>
              <a:t>If your paragraph does not make sense, then you will not receive a passing grade.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6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343400" cy="4724400"/>
          </a:xfrm>
        </p:spPr>
        <p:txBody>
          <a:bodyPr>
            <a:normAutofit/>
          </a:bodyPr>
          <a:lstStyle/>
          <a:p>
            <a:r>
              <a:rPr lang="en-US" sz="2400" dirty="0"/>
              <a:t>I can use new vocabulary when discussing </a:t>
            </a:r>
            <a:r>
              <a:rPr lang="en-US" sz="2400" dirty="0" smtClean="0"/>
              <a:t>China.</a:t>
            </a:r>
            <a:endParaRPr lang="en-US" sz="2400" dirty="0"/>
          </a:p>
          <a:p>
            <a:r>
              <a:rPr lang="en-US" sz="2400" dirty="0" smtClean="0"/>
              <a:t>This means I will be able to participate in  vocabulary activities about the civilization of China.</a:t>
            </a: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5410200" y="1981200"/>
            <a:ext cx="31242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Learning Target</a:t>
            </a:r>
          </a:p>
        </p:txBody>
      </p:sp>
      <p:pic>
        <p:nvPicPr>
          <p:cNvPr id="2050" name="Picture 2" descr="http://ts1.mm.bing.net/th?&amp;id=HN.608035466712842410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411" y="3200400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8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Vocabulary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b="1" dirty="0"/>
              <a:t>Emperor</a:t>
            </a:r>
          </a:p>
          <a:p>
            <a:pPr algn="ctr"/>
            <a:r>
              <a:rPr lang="en-US" b="1" dirty="0"/>
              <a:t>Dynasty</a:t>
            </a:r>
          </a:p>
          <a:p>
            <a:pPr algn="ctr"/>
            <a:r>
              <a:rPr lang="en-US" b="1" dirty="0"/>
              <a:t>Economy</a:t>
            </a:r>
          </a:p>
          <a:p>
            <a:pPr algn="ctr"/>
            <a:r>
              <a:rPr lang="en-US" b="1" dirty="0"/>
              <a:t>Logograph</a:t>
            </a:r>
          </a:p>
          <a:p>
            <a:pPr algn="ctr"/>
            <a:r>
              <a:rPr lang="en-US" b="1" dirty="0"/>
              <a:t>Philosophies</a:t>
            </a:r>
          </a:p>
          <a:p>
            <a:pPr algn="ctr"/>
            <a:r>
              <a:rPr lang="en-US" b="1" dirty="0"/>
              <a:t>Confucianism</a:t>
            </a:r>
          </a:p>
          <a:p>
            <a:pPr algn="ctr"/>
            <a:r>
              <a:rPr lang="en-US" b="1" dirty="0"/>
              <a:t>Daoism</a:t>
            </a:r>
          </a:p>
          <a:p>
            <a:pPr algn="ctr"/>
            <a:r>
              <a:rPr lang="en-US" b="1" dirty="0"/>
              <a:t>Legalism</a:t>
            </a:r>
          </a:p>
          <a:p>
            <a:pPr algn="ctr"/>
            <a:r>
              <a:rPr lang="en-US" b="1" dirty="0"/>
              <a:t>Mandate of Heaven</a:t>
            </a:r>
          </a:p>
          <a:p>
            <a:pPr algn="ctr"/>
            <a:r>
              <a:rPr lang="en-US" b="1" dirty="0"/>
              <a:t>Feudalism</a:t>
            </a:r>
          </a:p>
          <a:p>
            <a:pPr algn="ctr"/>
            <a:r>
              <a:rPr lang="en-US" b="1" dirty="0"/>
              <a:t>Civil Servant</a:t>
            </a:r>
          </a:p>
          <a:p>
            <a:pPr algn="ctr"/>
            <a:r>
              <a:rPr lang="en-US" b="1" dirty="0"/>
              <a:t>Exile</a:t>
            </a:r>
          </a:p>
          <a:p>
            <a:pPr algn="ctr"/>
            <a:r>
              <a:rPr lang="en-US" b="1" dirty="0"/>
              <a:t>Immortal</a:t>
            </a:r>
          </a:p>
          <a:p>
            <a:pPr algn="ctr"/>
            <a:r>
              <a:rPr lang="en-US" b="1" dirty="0"/>
              <a:t>Bureaucracy</a:t>
            </a:r>
          </a:p>
          <a:p>
            <a:pPr algn="ctr"/>
            <a:r>
              <a:rPr lang="en-US" b="1" dirty="0"/>
              <a:t>Anesthetic</a:t>
            </a:r>
          </a:p>
          <a:p>
            <a:pPr algn="ctr"/>
            <a:r>
              <a:rPr lang="en-US" b="1" dirty="0"/>
              <a:t>Cultural </a:t>
            </a:r>
          </a:p>
          <a:p>
            <a:pPr algn="ctr"/>
            <a:r>
              <a:rPr lang="en-US" b="1" dirty="0"/>
              <a:t>Diffusion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176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Don’t Know- Heard It- Know It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4382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/>
          <a:lstStyle/>
          <a:p>
            <a:r>
              <a:rPr lang="en-US" dirty="0" smtClean="0"/>
              <a:t>Vocabulary Pre-Groupings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4724400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Without knowing the definitions, with your group members, organize the 15 words into categories and be ready to explain why you organized them the way you did.</a:t>
            </a:r>
            <a:endParaRPr lang="en-US" dirty="0"/>
          </a:p>
        </p:txBody>
      </p:sp>
      <p:pic>
        <p:nvPicPr>
          <p:cNvPr id="5122" name="Picture 2" descr="http://ts1.mm.bing.net/th?&amp;id=HN.607999011022373985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011" y="3810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79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Vocabulary Chant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Repeat after me the following terms:</a:t>
            </a:r>
          </a:p>
          <a:p>
            <a:r>
              <a:rPr lang="en-US" sz="1400" dirty="0"/>
              <a:t>Emperor</a:t>
            </a:r>
          </a:p>
          <a:p>
            <a:r>
              <a:rPr lang="en-US" sz="1400" dirty="0"/>
              <a:t>Dynasty</a:t>
            </a:r>
          </a:p>
          <a:p>
            <a:r>
              <a:rPr lang="en-US" sz="1400" dirty="0"/>
              <a:t>Economy</a:t>
            </a:r>
          </a:p>
          <a:p>
            <a:r>
              <a:rPr lang="en-US" sz="1400" dirty="0"/>
              <a:t>Logograph</a:t>
            </a:r>
          </a:p>
          <a:p>
            <a:r>
              <a:rPr lang="en-US" sz="1400" dirty="0"/>
              <a:t>Philosophies</a:t>
            </a:r>
          </a:p>
          <a:p>
            <a:r>
              <a:rPr lang="en-US" sz="1400" dirty="0"/>
              <a:t>Confucianism</a:t>
            </a:r>
          </a:p>
          <a:p>
            <a:r>
              <a:rPr lang="en-US" sz="1400" dirty="0"/>
              <a:t>Daoism</a:t>
            </a:r>
          </a:p>
          <a:p>
            <a:r>
              <a:rPr lang="en-US" sz="1400" dirty="0"/>
              <a:t>Legalism</a:t>
            </a:r>
          </a:p>
          <a:p>
            <a:r>
              <a:rPr lang="en-US" sz="1400" dirty="0"/>
              <a:t>Mandate of Heaven</a:t>
            </a:r>
          </a:p>
          <a:p>
            <a:r>
              <a:rPr lang="en-US" sz="1400" dirty="0"/>
              <a:t>Feudalism</a:t>
            </a:r>
          </a:p>
          <a:p>
            <a:r>
              <a:rPr lang="en-US" sz="1400" dirty="0"/>
              <a:t>Civil Servant</a:t>
            </a:r>
          </a:p>
          <a:p>
            <a:r>
              <a:rPr lang="en-US" sz="1400" dirty="0"/>
              <a:t>Exile</a:t>
            </a:r>
          </a:p>
          <a:p>
            <a:r>
              <a:rPr lang="en-US" sz="1400" dirty="0"/>
              <a:t>Immortal</a:t>
            </a:r>
          </a:p>
          <a:p>
            <a:r>
              <a:rPr lang="en-US" sz="1400" dirty="0"/>
              <a:t>Bureaucracy</a:t>
            </a:r>
          </a:p>
          <a:p>
            <a:r>
              <a:rPr lang="en-US" sz="1400" dirty="0"/>
              <a:t>Anesthetic</a:t>
            </a:r>
          </a:p>
          <a:p>
            <a:r>
              <a:rPr lang="en-US" sz="1400" dirty="0"/>
              <a:t>Cultural </a:t>
            </a:r>
          </a:p>
          <a:p>
            <a:r>
              <a:rPr lang="en-US" sz="1400" dirty="0"/>
              <a:t>Diffusion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1026" name="Picture 2" descr="http://www.worldcoincatalog.com/AC/C1/China/AncientChina/AncientCh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09800"/>
            <a:ext cx="6171181" cy="424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65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Definitions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With your elbow partner, you need to complete the following: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Read the definitions for all 17 words on the back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Put the definition on your paper in 8 words or less.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FC000"/>
                </a:solidFill>
              </a:rPr>
              <a:t>Draw a picture representing each word in the box with the definition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With the 2 assigned vocab words, draw and color a picture for each word, on the computer paper, that represents the word.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1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Definitions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1800" b="1" u="sng" dirty="0">
                <a:solidFill>
                  <a:srgbClr val="FFC000"/>
                </a:solidFill>
              </a:rPr>
              <a:t>Dynasty</a:t>
            </a:r>
            <a:r>
              <a:rPr lang="en-US" sz="1800" b="1" dirty="0"/>
              <a:t>:  a family or group that rules for several generations</a:t>
            </a:r>
            <a:endParaRPr lang="en-US" sz="1800" dirty="0"/>
          </a:p>
          <a:p>
            <a:r>
              <a:rPr lang="en-US" sz="1800" b="1" u="sng" dirty="0">
                <a:solidFill>
                  <a:srgbClr val="FFC000"/>
                </a:solidFill>
              </a:rPr>
              <a:t>Emperor</a:t>
            </a:r>
            <a:r>
              <a:rPr lang="en-US" sz="1800" b="1" dirty="0"/>
              <a:t>:  people are grouped into a set of hierarchical social categories</a:t>
            </a:r>
            <a:endParaRPr lang="en-US" sz="1800" dirty="0"/>
          </a:p>
          <a:p>
            <a:r>
              <a:rPr lang="en-US" sz="1800" b="1" u="sng" dirty="0">
                <a:solidFill>
                  <a:srgbClr val="FFC000"/>
                </a:solidFill>
              </a:rPr>
              <a:t>Economy</a:t>
            </a:r>
            <a:r>
              <a:rPr lang="en-US" sz="1800" b="1" dirty="0"/>
              <a:t>: a system of managing the wealth of a community or region</a:t>
            </a:r>
            <a:endParaRPr lang="en-US" sz="1800" dirty="0"/>
          </a:p>
          <a:p>
            <a:r>
              <a:rPr lang="en-US" sz="1800" b="1" u="sng" dirty="0">
                <a:solidFill>
                  <a:srgbClr val="FFC000"/>
                </a:solidFill>
              </a:rPr>
              <a:t>Logograph</a:t>
            </a:r>
            <a:r>
              <a:rPr lang="en-US" sz="1800" b="1" dirty="0"/>
              <a:t>: a written character that represents a word</a:t>
            </a:r>
            <a:endParaRPr lang="en-US" sz="1800" dirty="0"/>
          </a:p>
          <a:p>
            <a:r>
              <a:rPr lang="en-US" sz="1800" b="1" u="sng" dirty="0">
                <a:solidFill>
                  <a:srgbClr val="FFC000"/>
                </a:solidFill>
              </a:rPr>
              <a:t>Philosophies</a:t>
            </a:r>
            <a:r>
              <a:rPr lang="en-US" sz="1800" b="1" dirty="0"/>
              <a:t>: a theory of set of values by which one lives</a:t>
            </a:r>
            <a:endParaRPr lang="en-US" sz="1800" dirty="0"/>
          </a:p>
          <a:p>
            <a:r>
              <a:rPr lang="en-US" sz="1800" b="1" u="sng" dirty="0">
                <a:solidFill>
                  <a:srgbClr val="FFC000"/>
                </a:solidFill>
              </a:rPr>
              <a:t>Confucianism</a:t>
            </a:r>
            <a:r>
              <a:rPr lang="en-US" sz="1800" b="1" dirty="0"/>
              <a:t>: a Chinese philosophy that emphasizes proper behavior</a:t>
            </a:r>
            <a:endParaRPr lang="en-US" sz="1800" dirty="0"/>
          </a:p>
          <a:p>
            <a:r>
              <a:rPr lang="en-US" sz="1800" b="1" u="sng" dirty="0">
                <a:solidFill>
                  <a:srgbClr val="FFC000"/>
                </a:solidFill>
              </a:rPr>
              <a:t>Daoism</a:t>
            </a:r>
            <a:r>
              <a:rPr lang="en-US" sz="1800" b="1" dirty="0"/>
              <a:t>: a Chinese philosophy that emphasizes living in harmony with nature</a:t>
            </a:r>
            <a:endParaRPr lang="en-US" sz="1800" dirty="0"/>
          </a:p>
          <a:p>
            <a:r>
              <a:rPr lang="en-US" sz="1800" b="1" u="sng" dirty="0">
                <a:solidFill>
                  <a:srgbClr val="FFC000"/>
                </a:solidFill>
              </a:rPr>
              <a:t>Legalism</a:t>
            </a:r>
            <a:r>
              <a:rPr lang="en-US" sz="1800" b="1" dirty="0"/>
              <a:t>: a Chinese philosophy that emphasizes strict obedience to laws</a:t>
            </a:r>
            <a:endParaRPr lang="en-US" sz="1800" dirty="0"/>
          </a:p>
          <a:p>
            <a:r>
              <a:rPr lang="en-US" sz="1800" b="1" u="sng" dirty="0">
                <a:solidFill>
                  <a:srgbClr val="FFC000"/>
                </a:solidFill>
              </a:rPr>
              <a:t>Mandate</a:t>
            </a:r>
            <a:r>
              <a:rPr lang="en-US" sz="1800" b="1" dirty="0">
                <a:solidFill>
                  <a:srgbClr val="FFC000"/>
                </a:solidFill>
              </a:rPr>
              <a:t> </a:t>
            </a:r>
            <a:r>
              <a:rPr lang="en-US" sz="1800" b="1" u="sng" dirty="0">
                <a:solidFill>
                  <a:srgbClr val="FFC000"/>
                </a:solidFill>
              </a:rPr>
              <a:t>of</a:t>
            </a:r>
            <a:r>
              <a:rPr lang="en-US" sz="1800" b="1" dirty="0">
                <a:solidFill>
                  <a:srgbClr val="FFC000"/>
                </a:solidFill>
              </a:rPr>
              <a:t> </a:t>
            </a:r>
            <a:r>
              <a:rPr lang="en-US" sz="1800" b="1" u="sng" dirty="0">
                <a:solidFill>
                  <a:srgbClr val="FFC000"/>
                </a:solidFill>
              </a:rPr>
              <a:t>Heaven</a:t>
            </a:r>
            <a:r>
              <a:rPr lang="en-US" sz="1800" b="1" dirty="0"/>
              <a:t>: a power or law believed to be granted by God</a:t>
            </a:r>
            <a:endParaRPr lang="en-US" sz="1800" dirty="0"/>
          </a:p>
          <a:p>
            <a:r>
              <a:rPr lang="en-US" sz="1800" b="1" u="sng" dirty="0">
                <a:solidFill>
                  <a:srgbClr val="FFC000"/>
                </a:solidFill>
              </a:rPr>
              <a:t>Feudalism</a:t>
            </a:r>
            <a:r>
              <a:rPr lang="en-US" sz="1800" b="1" dirty="0"/>
              <a:t>: a system of government based on landowners and tenants</a:t>
            </a:r>
            <a:endParaRPr lang="en-US" sz="1800" dirty="0"/>
          </a:p>
          <a:p>
            <a:r>
              <a:rPr lang="en-US" sz="1800" b="1" u="sng" dirty="0">
                <a:solidFill>
                  <a:srgbClr val="FFC000"/>
                </a:solidFill>
              </a:rPr>
              <a:t>Civil</a:t>
            </a:r>
            <a:r>
              <a:rPr lang="en-US" sz="1800" b="1" dirty="0">
                <a:solidFill>
                  <a:srgbClr val="FFC000"/>
                </a:solidFill>
              </a:rPr>
              <a:t> </a:t>
            </a:r>
            <a:r>
              <a:rPr lang="en-US" sz="1800" b="1" u="sng" dirty="0">
                <a:solidFill>
                  <a:srgbClr val="FFC000"/>
                </a:solidFill>
              </a:rPr>
              <a:t>Servant</a:t>
            </a:r>
            <a:r>
              <a:rPr lang="en-US" sz="1800" b="1" dirty="0"/>
              <a:t>: a person who works for a government</a:t>
            </a:r>
            <a:endParaRPr lang="en-US" sz="1800" dirty="0"/>
          </a:p>
          <a:p>
            <a:r>
              <a:rPr lang="en-US" sz="1800" b="1" u="sng" dirty="0">
                <a:solidFill>
                  <a:srgbClr val="FFC000"/>
                </a:solidFill>
              </a:rPr>
              <a:t>Exile</a:t>
            </a:r>
            <a:r>
              <a:rPr lang="en-US" sz="1800" b="1" dirty="0"/>
              <a:t>: living away from one’s native country</a:t>
            </a:r>
            <a:endParaRPr lang="en-US" sz="1800" dirty="0"/>
          </a:p>
          <a:p>
            <a:r>
              <a:rPr lang="en-US" sz="1800" b="1" u="sng" dirty="0">
                <a:solidFill>
                  <a:srgbClr val="FFC000"/>
                </a:solidFill>
              </a:rPr>
              <a:t>Immortal</a:t>
            </a:r>
            <a:r>
              <a:rPr lang="en-US" sz="1800" b="1" dirty="0"/>
              <a:t>: able to live forever</a:t>
            </a:r>
            <a:endParaRPr lang="en-US" sz="1800" dirty="0"/>
          </a:p>
          <a:p>
            <a:r>
              <a:rPr lang="en-US" sz="1800" b="1" u="sng" dirty="0">
                <a:solidFill>
                  <a:srgbClr val="FFC000"/>
                </a:solidFill>
              </a:rPr>
              <a:t>Bureaucracy</a:t>
            </a:r>
            <a:r>
              <a:rPr lang="en-US" sz="1800" b="1" dirty="0"/>
              <a:t>: a form of government in which a few people rule many others</a:t>
            </a:r>
            <a:endParaRPr lang="en-US" sz="1800" dirty="0"/>
          </a:p>
          <a:p>
            <a:r>
              <a:rPr lang="en-US" sz="1800" b="1" u="sng" dirty="0">
                <a:solidFill>
                  <a:srgbClr val="FFC000"/>
                </a:solidFill>
              </a:rPr>
              <a:t>Anesthetic</a:t>
            </a:r>
            <a:r>
              <a:rPr lang="en-US" sz="1800" b="1" dirty="0"/>
              <a:t>: something that takes away the feeling of pain</a:t>
            </a:r>
            <a:endParaRPr lang="en-US" sz="1800" dirty="0"/>
          </a:p>
          <a:p>
            <a:r>
              <a:rPr lang="en-US" sz="1800" b="1" u="sng" dirty="0">
                <a:solidFill>
                  <a:srgbClr val="FFC000"/>
                </a:solidFill>
              </a:rPr>
              <a:t>Cultural</a:t>
            </a:r>
            <a:r>
              <a:rPr lang="en-US" sz="1800" b="1" u="sng" dirty="0"/>
              <a:t> </a:t>
            </a:r>
            <a:r>
              <a:rPr lang="en-US" sz="1800" b="1" u="sng" dirty="0">
                <a:solidFill>
                  <a:srgbClr val="FFC000"/>
                </a:solidFill>
              </a:rPr>
              <a:t>Diffusion</a:t>
            </a:r>
            <a:r>
              <a:rPr lang="en-US" sz="1800" dirty="0"/>
              <a:t>: </a:t>
            </a:r>
            <a:r>
              <a:rPr lang="en-US" sz="1800" b="1" dirty="0"/>
              <a:t>the spreading of ideas or products from one culture to another</a:t>
            </a:r>
            <a:endParaRPr lang="en-US" sz="1800" dirty="0"/>
          </a:p>
          <a:p>
            <a:endParaRPr lang="en-US" sz="1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39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2267</TotalTime>
  <Words>983</Words>
  <Application>Microsoft Office PowerPoint</Application>
  <PresentationFormat>On-screen Show (4:3)</PresentationFormat>
  <Paragraphs>161</Paragraphs>
  <Slides>24</Slides>
  <Notes>2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1_Office Theme</vt:lpstr>
      <vt:lpstr>Warm Up</vt:lpstr>
      <vt:lpstr>Ancient China Civilization Vocab</vt:lpstr>
      <vt:lpstr>Learning Target</vt:lpstr>
      <vt:lpstr>Key Vocabulary</vt:lpstr>
      <vt:lpstr>Circle</vt:lpstr>
      <vt:lpstr>Vocabulary Pre-Groupings</vt:lpstr>
      <vt:lpstr>Vocabulary Chant</vt:lpstr>
      <vt:lpstr>Definitions:</vt:lpstr>
      <vt:lpstr>Definitions</vt:lpstr>
      <vt:lpstr>Sentences:</vt:lpstr>
      <vt:lpstr>Word Wall</vt:lpstr>
      <vt:lpstr>Warm Up:</vt:lpstr>
      <vt:lpstr>Warm Up:</vt:lpstr>
      <vt:lpstr>Ancient China Civilization Vocab</vt:lpstr>
      <vt:lpstr>Objective</vt:lpstr>
      <vt:lpstr>Key Vocabulary</vt:lpstr>
      <vt:lpstr>Sign Language</vt:lpstr>
      <vt:lpstr>Sort Your Words</vt:lpstr>
      <vt:lpstr>Words in Words</vt:lpstr>
      <vt:lpstr>Doodle Words</vt:lpstr>
      <vt:lpstr>Silly Sentences</vt:lpstr>
      <vt:lpstr>Vocabulary Rock and Roll</vt:lpstr>
      <vt:lpstr>Vocab Game</vt:lpstr>
      <vt:lpstr>Vocabulary 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Teren Cabrera</dc:creator>
  <cp:lastModifiedBy>Meghan Law</cp:lastModifiedBy>
  <cp:revision>90</cp:revision>
  <dcterms:created xsi:type="dcterms:W3CDTF">2014-09-02T13:16:40Z</dcterms:created>
  <dcterms:modified xsi:type="dcterms:W3CDTF">2015-12-04T17:28:07Z</dcterms:modified>
</cp:coreProperties>
</file>