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81" r:id="rId2"/>
    <p:sldId id="276" r:id="rId3"/>
    <p:sldId id="256" r:id="rId4"/>
    <p:sldId id="257" r:id="rId5"/>
    <p:sldId id="259" r:id="rId6"/>
    <p:sldId id="282" r:id="rId7"/>
    <p:sldId id="283" r:id="rId8"/>
    <p:sldId id="284" r:id="rId9"/>
    <p:sldId id="258" r:id="rId10"/>
    <p:sldId id="260" r:id="rId11"/>
    <p:sldId id="261" r:id="rId12"/>
    <p:sldId id="289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85" r:id="rId28"/>
    <p:sldId id="298" r:id="rId29"/>
    <p:sldId id="286" r:id="rId30"/>
    <p:sldId id="297" r:id="rId31"/>
    <p:sldId id="288" r:id="rId32"/>
    <p:sldId id="269" r:id="rId33"/>
    <p:sldId id="271" r:id="rId34"/>
    <p:sldId id="278" r:id="rId35"/>
    <p:sldId id="279" r:id="rId36"/>
    <p:sldId id="27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D0E4B-8AD2-49CB-A27B-9D8A262ACF5E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83212-921D-4936-AD81-87E33C806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http://misscollishawsocialstudies6.cmswiki.wikispaces.net/Unit+11+Ancient+China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83212-921D-4936-AD81-87E33C8067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9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4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42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7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9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8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3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7001E-37EB-4BC8-AB4A-72748A70B46D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24628-2C0B-4A93-94CC-C3594249C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Warm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picking up your spiral, answer the following question in your warm up section…</a:t>
            </a:r>
          </a:p>
          <a:p>
            <a:r>
              <a:rPr lang="en-US" dirty="0" smtClean="0"/>
              <a:t>Based on the physical map and physical features map on the next slide…</a:t>
            </a:r>
          </a:p>
          <a:p>
            <a:pPr lvl="1"/>
            <a:r>
              <a:rPr lang="en-US" dirty="0" smtClean="0"/>
              <a:t>where was the most ideal place to establish a </a:t>
            </a:r>
            <a:r>
              <a:rPr lang="en-US" dirty="0" smtClean="0"/>
              <a:t>civilization, justify?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8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7772400" cy="136207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3">
                    <a:lumMod val="50000"/>
                  </a:schemeClr>
                </a:solidFill>
              </a:rPr>
              <a:t>China Overview:</a:t>
            </a:r>
            <a:endParaRPr lang="en-US" sz="7200" dirty="0">
              <a:solidFill>
                <a:schemeClr val="accent3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 Brief </a:t>
            </a:r>
            <a:r>
              <a:rPr lang="en-US" dirty="0" smtClean="0">
                <a:solidFill>
                  <a:schemeClr val="accent3"/>
                </a:solidFill>
              </a:rPr>
              <a:t> Overview of </a:t>
            </a:r>
            <a:r>
              <a:rPr lang="en-US" dirty="0">
                <a:solidFill>
                  <a:schemeClr val="accent3"/>
                </a:solidFill>
              </a:rPr>
              <a:t>Chinese Dynasties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8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3"/>
                </a:solidFill>
              </a:rPr>
              <a:t>Review of the </a:t>
            </a:r>
            <a:br>
              <a:rPr lang="en-US" sz="6000" b="1" dirty="0" smtClean="0">
                <a:solidFill>
                  <a:schemeClr val="accent3"/>
                </a:solidFill>
              </a:rPr>
            </a:br>
            <a:r>
              <a:rPr lang="en-US" sz="6000" b="1" dirty="0" smtClean="0">
                <a:solidFill>
                  <a:schemeClr val="accent3"/>
                </a:solidFill>
              </a:rPr>
              <a:t>Geography of China</a:t>
            </a:r>
            <a:endParaRPr lang="en-US" sz="60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Larger than the United States</a:t>
            </a:r>
          </a:p>
          <a:p>
            <a:r>
              <a:rPr lang="en-US" dirty="0" smtClean="0"/>
              <a:t>Climate varies</a:t>
            </a:r>
          </a:p>
          <a:p>
            <a:pPr lvl="1"/>
            <a:r>
              <a:rPr lang="en-US" dirty="0" smtClean="0"/>
              <a:t>North</a:t>
            </a:r>
          </a:p>
          <a:p>
            <a:pPr lvl="2"/>
            <a:r>
              <a:rPr lang="en-US" dirty="0" smtClean="0"/>
              <a:t>Temperate and cold</a:t>
            </a:r>
          </a:p>
          <a:p>
            <a:pPr lvl="1"/>
            <a:r>
              <a:rPr lang="en-US" dirty="0" smtClean="0"/>
              <a:t>South</a:t>
            </a:r>
          </a:p>
          <a:p>
            <a:pPr lvl="2"/>
            <a:r>
              <a:rPr lang="en-US" dirty="0" smtClean="0"/>
              <a:t>Subtropical</a:t>
            </a:r>
          </a:p>
          <a:p>
            <a:pPr lvl="2"/>
            <a:r>
              <a:rPr lang="en-US" dirty="0" smtClean="0"/>
              <a:t>Erosion</a:t>
            </a:r>
          </a:p>
          <a:p>
            <a:pPr lvl="2"/>
            <a:r>
              <a:rPr lang="en-US" dirty="0" smtClean="0"/>
              <a:t>Floods and droughts</a:t>
            </a:r>
          </a:p>
          <a:p>
            <a:r>
              <a:rPr lang="en-US" dirty="0" smtClean="0"/>
              <a:t>Important rivers</a:t>
            </a:r>
          </a:p>
          <a:p>
            <a:pPr lvl="1"/>
            <a:r>
              <a:rPr lang="en-US" dirty="0" smtClean="0"/>
              <a:t>Huang He (Yellow River) – north </a:t>
            </a:r>
          </a:p>
          <a:p>
            <a:pPr lvl="1"/>
            <a:r>
              <a:rPr lang="en-US" dirty="0" smtClean="0"/>
              <a:t>Yangtze River – central China</a:t>
            </a:r>
          </a:p>
          <a:p>
            <a:pPr lvl="1"/>
            <a:r>
              <a:rPr lang="en-US" dirty="0" smtClean="0"/>
              <a:t>Pearl River- coastal South </a:t>
            </a:r>
          </a:p>
          <a:p>
            <a:r>
              <a:rPr lang="en-US" dirty="0" smtClean="0"/>
              <a:t>Enclosed by high mountains, hot deserts, wide oceans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xternal image ma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8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3"/>
                </a:solidFill>
              </a:rPr>
              <a:t>Ancient History</a:t>
            </a:r>
            <a:endParaRPr lang="en-US" sz="60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By 4000 BCE</a:t>
            </a:r>
          </a:p>
          <a:p>
            <a:pPr lvl="1"/>
            <a:r>
              <a:rPr lang="en-US" sz="2800" dirty="0" smtClean="0"/>
              <a:t>Village settlements along Huang He River (Yellow)</a:t>
            </a:r>
          </a:p>
          <a:p>
            <a:pPr lvl="1"/>
            <a:r>
              <a:rPr lang="en-US" sz="2800" dirty="0" smtClean="0"/>
              <a:t>Farming, stone tools, weapons (bow and arrow), animal domestication, pottery</a:t>
            </a:r>
          </a:p>
          <a:p>
            <a:pPr lvl="1">
              <a:buNone/>
            </a:pPr>
            <a:endParaRPr lang="en-US" sz="2800" dirty="0" smtClean="0"/>
          </a:p>
          <a:p>
            <a:r>
              <a:rPr lang="en-US" sz="3200" dirty="0" smtClean="0"/>
              <a:t>Circa 1500 BCE</a:t>
            </a:r>
          </a:p>
          <a:p>
            <a:pPr lvl="1"/>
            <a:r>
              <a:rPr lang="en-US" sz="2800" dirty="0" smtClean="0"/>
              <a:t>Picture writing (oldest writing in existence)</a:t>
            </a:r>
          </a:p>
          <a:p>
            <a:pPr lvl="1"/>
            <a:r>
              <a:rPr lang="en-US" sz="2800" dirty="0" smtClean="0"/>
              <a:t>Now circa 40,000 characters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10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3"/>
                </a:solidFill>
              </a:rPr>
              <a:t>What are dynasties?</a:t>
            </a:r>
            <a:endParaRPr lang="en-US" sz="60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accent3"/>
                </a:solidFill>
              </a:rPr>
              <a:t>dynasty</a:t>
            </a:r>
            <a:r>
              <a:rPr lang="en-US" dirty="0" smtClean="0"/>
              <a:t> is a series of rulers from the same family.</a:t>
            </a:r>
          </a:p>
          <a:p>
            <a:r>
              <a:rPr lang="en-US" dirty="0" smtClean="0"/>
              <a:t>Historically, royal rule was descended from father to son.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DYNASTIC CYCLE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Emperor comes to power and gains the Mandate of Heaven.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Upward rise (wealth and population increase) to peak.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Downward spiral (natural disasters, corruption, etc.).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Emperor loses the Mandate of Heaven.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Civil war until a new emperor, with the Mandate of Heaven, comes to power.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MANDATE OF HEAVEN – </a:t>
            </a:r>
            <a:r>
              <a:rPr lang="en-US" dirty="0" smtClean="0">
                <a:solidFill>
                  <a:schemeClr val="accent3"/>
                </a:solidFill>
              </a:rPr>
              <a:t>Described by philosopher </a:t>
            </a:r>
            <a:r>
              <a:rPr lang="en-US" b="1" dirty="0" smtClean="0">
                <a:solidFill>
                  <a:schemeClr val="accent3"/>
                </a:solidFill>
              </a:rPr>
              <a:t>Mencius</a:t>
            </a:r>
            <a:r>
              <a:rPr lang="en-US" sz="2400" b="1" dirty="0">
                <a:solidFill>
                  <a:schemeClr val="accent3"/>
                </a:solidFill>
              </a:rPr>
              <a:t> (</a:t>
            </a:r>
            <a:r>
              <a:rPr lang="en-US" dirty="0">
                <a:solidFill>
                  <a:prstClr val="black"/>
                </a:solidFill>
              </a:rPr>
              <a:t>men-</a:t>
            </a:r>
            <a:r>
              <a:rPr lang="en-US" dirty="0" err="1">
                <a:solidFill>
                  <a:prstClr val="black"/>
                </a:solidFill>
              </a:rPr>
              <a:t>shee</a:t>
            </a:r>
            <a:r>
              <a:rPr lang="en-US" dirty="0">
                <a:solidFill>
                  <a:prstClr val="black"/>
                </a:solidFill>
              </a:rPr>
              <a:t>-uh s) </a:t>
            </a:r>
            <a:r>
              <a:rPr lang="en-US" dirty="0" smtClean="0"/>
              <a:t>Belief </a:t>
            </a:r>
            <a:r>
              <a:rPr lang="en-US" dirty="0" smtClean="0"/>
              <a:t>that the emperor was chosen by heaven to rule.</a:t>
            </a:r>
          </a:p>
        </p:txBody>
      </p:sp>
    </p:spTree>
    <p:extLst>
      <p:ext uri="{BB962C8B-B14F-4D97-AF65-F5344CB8AC3E}">
        <p14:creationId xmlns:p14="http://schemas.microsoft.com/office/powerpoint/2010/main" val="11091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41763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XIA (a.k.a. </a:t>
            </a:r>
            <a:r>
              <a:rPr lang="en-US" sz="4000" b="1" dirty="0" err="1" smtClean="0">
                <a:solidFill>
                  <a:schemeClr val="accent3"/>
                </a:solidFill>
              </a:rPr>
              <a:t>Sha</a:t>
            </a:r>
            <a:r>
              <a:rPr lang="en-US" sz="4000" b="1" dirty="0" smtClean="0">
                <a:solidFill>
                  <a:schemeClr val="accent3"/>
                </a:solidFill>
              </a:rPr>
              <a:t>) </a:t>
            </a:r>
            <a:r>
              <a:rPr lang="en-US" sz="4000" b="1" dirty="0" smtClean="0">
                <a:solidFill>
                  <a:schemeClr val="accent3"/>
                </a:solidFill>
              </a:rPr>
              <a:t>DYNASTY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(ca. 2070-ca. 1600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China’s first dynasty</a:t>
            </a:r>
          </a:p>
          <a:p>
            <a:endParaRPr lang="en-US" sz="4800" dirty="0" smtClean="0"/>
          </a:p>
          <a:p>
            <a:r>
              <a:rPr lang="en-US" sz="4800" dirty="0" smtClean="0"/>
              <a:t>Founded by Yu</a:t>
            </a:r>
          </a:p>
          <a:p>
            <a:endParaRPr lang="en-US" sz="4800" dirty="0" smtClean="0"/>
          </a:p>
          <a:p>
            <a:r>
              <a:rPr lang="en-US" sz="4800" dirty="0" smtClean="0"/>
              <a:t>Built roads and irrigation projects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836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41763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Shang Dynasty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(ca. 1600-1046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6000" dirty="0" smtClean="0"/>
              <a:t>Writing began</a:t>
            </a:r>
          </a:p>
          <a:p>
            <a:endParaRPr lang="en-US" sz="6000" dirty="0" smtClean="0"/>
          </a:p>
          <a:p>
            <a:r>
              <a:rPr lang="en-US" sz="6000" dirty="0" smtClean="0"/>
              <a:t>Developed bronze, glazed pottery, and silk industries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965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41763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Zhou (a.k.a. </a:t>
            </a:r>
            <a:r>
              <a:rPr lang="en-US" sz="4000" b="1" dirty="0" smtClean="0">
                <a:solidFill>
                  <a:schemeClr val="accent3"/>
                </a:solidFill>
              </a:rPr>
              <a:t>Chou, </a:t>
            </a:r>
            <a:r>
              <a:rPr lang="en-US" sz="4000" b="1" dirty="0">
                <a:solidFill>
                  <a:schemeClr val="accent3"/>
                </a:solidFill>
              </a:rPr>
              <a:t>Joe, Chow) </a:t>
            </a:r>
            <a:r>
              <a:rPr lang="en-US" sz="4000" b="1" dirty="0" smtClean="0">
                <a:solidFill>
                  <a:schemeClr val="accent3"/>
                </a:solidFill>
              </a:rPr>
              <a:t>Dynasty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(1045-256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Invaded China from the northwest</a:t>
            </a:r>
          </a:p>
          <a:p>
            <a:r>
              <a:rPr lang="en-US" sz="3600" dirty="0" smtClean="0"/>
              <a:t>Set up a loose central government</a:t>
            </a:r>
          </a:p>
          <a:p>
            <a:r>
              <a:rPr lang="en-US" sz="3600" dirty="0" smtClean="0"/>
              <a:t>Feudal power held by strong nobles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Philosophers</a:t>
            </a:r>
          </a:p>
          <a:p>
            <a:pPr lvl="1"/>
            <a:r>
              <a:rPr lang="en-US" sz="3600" dirty="0" smtClean="0"/>
              <a:t>Confucius</a:t>
            </a:r>
          </a:p>
          <a:p>
            <a:pPr lvl="1"/>
            <a:r>
              <a:rPr lang="en-US" sz="3600" dirty="0" smtClean="0"/>
              <a:t>Mencius (his follower</a:t>
            </a:r>
            <a:r>
              <a:rPr lang="en-US" sz="3600" dirty="0" smtClean="0"/>
              <a:t>)</a:t>
            </a:r>
          </a:p>
          <a:p>
            <a:pPr lvl="2"/>
            <a:r>
              <a:rPr lang="en-US" sz="3200" dirty="0"/>
              <a:t>men-</a:t>
            </a:r>
            <a:r>
              <a:rPr lang="en-US" sz="3200" dirty="0" err="1"/>
              <a:t>shee</a:t>
            </a:r>
            <a:r>
              <a:rPr lang="en-US" sz="3200" dirty="0"/>
              <a:t>-uh s</a:t>
            </a:r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12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41763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Qin (a.k.a. Chin) Dynasty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(221-206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Military dictatorship centralized China</a:t>
            </a:r>
          </a:p>
          <a:p>
            <a:r>
              <a:rPr lang="en-US" sz="3600" dirty="0" smtClean="0"/>
              <a:t>Emperor Shih Huang </a:t>
            </a:r>
            <a:r>
              <a:rPr lang="en-US" sz="3600" dirty="0"/>
              <a:t>Ti (</a:t>
            </a:r>
            <a:r>
              <a:rPr lang="en-US" sz="3600" dirty="0" err="1"/>
              <a:t>shœ</a:t>
            </a:r>
            <a:r>
              <a:rPr lang="en-US" sz="3600" dirty="0"/>
              <a:t> </a:t>
            </a:r>
            <a:r>
              <a:rPr lang="en-US" sz="3600" dirty="0" err="1"/>
              <a:t>hwahng</a:t>
            </a:r>
            <a:r>
              <a:rPr lang="en-US" sz="3600" dirty="0"/>
              <a:t> tee)</a:t>
            </a:r>
            <a:endParaRPr lang="en-US" sz="3600" dirty="0" smtClean="0"/>
          </a:p>
          <a:p>
            <a:pPr lvl="1"/>
            <a:r>
              <a:rPr lang="en-US" sz="3600" dirty="0" smtClean="0"/>
              <a:t>Destroyed nobles’ feudal power</a:t>
            </a:r>
          </a:p>
          <a:p>
            <a:pPr lvl="1"/>
            <a:r>
              <a:rPr lang="en-US" sz="3600" dirty="0" smtClean="0"/>
              <a:t>System of taxation</a:t>
            </a:r>
          </a:p>
          <a:p>
            <a:pPr lvl="1"/>
            <a:r>
              <a:rPr lang="en-US" sz="3600" dirty="0" smtClean="0"/>
              <a:t>Established weights and measures</a:t>
            </a:r>
          </a:p>
          <a:p>
            <a:pPr lvl="1"/>
            <a:r>
              <a:rPr lang="en-US" sz="3600" dirty="0" smtClean="0"/>
              <a:t>Great Wall (1500 miles)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467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67600" cy="1417638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Han Dynasty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(206-220 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dirty="0" smtClean="0"/>
              <a:t>Conquerors</a:t>
            </a:r>
          </a:p>
          <a:p>
            <a:r>
              <a:rPr lang="en-US" sz="3000" dirty="0" smtClean="0"/>
              <a:t>Empire – central Asia to China Sea, Indochina to Korea</a:t>
            </a:r>
          </a:p>
          <a:p>
            <a:r>
              <a:rPr lang="en-US" sz="3000" dirty="0" smtClean="0"/>
              <a:t>Trade</a:t>
            </a:r>
          </a:p>
          <a:p>
            <a:pPr lvl="1"/>
            <a:r>
              <a:rPr lang="en-US" sz="3000" dirty="0" smtClean="0"/>
              <a:t>Chinese fruits, silks, and spices in Rome (1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 century CE)</a:t>
            </a:r>
          </a:p>
          <a:p>
            <a:pPr lvl="1"/>
            <a:r>
              <a:rPr lang="en-US" sz="3000" dirty="0" smtClean="0"/>
              <a:t>Buddhism came from India</a:t>
            </a:r>
          </a:p>
          <a:p>
            <a:r>
              <a:rPr lang="en-US" sz="3000" dirty="0" smtClean="0"/>
              <a:t>Civil service system</a:t>
            </a:r>
          </a:p>
          <a:p>
            <a:r>
              <a:rPr lang="en-US" sz="3000" dirty="0" smtClean="0"/>
              <a:t>First paper made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801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ternal image ma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819400" y="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Where </a:t>
            </a:r>
            <a:r>
              <a:rPr lang="en-US" sz="2400" b="1" dirty="0">
                <a:latin typeface="Aharoni" pitchFamily="2" charset="-79"/>
                <a:cs typeface="Aharoni" pitchFamily="2" charset="-79"/>
              </a:rPr>
              <a:t>was the most ideal place to establish a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civilization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, justify?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36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Dynasty stations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590801"/>
            <a:ext cx="7772400" cy="1816100"/>
          </a:xfrm>
        </p:spPr>
        <p:txBody>
          <a:bodyPr>
            <a:normAutofit/>
          </a:bodyPr>
          <a:lstStyle/>
          <a:p>
            <a:r>
              <a:rPr lang="en-US" dirty="0" smtClean="0"/>
              <a:t>At each station, read the directions carefully and complete the task on the correct page of your spiral</a:t>
            </a:r>
          </a:p>
          <a:p>
            <a:r>
              <a:rPr lang="en-US" dirty="0" smtClean="0"/>
              <a:t>You will  only get 20 minutes at each station to complete the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Chinese Dynasty Stations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Station 1 (</a:t>
            </a:r>
            <a:r>
              <a:rPr lang="en-US" b="1" dirty="0" err="1" smtClean="0"/>
              <a:t>pg</a:t>
            </a:r>
            <a:r>
              <a:rPr lang="en-US" b="1" dirty="0" smtClean="0"/>
              <a:t> 58) </a:t>
            </a:r>
            <a:r>
              <a:rPr lang="en-US" sz="1900" b="1" i="1" dirty="0" smtClean="0">
                <a:solidFill>
                  <a:srgbClr val="FF0000"/>
                </a:solidFill>
              </a:rPr>
              <a:t>Class</a:t>
            </a:r>
            <a:endParaRPr lang="en-US" sz="1900" b="1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Xia &amp; Shang Dynasty Reading Passage and Questions</a:t>
            </a:r>
          </a:p>
          <a:p>
            <a:r>
              <a:rPr lang="en-US" b="1" dirty="0" smtClean="0"/>
              <a:t>Station </a:t>
            </a:r>
            <a:r>
              <a:rPr lang="en-US" b="1" dirty="0"/>
              <a:t>2 (</a:t>
            </a:r>
            <a:r>
              <a:rPr lang="en-US" b="1" dirty="0" err="1"/>
              <a:t>pg</a:t>
            </a:r>
            <a:r>
              <a:rPr lang="en-US" b="1" dirty="0"/>
              <a:t> </a:t>
            </a:r>
            <a:r>
              <a:rPr lang="en-US" b="1" dirty="0" smtClean="0"/>
              <a:t>59) </a:t>
            </a:r>
            <a:r>
              <a:rPr lang="en-US" sz="1900" b="1" i="1" dirty="0" smtClean="0">
                <a:solidFill>
                  <a:srgbClr val="FF0000"/>
                </a:solidFill>
              </a:rPr>
              <a:t>Individual</a:t>
            </a:r>
          </a:p>
          <a:p>
            <a:pPr lvl="1"/>
            <a:r>
              <a:rPr lang="en-US" dirty="0" smtClean="0"/>
              <a:t>Zhou Dynasty Reading and Questions</a:t>
            </a:r>
          </a:p>
          <a:p>
            <a:r>
              <a:rPr lang="en-US" b="1" dirty="0"/>
              <a:t>Station 3 (</a:t>
            </a:r>
            <a:r>
              <a:rPr lang="en-US" b="1" dirty="0" err="1"/>
              <a:t>pg</a:t>
            </a:r>
            <a:r>
              <a:rPr lang="en-US" b="1" dirty="0"/>
              <a:t> </a:t>
            </a:r>
            <a:r>
              <a:rPr lang="en-US" b="1" dirty="0" smtClean="0"/>
              <a:t>60) </a:t>
            </a:r>
            <a:r>
              <a:rPr lang="en-US" sz="1900" b="1" i="1" dirty="0" smtClean="0">
                <a:solidFill>
                  <a:srgbClr val="FF0000"/>
                </a:solidFill>
              </a:rPr>
              <a:t>Individual</a:t>
            </a:r>
            <a:endParaRPr lang="en-US" sz="1900" b="1" i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Zhou Dynasty Philosophies</a:t>
            </a:r>
            <a:endParaRPr lang="en-US" dirty="0"/>
          </a:p>
          <a:p>
            <a:r>
              <a:rPr lang="en-US" b="1" dirty="0" smtClean="0"/>
              <a:t>Station </a:t>
            </a:r>
            <a:r>
              <a:rPr lang="en-US" b="1" dirty="0"/>
              <a:t>4 (</a:t>
            </a:r>
            <a:r>
              <a:rPr lang="en-US" b="1" dirty="0" err="1"/>
              <a:t>pg</a:t>
            </a:r>
            <a:r>
              <a:rPr lang="en-US" b="1" dirty="0"/>
              <a:t> </a:t>
            </a:r>
            <a:r>
              <a:rPr lang="en-US" b="1" dirty="0" smtClean="0"/>
              <a:t>61) </a:t>
            </a:r>
            <a:r>
              <a:rPr lang="en-US" sz="1900" b="1" i="1" dirty="0" smtClean="0">
                <a:solidFill>
                  <a:srgbClr val="FF0000"/>
                </a:solidFill>
              </a:rPr>
              <a:t>Individual </a:t>
            </a:r>
            <a:endParaRPr lang="en-US" sz="1900" b="1" i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Qin Dynasty Reading and Filling in a Chart</a:t>
            </a:r>
          </a:p>
          <a:p>
            <a:r>
              <a:rPr lang="en-US" b="1" dirty="0" smtClean="0"/>
              <a:t>Station </a:t>
            </a:r>
            <a:r>
              <a:rPr lang="en-US" b="1" dirty="0"/>
              <a:t>5 (</a:t>
            </a:r>
            <a:r>
              <a:rPr lang="en-US" b="1" dirty="0" err="1"/>
              <a:t>pg</a:t>
            </a:r>
            <a:r>
              <a:rPr lang="en-US" b="1" dirty="0"/>
              <a:t> </a:t>
            </a:r>
            <a:r>
              <a:rPr lang="en-US" b="1" dirty="0" smtClean="0"/>
              <a:t>62) </a:t>
            </a:r>
            <a:r>
              <a:rPr lang="en-US" sz="1900" b="1" i="1" dirty="0" smtClean="0">
                <a:solidFill>
                  <a:srgbClr val="FF0000"/>
                </a:solidFill>
              </a:rPr>
              <a:t>Group</a:t>
            </a:r>
            <a:endParaRPr lang="en-US" sz="1900" b="1" i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Han Dynasty Sorting/Matching and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1: Xia and the Shang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28800"/>
            <a:ext cx="7772400" cy="25781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Complete together as a class</a:t>
            </a:r>
          </a:p>
          <a:p>
            <a:pPr marL="457200" indent="-457200">
              <a:buAutoNum type="arabicPeriod"/>
            </a:pPr>
            <a:r>
              <a:rPr lang="en-US" dirty="0" smtClean="0"/>
              <a:t>Read the Directions</a:t>
            </a:r>
          </a:p>
          <a:p>
            <a:pPr marL="457200" indent="-457200">
              <a:buAutoNum type="arabicPeriod"/>
            </a:pPr>
            <a:r>
              <a:rPr lang="en-US" dirty="0" smtClean="0"/>
              <a:t>Complete the Assigned Reading</a:t>
            </a:r>
          </a:p>
          <a:p>
            <a:pPr marL="457200" indent="-457200">
              <a:buAutoNum type="arabicPeriod"/>
            </a:pPr>
            <a:r>
              <a:rPr lang="en-US" dirty="0" smtClean="0"/>
              <a:t>Answer the questions on page 58 in your spiral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"/>
            <a:ext cx="838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2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792579" cy="673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6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192"/>
            <a:ext cx="8153400" cy="648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2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Groups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2-9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picking up your spiral, answer the following question in your warm up section…</a:t>
            </a:r>
          </a:p>
          <a:p>
            <a:r>
              <a:rPr lang="en-US" dirty="0"/>
              <a:t>Based on the physical map and physical features map on the next slide…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you think that the civilization of China  was isolated from other civilizations or were they open to cultural exchange and invasion from other civilizations. 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xternal image map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8194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b="1" dirty="0" smtClean="0"/>
              <a:t>Do </a:t>
            </a:r>
            <a:r>
              <a:rPr lang="en-US" b="1" dirty="0"/>
              <a:t>you think that the civilization of China  was isolated from other civilizations or were they open to cultural exchange and invasion from other civilizations. Why?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34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838200"/>
            <a:ext cx="5486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Shang Dynasty</a:t>
            </a:r>
            <a:br>
              <a:rPr lang="en-US" dirty="0" smtClean="0"/>
            </a:br>
            <a:r>
              <a:rPr lang="en-US" dirty="0" smtClean="0"/>
              <a:t>The Zhou Dynasty</a:t>
            </a:r>
            <a:br>
              <a:rPr lang="en-US" dirty="0" smtClean="0"/>
            </a:br>
            <a:r>
              <a:rPr lang="en-US" dirty="0" smtClean="0"/>
              <a:t>The Qin Dynasty</a:t>
            </a:r>
            <a:br>
              <a:rPr lang="en-US" dirty="0" smtClean="0"/>
            </a:br>
            <a:r>
              <a:rPr lang="en-US" dirty="0" smtClean="0"/>
              <a:t>The Han Dynasty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381" y="914400"/>
            <a:ext cx="1828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worldcoincatalog.com/AC/C1/China/AncientChina/Ancient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62956"/>
            <a:ext cx="6171181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838200"/>
            <a:ext cx="5486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Shang Dynasty</a:t>
            </a:r>
            <a:br>
              <a:rPr lang="en-US" dirty="0" smtClean="0"/>
            </a:br>
            <a:r>
              <a:rPr lang="en-US" dirty="0" smtClean="0"/>
              <a:t>The Zhou Dynasty</a:t>
            </a:r>
            <a:br>
              <a:rPr lang="en-US" dirty="0" smtClean="0"/>
            </a:br>
            <a:r>
              <a:rPr lang="en-US" dirty="0" smtClean="0"/>
              <a:t>The Qin Dynasty</a:t>
            </a:r>
            <a:br>
              <a:rPr lang="en-US" dirty="0" smtClean="0"/>
            </a:br>
            <a:r>
              <a:rPr lang="en-US" dirty="0" smtClean="0"/>
              <a:t>The Han Dynasty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9381" y="914400"/>
            <a:ext cx="18288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worldcoincatalog.com/AC/C1/China/AncientChina/AncientCh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62956"/>
            <a:ext cx="6171181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can describe how Ancient China developed over time</a:t>
            </a:r>
          </a:p>
          <a:p>
            <a:r>
              <a:rPr lang="en-US" dirty="0"/>
              <a:t>The purpose is for students to be able to understand how the past has influenced the present.</a:t>
            </a:r>
          </a:p>
          <a:p>
            <a:r>
              <a:rPr lang="en-US" dirty="0" smtClean="0"/>
              <a:t>Success </a:t>
            </a:r>
            <a:r>
              <a:rPr lang="en-US" dirty="0" smtClean="0"/>
              <a:t>Criteria: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major </a:t>
            </a:r>
            <a:r>
              <a:rPr lang="en-US" dirty="0" smtClean="0"/>
              <a:t>dynasty stations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Emperor</a:t>
            </a:r>
          </a:p>
          <a:p>
            <a:pPr algn="ctr"/>
            <a:r>
              <a:rPr lang="en-US" dirty="0"/>
              <a:t>Dynasty</a:t>
            </a:r>
          </a:p>
          <a:p>
            <a:pPr algn="ctr"/>
            <a:r>
              <a:rPr lang="en-US" dirty="0"/>
              <a:t>Economy</a:t>
            </a:r>
          </a:p>
          <a:p>
            <a:pPr algn="ctr"/>
            <a:r>
              <a:rPr lang="en-US" dirty="0" smtClean="0"/>
              <a:t>Philosophies</a:t>
            </a:r>
            <a:endParaRPr lang="en-US" dirty="0"/>
          </a:p>
          <a:p>
            <a:pPr algn="ctr"/>
            <a:r>
              <a:rPr lang="en-US" dirty="0"/>
              <a:t>Confucianism</a:t>
            </a:r>
          </a:p>
          <a:p>
            <a:pPr algn="ctr"/>
            <a:r>
              <a:rPr lang="en-US" dirty="0"/>
              <a:t>Daoism</a:t>
            </a:r>
          </a:p>
          <a:p>
            <a:pPr algn="ctr"/>
            <a:r>
              <a:rPr lang="en-US" dirty="0"/>
              <a:t>Legalism</a:t>
            </a:r>
          </a:p>
          <a:p>
            <a:pPr algn="ctr"/>
            <a:r>
              <a:rPr lang="en-US" dirty="0"/>
              <a:t>Mandate of Heaven</a:t>
            </a:r>
          </a:p>
          <a:p>
            <a:pPr algn="ctr"/>
            <a:r>
              <a:rPr lang="en-US" dirty="0"/>
              <a:t>Feudalism</a:t>
            </a:r>
          </a:p>
          <a:p>
            <a:pPr algn="ctr"/>
            <a:r>
              <a:rPr lang="en-US" dirty="0"/>
              <a:t>Civil Servant</a:t>
            </a:r>
          </a:p>
          <a:p>
            <a:pPr algn="ctr"/>
            <a:r>
              <a:rPr lang="en-US" dirty="0"/>
              <a:t>Exile</a:t>
            </a:r>
          </a:p>
          <a:p>
            <a:pPr algn="ctr"/>
            <a:r>
              <a:rPr lang="en-US" dirty="0"/>
              <a:t>Immortal</a:t>
            </a:r>
          </a:p>
          <a:p>
            <a:pPr algn="ctr"/>
            <a:r>
              <a:rPr lang="en-US" dirty="0"/>
              <a:t>Bureaucracy</a:t>
            </a:r>
          </a:p>
          <a:p>
            <a:pPr algn="ctr"/>
            <a:r>
              <a:rPr lang="en-US" dirty="0"/>
              <a:t>Anesthetic</a:t>
            </a:r>
          </a:p>
          <a:p>
            <a:pPr algn="ctr"/>
            <a:r>
              <a:rPr lang="en-US" dirty="0"/>
              <a:t>Cultural </a:t>
            </a:r>
            <a:r>
              <a:rPr lang="en-US" dirty="0" smtClean="0"/>
              <a:t>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57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Dynasty stations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590801"/>
            <a:ext cx="7772400" cy="1816100"/>
          </a:xfrm>
        </p:spPr>
        <p:txBody>
          <a:bodyPr>
            <a:normAutofit/>
          </a:bodyPr>
          <a:lstStyle/>
          <a:p>
            <a:r>
              <a:rPr lang="en-US" dirty="0" smtClean="0"/>
              <a:t>At each station, read the directions carefully and complete the task on the correct page of your spiral</a:t>
            </a:r>
          </a:p>
          <a:p>
            <a:r>
              <a:rPr lang="en-US" dirty="0" smtClean="0"/>
              <a:t>You will  only get 20 minutes at each station to complete the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Chinese Dynasty Stations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Station 1 (</a:t>
            </a:r>
            <a:r>
              <a:rPr lang="en-US" b="1" dirty="0" err="1" smtClean="0"/>
              <a:t>pg</a:t>
            </a:r>
            <a:r>
              <a:rPr lang="en-US" b="1" dirty="0" smtClean="0"/>
              <a:t> 58)</a:t>
            </a:r>
          </a:p>
          <a:p>
            <a:pPr lvl="1"/>
            <a:r>
              <a:rPr lang="en-US" dirty="0" smtClean="0"/>
              <a:t>Xia &amp; Shang Dynasty Reading Passage and Questions</a:t>
            </a:r>
          </a:p>
          <a:p>
            <a:r>
              <a:rPr lang="en-US" b="1" dirty="0" smtClean="0"/>
              <a:t>Station </a:t>
            </a:r>
            <a:r>
              <a:rPr lang="en-US" b="1" dirty="0"/>
              <a:t>2 (</a:t>
            </a:r>
            <a:r>
              <a:rPr lang="en-US" b="1" dirty="0" err="1"/>
              <a:t>pg</a:t>
            </a:r>
            <a:r>
              <a:rPr lang="en-US" b="1" dirty="0"/>
              <a:t> </a:t>
            </a:r>
            <a:r>
              <a:rPr lang="en-US" b="1" dirty="0" smtClean="0"/>
              <a:t>59)</a:t>
            </a:r>
          </a:p>
          <a:p>
            <a:pPr lvl="1"/>
            <a:r>
              <a:rPr lang="en-US" dirty="0" smtClean="0"/>
              <a:t>Zhou Dynasty Reading and Questions</a:t>
            </a:r>
          </a:p>
          <a:p>
            <a:r>
              <a:rPr lang="en-US" b="1" dirty="0"/>
              <a:t>Station 3 (</a:t>
            </a:r>
            <a:r>
              <a:rPr lang="en-US" b="1" dirty="0" err="1"/>
              <a:t>pg</a:t>
            </a:r>
            <a:r>
              <a:rPr lang="en-US" b="1" dirty="0"/>
              <a:t> </a:t>
            </a:r>
            <a:r>
              <a:rPr lang="en-US" b="1" dirty="0" smtClean="0"/>
              <a:t>60)</a:t>
            </a:r>
            <a:endParaRPr lang="en-US" b="1" dirty="0"/>
          </a:p>
          <a:p>
            <a:pPr lvl="1"/>
            <a:r>
              <a:rPr lang="en-US" dirty="0" smtClean="0"/>
              <a:t>Zhou Dynasty Philosophies</a:t>
            </a:r>
            <a:endParaRPr lang="en-US" dirty="0"/>
          </a:p>
          <a:p>
            <a:r>
              <a:rPr lang="en-US" b="1" dirty="0" smtClean="0"/>
              <a:t>Station </a:t>
            </a:r>
            <a:r>
              <a:rPr lang="en-US" b="1" dirty="0"/>
              <a:t>4 (</a:t>
            </a:r>
            <a:r>
              <a:rPr lang="en-US" b="1" dirty="0" err="1"/>
              <a:t>pg</a:t>
            </a:r>
            <a:r>
              <a:rPr lang="en-US" b="1" dirty="0"/>
              <a:t> </a:t>
            </a:r>
            <a:r>
              <a:rPr lang="en-US" b="1" dirty="0" smtClean="0"/>
              <a:t>61)</a:t>
            </a:r>
            <a:endParaRPr lang="en-US" b="1" dirty="0"/>
          </a:p>
          <a:p>
            <a:pPr lvl="1"/>
            <a:r>
              <a:rPr lang="en-US" dirty="0" smtClean="0"/>
              <a:t>Qin Dynasty Reading and Filling in a Chart</a:t>
            </a:r>
          </a:p>
          <a:p>
            <a:r>
              <a:rPr lang="en-US" b="1" dirty="0" smtClean="0"/>
              <a:t>Station </a:t>
            </a:r>
            <a:r>
              <a:rPr lang="en-US" b="1" dirty="0"/>
              <a:t>5 (</a:t>
            </a:r>
            <a:r>
              <a:rPr lang="en-US" b="1" dirty="0" err="1"/>
              <a:t>pg</a:t>
            </a:r>
            <a:r>
              <a:rPr lang="en-US" b="1" dirty="0"/>
              <a:t> </a:t>
            </a:r>
            <a:r>
              <a:rPr lang="en-US" b="1" dirty="0" smtClean="0"/>
              <a:t>62)</a:t>
            </a:r>
            <a:endParaRPr lang="en-US" b="1" dirty="0"/>
          </a:p>
          <a:p>
            <a:pPr lvl="1"/>
            <a:r>
              <a:rPr lang="en-US" dirty="0" smtClean="0"/>
              <a:t>Han Dynasty Sorting/Matching and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Dynasty stations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590801"/>
            <a:ext cx="7772400" cy="1816100"/>
          </a:xfrm>
        </p:spPr>
        <p:txBody>
          <a:bodyPr>
            <a:normAutofit/>
          </a:bodyPr>
          <a:lstStyle/>
          <a:p>
            <a:r>
              <a:rPr lang="en-US" dirty="0" smtClean="0"/>
              <a:t>Pick up your spiral</a:t>
            </a:r>
          </a:p>
          <a:p>
            <a:r>
              <a:rPr lang="en-US" dirty="0" smtClean="0"/>
              <a:t>Move to the next station from where you ended yesterday.</a:t>
            </a:r>
          </a:p>
          <a:p>
            <a:r>
              <a:rPr lang="en-US" dirty="0" smtClean="0"/>
              <a:t>At each station, read the directions and complete the  task on the correct page of your spiral</a:t>
            </a:r>
          </a:p>
          <a:p>
            <a:r>
              <a:rPr lang="en-US" dirty="0" smtClean="0"/>
              <a:t>You will  only get 20 minutes at each station to complete the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On a separate sheet of paper, which </a:t>
            </a:r>
            <a:r>
              <a:rPr lang="en-US" dirty="0"/>
              <a:t>of the statements on government do you most agree with? Why</a:t>
            </a:r>
            <a:r>
              <a:rPr lang="en-US" dirty="0" smtClean="0"/>
              <a:t>?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People just try to look out for their own best interests, so government needs to be ready to harshly punish people who break the rules</a:t>
            </a:r>
            <a:r>
              <a:rPr lang="en-US" dirty="0" smtClean="0"/>
              <a:t>.</a:t>
            </a:r>
          </a:p>
          <a:p>
            <a:pPr marL="1314450" lvl="2" indent="-514350"/>
            <a:r>
              <a:rPr lang="en-US" dirty="0" smtClean="0"/>
              <a:t>Legalism- people are naturally selfish.  Left to themselves, people always pursue their own self –interest.  So rulers need to then set strict laws and enforce them</a:t>
            </a:r>
            <a:endParaRPr lang="en-US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Government should not interfere in people’s lives and allow each person find his or her own harmony with the world around them</a:t>
            </a:r>
            <a:r>
              <a:rPr lang="en-US" dirty="0" smtClean="0"/>
              <a:t>.</a:t>
            </a:r>
          </a:p>
          <a:p>
            <a:pPr marL="1314450" lvl="2" indent="-514350"/>
            <a:r>
              <a:rPr lang="en-US" dirty="0" smtClean="0"/>
              <a:t>Daoism/ Taoism- people  gained happiness and peace by living in harmony  or agreement, with the way of nature.  That nature is full of opposites (i.e. life/ death, light/ darkness).  True harmony comes from balancing the opposite forces of nature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 government is only effective if it has integrity. A corrupt government will not have the respect or the support of its citizens</a:t>
            </a:r>
            <a:r>
              <a:rPr lang="en-US" dirty="0" smtClean="0"/>
              <a:t>.</a:t>
            </a:r>
          </a:p>
          <a:p>
            <a:pPr marL="1314450" lvl="2" indent="-514350"/>
            <a:r>
              <a:rPr lang="en-US" dirty="0" smtClean="0"/>
              <a:t>Confucianism- based up on roles and relationships (i.e. father/ son, friend/friend) all people must respect  and obey those above them and their elders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6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short response, compare how the various dynasties  (Shang,/</a:t>
            </a:r>
            <a:r>
              <a:rPr lang="en-US" dirty="0" err="1" smtClean="0"/>
              <a:t>Zhoe</a:t>
            </a:r>
            <a:r>
              <a:rPr lang="en-US" dirty="0" smtClean="0"/>
              <a:t>/ Qin/ Han) define the rights, responsibilities, and roles of citizens?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can describe how Ancient China developed over time</a:t>
            </a:r>
          </a:p>
          <a:p>
            <a:r>
              <a:rPr lang="en-US" dirty="0"/>
              <a:t>The purpose is for students to be able to understand how the past has influenced the present.</a:t>
            </a:r>
          </a:p>
          <a:p>
            <a:r>
              <a:rPr lang="en-US" dirty="0" smtClean="0"/>
              <a:t>Success </a:t>
            </a:r>
            <a:r>
              <a:rPr lang="en-US" dirty="0" smtClean="0"/>
              <a:t>Criteria:</a:t>
            </a:r>
          </a:p>
          <a:p>
            <a:pPr lvl="1"/>
            <a:r>
              <a:rPr lang="en-US" dirty="0" smtClean="0"/>
              <a:t>Spiral Set Up</a:t>
            </a:r>
          </a:p>
          <a:p>
            <a:pPr lvl="1"/>
            <a:r>
              <a:rPr lang="en-US" dirty="0" smtClean="0"/>
              <a:t>China Overview/ Geography </a:t>
            </a:r>
            <a:r>
              <a:rPr lang="en-US" dirty="0" smtClean="0"/>
              <a:t>Review</a:t>
            </a:r>
          </a:p>
          <a:p>
            <a:pPr lvl="1"/>
            <a:r>
              <a:rPr lang="en-US" dirty="0"/>
              <a:t>4 major dynasties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dirty="0"/>
              <a:t>Emperor</a:t>
            </a:r>
          </a:p>
          <a:p>
            <a:pPr algn="ctr"/>
            <a:r>
              <a:rPr lang="en-US" dirty="0"/>
              <a:t>Dynasty</a:t>
            </a:r>
          </a:p>
          <a:p>
            <a:pPr algn="ctr"/>
            <a:r>
              <a:rPr lang="en-US" dirty="0"/>
              <a:t>Economy</a:t>
            </a:r>
          </a:p>
          <a:p>
            <a:pPr algn="ctr"/>
            <a:r>
              <a:rPr lang="en-US" dirty="0"/>
              <a:t>Logograph</a:t>
            </a:r>
          </a:p>
          <a:p>
            <a:pPr algn="ctr"/>
            <a:r>
              <a:rPr lang="en-US" dirty="0"/>
              <a:t>Philosophies</a:t>
            </a:r>
          </a:p>
          <a:p>
            <a:pPr algn="ctr"/>
            <a:r>
              <a:rPr lang="en-US" dirty="0"/>
              <a:t>Confucianism</a:t>
            </a:r>
          </a:p>
          <a:p>
            <a:pPr algn="ctr"/>
            <a:r>
              <a:rPr lang="en-US" dirty="0"/>
              <a:t>Daoism</a:t>
            </a:r>
          </a:p>
          <a:p>
            <a:pPr algn="ctr"/>
            <a:r>
              <a:rPr lang="en-US" dirty="0"/>
              <a:t>Legalism</a:t>
            </a:r>
          </a:p>
          <a:p>
            <a:pPr algn="ctr"/>
            <a:r>
              <a:rPr lang="en-US" dirty="0"/>
              <a:t>Mandate of Heaven</a:t>
            </a:r>
          </a:p>
          <a:p>
            <a:pPr algn="ctr"/>
            <a:r>
              <a:rPr lang="en-US" dirty="0"/>
              <a:t>Feudalism</a:t>
            </a:r>
          </a:p>
          <a:p>
            <a:pPr algn="ctr"/>
            <a:r>
              <a:rPr lang="en-US" dirty="0"/>
              <a:t>Civil Servant</a:t>
            </a:r>
          </a:p>
          <a:p>
            <a:pPr algn="ctr"/>
            <a:r>
              <a:rPr lang="en-US" dirty="0"/>
              <a:t>Exile</a:t>
            </a:r>
          </a:p>
          <a:p>
            <a:pPr algn="ctr"/>
            <a:r>
              <a:rPr lang="en-US" dirty="0"/>
              <a:t>Immortal</a:t>
            </a:r>
          </a:p>
          <a:p>
            <a:pPr algn="ctr"/>
            <a:r>
              <a:rPr lang="en-US" dirty="0"/>
              <a:t>Bureaucracy</a:t>
            </a:r>
          </a:p>
          <a:p>
            <a:pPr algn="ctr"/>
            <a:r>
              <a:rPr lang="en-US" dirty="0"/>
              <a:t>Anesthetic</a:t>
            </a:r>
          </a:p>
          <a:p>
            <a:pPr algn="ctr"/>
            <a:r>
              <a:rPr lang="en-US" dirty="0"/>
              <a:t>Cultural </a:t>
            </a:r>
            <a:r>
              <a:rPr lang="en-US" dirty="0" smtClean="0"/>
              <a:t> Diffusion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Spiral Set 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Label page 51</a:t>
            </a:r>
          </a:p>
          <a:p>
            <a:pPr lvl="1"/>
            <a:r>
              <a:rPr lang="en-US" dirty="0" smtClean="0"/>
              <a:t>How did the Nile Shape Ancient Egypt DBQ</a:t>
            </a:r>
          </a:p>
          <a:p>
            <a:pPr lvl="2"/>
            <a:r>
              <a:rPr lang="en-US" dirty="0" smtClean="0"/>
              <a:t>Staple your DBQ on this page</a:t>
            </a:r>
          </a:p>
          <a:p>
            <a:r>
              <a:rPr lang="en-US" dirty="0"/>
              <a:t>Label page </a:t>
            </a:r>
            <a:r>
              <a:rPr lang="en-US" dirty="0" smtClean="0"/>
              <a:t>52</a:t>
            </a:r>
            <a:endParaRPr lang="en-US" dirty="0"/>
          </a:p>
          <a:p>
            <a:pPr lvl="1"/>
            <a:r>
              <a:rPr lang="en-US" dirty="0"/>
              <a:t>How did the Nile Shape Ancient Egypt </a:t>
            </a:r>
            <a:r>
              <a:rPr lang="en-US" dirty="0" smtClean="0"/>
              <a:t>DBQ Outline</a:t>
            </a:r>
            <a:endParaRPr lang="en-US" dirty="0"/>
          </a:p>
          <a:p>
            <a:pPr lvl="2"/>
            <a:r>
              <a:rPr lang="en-US" dirty="0"/>
              <a:t>Staple your DBQ </a:t>
            </a:r>
            <a:r>
              <a:rPr lang="en-US" dirty="0" smtClean="0"/>
              <a:t>outline on </a:t>
            </a:r>
            <a:r>
              <a:rPr lang="en-US" dirty="0"/>
              <a:t>this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Label page 54</a:t>
            </a:r>
          </a:p>
          <a:p>
            <a:pPr lvl="1"/>
            <a:r>
              <a:rPr lang="en-US" dirty="0" smtClean="0"/>
              <a:t>Ancient Chinese River Valley Civilization</a:t>
            </a:r>
          </a:p>
          <a:p>
            <a:pPr lvl="2"/>
            <a:r>
              <a:rPr lang="en-US" dirty="0" smtClean="0"/>
              <a:t>Highlight the edges of the page pink</a:t>
            </a:r>
          </a:p>
          <a:p>
            <a:pPr lvl="1"/>
            <a:r>
              <a:rPr lang="en-US" dirty="0" smtClean="0"/>
              <a:t>Essential Question: How did the physical setting contributed to the location and rise of civilizations in China?</a:t>
            </a:r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8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Label page 53 Key Vocab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Write down the following word:</a:t>
            </a:r>
          </a:p>
          <a:p>
            <a:pPr algn="ctr"/>
            <a:r>
              <a:rPr lang="en-US" sz="1600" b="1" dirty="0"/>
              <a:t>Emperor</a:t>
            </a:r>
          </a:p>
          <a:p>
            <a:pPr algn="ctr"/>
            <a:r>
              <a:rPr lang="en-US" sz="1600" b="1" dirty="0"/>
              <a:t>Dynasty</a:t>
            </a:r>
          </a:p>
          <a:p>
            <a:pPr algn="ctr"/>
            <a:r>
              <a:rPr lang="en-US" sz="1600" b="1" dirty="0"/>
              <a:t>Economy</a:t>
            </a:r>
          </a:p>
          <a:p>
            <a:pPr algn="ctr"/>
            <a:r>
              <a:rPr lang="en-US" sz="1600" b="1" dirty="0" smtClean="0"/>
              <a:t>Philosophies</a:t>
            </a:r>
            <a:endParaRPr lang="en-US" sz="1600" b="1" dirty="0"/>
          </a:p>
          <a:p>
            <a:pPr algn="ctr"/>
            <a:r>
              <a:rPr lang="en-US" sz="1600" b="1" dirty="0"/>
              <a:t>Confucianism</a:t>
            </a:r>
          </a:p>
          <a:p>
            <a:pPr algn="ctr"/>
            <a:r>
              <a:rPr lang="en-US" sz="1600" b="1" dirty="0"/>
              <a:t>Daoism</a:t>
            </a:r>
          </a:p>
          <a:p>
            <a:pPr algn="ctr"/>
            <a:r>
              <a:rPr lang="en-US" sz="1600" b="1" dirty="0"/>
              <a:t>Legalism</a:t>
            </a:r>
          </a:p>
          <a:p>
            <a:pPr algn="ctr"/>
            <a:r>
              <a:rPr lang="en-US" sz="1600" b="1" dirty="0"/>
              <a:t>Mandate of Heaven</a:t>
            </a:r>
          </a:p>
          <a:p>
            <a:pPr algn="ctr"/>
            <a:r>
              <a:rPr lang="en-US" sz="1600" b="1" dirty="0"/>
              <a:t>Feudalism</a:t>
            </a:r>
          </a:p>
          <a:p>
            <a:pPr algn="ctr"/>
            <a:r>
              <a:rPr lang="en-US" sz="1600" b="1" dirty="0"/>
              <a:t>Civil Servant</a:t>
            </a:r>
          </a:p>
          <a:p>
            <a:pPr algn="ctr"/>
            <a:r>
              <a:rPr lang="en-US" sz="1600" b="1" dirty="0"/>
              <a:t>Exile</a:t>
            </a:r>
          </a:p>
          <a:p>
            <a:pPr algn="ctr"/>
            <a:r>
              <a:rPr lang="en-US" sz="1600" b="1" dirty="0"/>
              <a:t>Immortal</a:t>
            </a:r>
          </a:p>
          <a:p>
            <a:pPr algn="ctr"/>
            <a:r>
              <a:rPr lang="en-US" sz="1600" b="1" dirty="0"/>
              <a:t>Bureaucracy</a:t>
            </a:r>
          </a:p>
          <a:p>
            <a:pPr algn="ctr"/>
            <a:r>
              <a:rPr lang="en-US" sz="1600" b="1" dirty="0"/>
              <a:t>Anesthetic</a:t>
            </a:r>
          </a:p>
          <a:p>
            <a:pPr algn="ctr"/>
            <a:r>
              <a:rPr lang="en-US" sz="1600" b="1" dirty="0" smtClean="0"/>
              <a:t>Cultural Diffusion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00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14"/>
            <a:ext cx="8229600" cy="1143000"/>
          </a:xfrm>
        </p:spPr>
        <p:txBody>
          <a:bodyPr/>
          <a:lstStyle/>
          <a:p>
            <a:r>
              <a:rPr lang="en-US" dirty="0"/>
              <a:t>Spiral Set Up Conti…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Leave page 55 empty</a:t>
            </a:r>
          </a:p>
          <a:p>
            <a:r>
              <a:rPr lang="en-US" dirty="0" smtClean="0"/>
              <a:t>Label page 56 Geography </a:t>
            </a:r>
            <a:r>
              <a:rPr lang="en-US" dirty="0"/>
              <a:t>of </a:t>
            </a:r>
            <a:r>
              <a:rPr lang="en-US" dirty="0" smtClean="0"/>
              <a:t>Early China</a:t>
            </a:r>
          </a:p>
          <a:p>
            <a:pPr lvl="1"/>
            <a:r>
              <a:rPr lang="en-US" dirty="0" smtClean="0"/>
              <a:t>Staple your China Geography Challenge on this page</a:t>
            </a:r>
          </a:p>
          <a:p>
            <a:r>
              <a:rPr lang="en-US" dirty="0" smtClean="0"/>
              <a:t>Label page 58 </a:t>
            </a:r>
            <a:r>
              <a:rPr lang="en-US" b="1" dirty="0" smtClean="0"/>
              <a:t>The Xia and Shang Dynasties</a:t>
            </a:r>
          </a:p>
          <a:p>
            <a:r>
              <a:rPr lang="en-US" dirty="0"/>
              <a:t>Label page </a:t>
            </a:r>
            <a:r>
              <a:rPr lang="en-US" dirty="0" smtClean="0"/>
              <a:t>59 </a:t>
            </a:r>
            <a:r>
              <a:rPr lang="en-US" b="1" dirty="0" smtClean="0"/>
              <a:t>The Zhou Dynasty</a:t>
            </a:r>
          </a:p>
          <a:p>
            <a:r>
              <a:rPr lang="en-US" dirty="0"/>
              <a:t>Label page </a:t>
            </a:r>
            <a:r>
              <a:rPr lang="en-US" dirty="0" smtClean="0"/>
              <a:t>60 </a:t>
            </a:r>
            <a:r>
              <a:rPr lang="en-US" b="1" dirty="0"/>
              <a:t>The Zhou </a:t>
            </a:r>
            <a:r>
              <a:rPr lang="en-US" b="1" dirty="0" smtClean="0"/>
              <a:t>Dynasty Philosophies</a:t>
            </a:r>
            <a:endParaRPr lang="en-US" b="1" dirty="0"/>
          </a:p>
          <a:p>
            <a:r>
              <a:rPr lang="en-US" dirty="0" smtClean="0"/>
              <a:t>Label </a:t>
            </a:r>
            <a:r>
              <a:rPr lang="en-US" dirty="0"/>
              <a:t>page </a:t>
            </a:r>
            <a:r>
              <a:rPr lang="en-US" dirty="0" smtClean="0"/>
              <a:t>61 </a:t>
            </a:r>
            <a:r>
              <a:rPr lang="en-US" b="1" dirty="0" smtClean="0"/>
              <a:t>The Qin Dynasty</a:t>
            </a:r>
            <a:endParaRPr lang="en-US" b="1" dirty="0"/>
          </a:p>
          <a:p>
            <a:r>
              <a:rPr lang="en-US" dirty="0"/>
              <a:t>Label page </a:t>
            </a:r>
            <a:r>
              <a:rPr lang="en-US" dirty="0" smtClean="0"/>
              <a:t>62 </a:t>
            </a:r>
            <a:r>
              <a:rPr lang="en-US" b="1" dirty="0" smtClean="0"/>
              <a:t>The Han Dynasty and Chinese Achievements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have who has Ancient China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1318</Words>
  <Application>Microsoft Office PowerPoint</Application>
  <PresentationFormat>On-screen Show (4:3)</PresentationFormat>
  <Paragraphs>217</Paragraphs>
  <Slides>36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Warm Up</vt:lpstr>
      <vt:lpstr>PowerPoint Presentation</vt:lpstr>
      <vt:lpstr>The Shang Dynasty The Zhou Dynasty The Qin Dynasty The Han Dynasty </vt:lpstr>
      <vt:lpstr>Objective</vt:lpstr>
      <vt:lpstr>Key Vocabulary</vt:lpstr>
      <vt:lpstr>Spiral Set Up</vt:lpstr>
      <vt:lpstr>Label page 53 Key Vocab</vt:lpstr>
      <vt:lpstr>Spiral Set Up Conti…</vt:lpstr>
      <vt:lpstr>I have who has Ancient China Activity</vt:lpstr>
      <vt:lpstr>China Overview:</vt:lpstr>
      <vt:lpstr>Review of the  Geography of China</vt:lpstr>
      <vt:lpstr>PowerPoint Presentation</vt:lpstr>
      <vt:lpstr>Ancient History</vt:lpstr>
      <vt:lpstr>What are dynasties?</vt:lpstr>
      <vt:lpstr>XIA (a.k.a. Sha) DYNASTY (ca. 2070-ca. 1600 BCE)</vt:lpstr>
      <vt:lpstr>Shang Dynasty (ca. 1600-1046 BCE)</vt:lpstr>
      <vt:lpstr>Zhou (a.k.a. Chou, Joe, Chow) Dynasty (1045-256 BCE)</vt:lpstr>
      <vt:lpstr>Qin (a.k.a. Chin) Dynasty (221-206 BCE)</vt:lpstr>
      <vt:lpstr>Han Dynasty (206-220 CE)</vt:lpstr>
      <vt:lpstr>Chinese Dynasty stations</vt:lpstr>
      <vt:lpstr>Chinese Dynasty Stations</vt:lpstr>
      <vt:lpstr>Station 1: Xia and the Shang</vt:lpstr>
      <vt:lpstr>PowerPoint Presentation</vt:lpstr>
      <vt:lpstr>PowerPoint Presentation</vt:lpstr>
      <vt:lpstr>PowerPoint Presentation</vt:lpstr>
      <vt:lpstr>Assign Groups</vt:lpstr>
      <vt:lpstr>Warm Up</vt:lpstr>
      <vt:lpstr>PowerPoint Presentation</vt:lpstr>
      <vt:lpstr>The Shang Dynasty The Zhou Dynasty The Qin Dynasty The Han Dynasty </vt:lpstr>
      <vt:lpstr>Objective</vt:lpstr>
      <vt:lpstr>Key Vocabulary</vt:lpstr>
      <vt:lpstr>Chinese Dynasty stations</vt:lpstr>
      <vt:lpstr>Chinese Dynasty Stations</vt:lpstr>
      <vt:lpstr>Chinese Dynasty stations</vt:lpstr>
      <vt:lpstr>Warm Up</vt:lpstr>
      <vt:lpstr>Processing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Law</dc:creator>
  <cp:lastModifiedBy>Meghan Law</cp:lastModifiedBy>
  <cp:revision>48</cp:revision>
  <dcterms:created xsi:type="dcterms:W3CDTF">2014-11-21T21:01:57Z</dcterms:created>
  <dcterms:modified xsi:type="dcterms:W3CDTF">2015-12-11T18:39:01Z</dcterms:modified>
</cp:coreProperties>
</file>