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76" r:id="rId3"/>
    <p:sldId id="265" r:id="rId4"/>
    <p:sldId id="264" r:id="rId5"/>
    <p:sldId id="258" r:id="rId6"/>
    <p:sldId id="273" r:id="rId7"/>
    <p:sldId id="259" r:id="rId8"/>
    <p:sldId id="260" r:id="rId9"/>
    <p:sldId id="277" r:id="rId10"/>
    <p:sldId id="263" r:id="rId11"/>
    <p:sldId id="262" r:id="rId12"/>
    <p:sldId id="278" r:id="rId13"/>
    <p:sldId id="266" r:id="rId14"/>
    <p:sldId id="267" r:id="rId15"/>
    <p:sldId id="256" r:id="rId16"/>
    <p:sldId id="275" r:id="rId17"/>
    <p:sldId id="269" r:id="rId18"/>
    <p:sldId id="271" r:id="rId19"/>
    <p:sldId id="270" r:id="rId20"/>
    <p:sldId id="272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4CF69-3A1E-4964-AC8B-6B0215156B5B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171F7-6910-47F5-9EE7-6C669F54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http://www.history.com/shows/mankind-the-story-of-all-of-us/season-1/episode-1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71F7-6910-47F5-9EE7-6C669F54FC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258564-250F-4B7C-A599-02855D2B4C32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984643-459D-47EF-A4A7-CC4300BDBE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7Y5Q3Isc6A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Thinking about the ancient societies that we have studied, were they connected to one another?  Why or why not?</a:t>
            </a:r>
          </a:p>
          <a:p>
            <a:r>
              <a:rPr lang="en-US" dirty="0" smtClean="0"/>
              <a:t>Are we more or less connected today?  Why or why not?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civilizations today more interconnected then in ancient times?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following phrase “International Towne” mean?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come in, sit in your assigned </a:t>
            </a:r>
            <a:r>
              <a:rPr lang="en-US" dirty="0" smtClean="0"/>
              <a:t>seat making sure you have your ID on, </a:t>
            </a:r>
            <a:r>
              <a:rPr lang="en-US" dirty="0"/>
              <a:t>take out a pen or pencil, note the homework, and think about the following question….</a:t>
            </a:r>
          </a:p>
          <a:p>
            <a:endParaRPr lang="en-US" dirty="0" smtClean="0"/>
          </a:p>
          <a:p>
            <a:r>
              <a:rPr lang="en-US" dirty="0" smtClean="0"/>
              <a:t>What are the pros of being in an international community?</a:t>
            </a:r>
          </a:p>
          <a:p>
            <a:endParaRPr lang="en-US" dirty="0"/>
          </a:p>
          <a:p>
            <a:r>
              <a:rPr lang="en-US" dirty="0" smtClean="0"/>
              <a:t>What are the cons of being in an international community?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6902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International Towne</a:t>
            </a:r>
            <a:r>
              <a:rPr lang="en-US" dirty="0" smtClean="0"/>
              <a:t> Tour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10200" cy="4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describe what International Towne will be like and what I will be doing to prepare.</a:t>
            </a:r>
          </a:p>
          <a:p>
            <a:endParaRPr lang="en-US" dirty="0"/>
          </a:p>
          <a:p>
            <a:r>
              <a:rPr lang="en-US" dirty="0" smtClean="0"/>
              <a:t>Success Criteria:</a:t>
            </a:r>
          </a:p>
          <a:p>
            <a:pPr lvl="1"/>
            <a:r>
              <a:rPr lang="en-US" dirty="0" smtClean="0"/>
              <a:t>Pretest</a:t>
            </a:r>
          </a:p>
          <a:p>
            <a:pPr lvl="1"/>
            <a:r>
              <a:rPr lang="en-US" dirty="0" smtClean="0"/>
              <a:t>Explore International Towne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International Towne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E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/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Pre-Assessment Grading:</a:t>
            </a:r>
            <a:br>
              <a:rPr lang="en-US" dirty="0" smtClean="0"/>
            </a:br>
            <a:r>
              <a:rPr lang="en-US" sz="3100" dirty="0" smtClean="0"/>
              <a:t>Swap workbooks with your partner and be ready to grade.  Mark only incorrect answers with an “X”.  Be ready to share your partners score with the teacher.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7684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Workbook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Town Countries</a:t>
            </a:r>
            <a:br>
              <a:rPr lang="en-US" dirty="0" smtClean="0"/>
            </a:br>
            <a:r>
              <a:rPr lang="en-US" sz="2400" dirty="0" err="1" smtClean="0"/>
              <a:t>AmeriLat-PacAsia-EuRussia-MidAfri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559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International Towne is comprised of four regions, which represent 16 countries from those areas around </a:t>
            </a:r>
            <a:r>
              <a:rPr lang="en-US" dirty="0" smtClean="0"/>
              <a:t>the world</a:t>
            </a:r>
            <a:r>
              <a:rPr lang="en-US" dirty="0"/>
              <a:t>. Citizens of International Towne apply and interview for positions of their choice. Every country has </a:t>
            </a:r>
            <a:r>
              <a:rPr lang="en-US" dirty="0" smtClean="0"/>
              <a:t>a President </a:t>
            </a:r>
            <a:r>
              <a:rPr lang="en-US" dirty="0"/>
              <a:t>who oversees country operations and acts as a member of the Peacekeeping Force, a </a:t>
            </a:r>
            <a:r>
              <a:rPr lang="en-US" dirty="0" smtClean="0"/>
              <a:t>Finance Minister </a:t>
            </a:r>
            <a:r>
              <a:rPr lang="en-US" dirty="0"/>
              <a:t>who is responsible for maintaining Balance of Payment operations, and a Customs Agent </a:t>
            </a:r>
            <a:r>
              <a:rPr lang="en-US" dirty="0" smtClean="0"/>
              <a:t>who greets </a:t>
            </a:r>
            <a:r>
              <a:rPr lang="en-US" dirty="0"/>
              <a:t>tourists, issues an “official” stamp for tourists’ passports during Towne </a:t>
            </a:r>
            <a:r>
              <a:rPr lang="en-US" dirty="0" smtClean="0"/>
              <a:t>operations. Other </a:t>
            </a:r>
            <a:r>
              <a:rPr lang="en-US" dirty="0"/>
              <a:t>positions </a:t>
            </a:r>
            <a:r>
              <a:rPr lang="en-US" dirty="0" smtClean="0"/>
              <a:t>in Towne </a:t>
            </a:r>
            <a:r>
              <a:rPr lang="en-US" dirty="0"/>
              <a:t>are specific to each country’s cultural or functional contribution. The International Towne </a:t>
            </a:r>
            <a:r>
              <a:rPr lang="en-US" dirty="0" smtClean="0"/>
              <a:t>day experience </a:t>
            </a:r>
            <a:r>
              <a:rPr lang="en-US" dirty="0"/>
              <a:t>creates the opportunity for students to provide goods and services to other countries </a:t>
            </a:r>
            <a:r>
              <a:rPr lang="en-US" dirty="0" smtClean="0"/>
              <a:t>that reinforces </a:t>
            </a:r>
            <a:r>
              <a:rPr lang="en-US" dirty="0"/>
              <a:t>the concepts of global economics and trade. Finally, students have assigned breaks to “travel” </a:t>
            </a:r>
            <a:r>
              <a:rPr lang="en-US" dirty="0" smtClean="0"/>
              <a:t>as tourists</a:t>
            </a:r>
            <a:r>
              <a:rPr lang="en-US" dirty="0"/>
              <a:t>, participate in cultural activities and purchase souvenirs of their travels.</a:t>
            </a:r>
          </a:p>
        </p:txBody>
      </p:sp>
    </p:spTree>
    <p:extLst>
      <p:ext uri="{BB962C8B-B14F-4D97-AF65-F5344CB8AC3E}">
        <p14:creationId xmlns:p14="http://schemas.microsoft.com/office/powerpoint/2010/main" val="19420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9890150" cy="550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30" y="3598984"/>
            <a:ext cx="2957570" cy="334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come in, sit in your assigned seat, take out a pen or pencil, note the homework, and think about the following question….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does the following phrase “International Towne” mean?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5765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Town Career Opportunities:</a:t>
            </a:r>
            <a:br>
              <a:rPr lang="en-US" dirty="0" smtClean="0"/>
            </a:br>
            <a:r>
              <a:rPr lang="en-US" sz="2000" dirty="0" smtClean="0"/>
              <a:t>Scan through pages 10-13 putting a star next to the jobs you are most interested in at this time.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15"/>
            <a:ext cx="3214840" cy="433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59141"/>
            <a:ext cx="2960947" cy="39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4815"/>
            <a:ext cx="2971800" cy="43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20" y="1049216"/>
            <a:ext cx="2796224" cy="378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Towne Newsletter and homework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Homework:  Take this letter home and share/discuss what International Towne is with your parents.  Then read through page 8 with your family and due tomorrow at the beginning of class, respond to the following prompt:</a:t>
            </a:r>
          </a:p>
          <a:p>
            <a:r>
              <a:rPr lang="en-US" dirty="0" smtClean="0"/>
              <a:t>Besides geography, why do you think the countries grouped the way they 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6902" y="685800"/>
            <a:ext cx="7772400" cy="1470025"/>
          </a:xfrm>
        </p:spPr>
        <p:txBody>
          <a:bodyPr/>
          <a:lstStyle/>
          <a:p>
            <a:r>
              <a:rPr lang="en-US" dirty="0" smtClean="0"/>
              <a:t>International Towne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10200" cy="4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7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evaluate how people/societies develop and change over time.</a:t>
            </a:r>
          </a:p>
          <a:p>
            <a:endParaRPr lang="en-US" dirty="0"/>
          </a:p>
          <a:p>
            <a:r>
              <a:rPr lang="en-US" dirty="0" smtClean="0"/>
              <a:t>Success Criteria: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 err="1" smtClean="0"/>
              <a:t>Paleolithic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Describe Neolithic Times</a:t>
            </a:r>
          </a:p>
          <a:p>
            <a:pPr lvl="1"/>
            <a:r>
              <a:rPr lang="en-US" dirty="0" smtClean="0"/>
              <a:t>Describe factors that lead to global connections today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define a town?</a:t>
            </a:r>
          </a:p>
          <a:p>
            <a:r>
              <a:rPr lang="en-US" dirty="0" smtClean="0"/>
              <a:t>How would you define international?</a:t>
            </a:r>
          </a:p>
          <a:p>
            <a:r>
              <a:rPr lang="en-US" dirty="0"/>
              <a:t>What do you think is more important… a local community (town) or global community (international)</a:t>
            </a:r>
          </a:p>
          <a:p>
            <a:r>
              <a:rPr lang="en-US" dirty="0" smtClean="0"/>
              <a:t>How can these two terms be used to explain the upcoming unit?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countries </a:t>
            </a:r>
            <a:r>
              <a:rPr lang="en-US" dirty="0"/>
              <a:t>trade the goods and services they produce for some form </a:t>
            </a:r>
            <a:r>
              <a:rPr lang="en-US" dirty="0" smtClean="0"/>
              <a:t>of currency</a:t>
            </a:r>
            <a:r>
              <a:rPr lang="en-US" dirty="0"/>
              <a:t>. When countries exchange the goods and services they produce with </a:t>
            </a:r>
            <a:r>
              <a:rPr lang="en-US" dirty="0" smtClean="0"/>
              <a:t>people in </a:t>
            </a:r>
            <a:r>
              <a:rPr lang="en-US" dirty="0"/>
              <a:t>the same country they call it </a:t>
            </a:r>
            <a:r>
              <a:rPr lang="en-US" i="1" dirty="0"/>
              <a:t>domestic trade. </a:t>
            </a:r>
            <a:r>
              <a:rPr lang="en-US" dirty="0"/>
              <a:t>When the exchange takes </a:t>
            </a:r>
            <a:r>
              <a:rPr lang="en-US" dirty="0" smtClean="0"/>
              <a:t>place between </a:t>
            </a:r>
            <a:r>
              <a:rPr lang="en-US" dirty="0"/>
              <a:t>countries, businesses, and people living in different countries, it is referred </a:t>
            </a:r>
            <a:r>
              <a:rPr lang="en-US" dirty="0" smtClean="0"/>
              <a:t>as </a:t>
            </a:r>
            <a:r>
              <a:rPr lang="en-US" i="1" dirty="0" smtClean="0"/>
              <a:t>global </a:t>
            </a:r>
            <a:r>
              <a:rPr lang="en-US" dirty="0"/>
              <a:t>or </a:t>
            </a:r>
            <a:r>
              <a:rPr lang="en-US" i="1" dirty="0"/>
              <a:t>international </a:t>
            </a:r>
            <a:r>
              <a:rPr lang="en-US" i="1" dirty="0" smtClean="0"/>
              <a:t>trade</a:t>
            </a:r>
          </a:p>
          <a:p>
            <a:r>
              <a:rPr lang="en-US" dirty="0" smtClean="0"/>
              <a:t>What businesses do you know participate in global/international trade? </a:t>
            </a:r>
          </a:p>
          <a:p>
            <a:pPr lvl="1"/>
            <a:r>
              <a:rPr lang="en-US" dirty="0" err="1" smtClean="0"/>
              <a:t>i.e.cars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Why were civilizations less “advanced” during the </a:t>
            </a:r>
            <a:r>
              <a:rPr lang="en-US" dirty="0" err="1" smtClean="0"/>
              <a:t>Paleolithic</a:t>
            </a:r>
            <a:r>
              <a:rPr lang="en-US" dirty="0" smtClean="0"/>
              <a:t> times?</a:t>
            </a:r>
          </a:p>
          <a:p>
            <a:endParaRPr lang="en-US" dirty="0"/>
          </a:p>
          <a:p>
            <a:r>
              <a:rPr lang="en-US" dirty="0" smtClean="0"/>
              <a:t>Why did it take thousands of years during the Neolithic times for societies to start developing advancements?</a:t>
            </a:r>
          </a:p>
          <a:p>
            <a:endParaRPr lang="en-US" dirty="0" smtClean="0"/>
          </a:p>
          <a:p>
            <a:r>
              <a:rPr lang="en-US" dirty="0" smtClean="0"/>
              <a:t>How did different civilizations eventually become connected, what was the purpose?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we get to a global economy?</a:t>
            </a:r>
            <a:br>
              <a:rPr lang="en-US" dirty="0" smtClean="0"/>
            </a:br>
            <a:r>
              <a:rPr lang="en-US" i="1" dirty="0" err="1" smtClean="0"/>
              <a:t>Paleolithic</a:t>
            </a:r>
            <a:r>
              <a:rPr lang="en-US" i="1" dirty="0"/>
              <a:t> </a:t>
            </a:r>
            <a:r>
              <a:rPr lang="en-US" i="1" dirty="0" smtClean="0"/>
              <a:t>to Neolithic Era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97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Civilizations develop at different rates. Now that we are connected globally due to a variety of advancements, we have become dependent on other countries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Paleolithic</a:t>
            </a:r>
            <a:endParaRPr lang="en-US" dirty="0" smtClean="0"/>
          </a:p>
          <a:p>
            <a:r>
              <a:rPr lang="en-US" dirty="0" smtClean="0"/>
              <a:t>Neolithic</a:t>
            </a:r>
          </a:p>
          <a:p>
            <a:r>
              <a:rPr lang="en-US" dirty="0" smtClean="0"/>
              <a:t>Global Community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People/Societies </a:t>
            </a:r>
            <a:br>
              <a:rPr lang="en-US" dirty="0" smtClean="0"/>
            </a:br>
            <a:r>
              <a:rPr lang="en-US" dirty="0" smtClean="0"/>
              <a:t>develop and change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1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743</TotalTime>
  <Words>685</Words>
  <Application>Microsoft Office PowerPoint</Application>
  <PresentationFormat>On-screen Show (4:3)</PresentationFormat>
  <Paragraphs>89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Warm-Up</vt:lpstr>
      <vt:lpstr>Warm Up</vt:lpstr>
      <vt:lpstr>International Towne</vt:lpstr>
      <vt:lpstr>Learning Target</vt:lpstr>
      <vt:lpstr>Discussion Questions</vt:lpstr>
      <vt:lpstr>Background</vt:lpstr>
      <vt:lpstr>How did we get to a global economy? Paleolithic to Neolithic Era</vt:lpstr>
      <vt:lpstr>PowerPoint Presentation</vt:lpstr>
      <vt:lpstr>People/Societies  develop and change over time</vt:lpstr>
      <vt:lpstr>Processing</vt:lpstr>
      <vt:lpstr>Warm Up</vt:lpstr>
      <vt:lpstr>Warm Up</vt:lpstr>
      <vt:lpstr>Introduction to  International Towne Tour</vt:lpstr>
      <vt:lpstr>Learning Target</vt:lpstr>
      <vt:lpstr>Pre-Assessment</vt:lpstr>
      <vt:lpstr>Pre-Assessment Grading: Swap workbooks with your partner and be ready to grade.  Mark only incorrect answers with an “X”.  Be ready to share your partners score with the teacher.</vt:lpstr>
      <vt:lpstr>Student Workbook Overview</vt:lpstr>
      <vt:lpstr>International Town Countries AmeriLat-PacAsia-EuRussia-MidAfri</vt:lpstr>
      <vt:lpstr> </vt:lpstr>
      <vt:lpstr>International Town Career Opportunities: Scan through pages 10-13 putting a star next to the jobs you are most interested in at this time.</vt:lpstr>
      <vt:lpstr>International Towne Newsletter and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Brandy Dunaway</dc:creator>
  <cp:lastModifiedBy>Meghan Law</cp:lastModifiedBy>
  <cp:revision>14</cp:revision>
  <dcterms:created xsi:type="dcterms:W3CDTF">2015-12-16T17:14:38Z</dcterms:created>
  <dcterms:modified xsi:type="dcterms:W3CDTF">2016-01-08T14:10:15Z</dcterms:modified>
</cp:coreProperties>
</file>