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88" r:id="rId2"/>
    <p:sldId id="268" r:id="rId3"/>
    <p:sldId id="273" r:id="rId4"/>
    <p:sldId id="269" r:id="rId5"/>
    <p:sldId id="274" r:id="rId6"/>
    <p:sldId id="271" r:id="rId7"/>
    <p:sldId id="270" r:id="rId8"/>
    <p:sldId id="259" r:id="rId9"/>
    <p:sldId id="287" r:id="rId10"/>
    <p:sldId id="285" r:id="rId11"/>
    <p:sldId id="290" r:id="rId12"/>
    <p:sldId id="289" r:id="rId13"/>
    <p:sldId id="286" r:id="rId14"/>
    <p:sldId id="272" r:id="rId15"/>
    <p:sldId id="293" r:id="rId16"/>
    <p:sldId id="276" r:id="rId17"/>
    <p:sldId id="295" r:id="rId18"/>
    <p:sldId id="298" r:id="rId19"/>
    <p:sldId id="299" r:id="rId20"/>
    <p:sldId id="294" r:id="rId21"/>
    <p:sldId id="297" r:id="rId22"/>
    <p:sldId id="296" r:id="rId23"/>
    <p:sldId id="278" r:id="rId24"/>
    <p:sldId id="281" r:id="rId25"/>
    <p:sldId id="280" r:id="rId26"/>
    <p:sldId id="282" r:id="rId27"/>
    <p:sldId id="283" r:id="rId28"/>
    <p:sldId id="284" r:id="rId29"/>
    <p:sldId id="262" r:id="rId30"/>
    <p:sldId id="26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33" autoAdjust="0"/>
    <p:restoredTop sz="94660"/>
  </p:normalViewPr>
  <p:slideViewPr>
    <p:cSldViewPr>
      <p:cViewPr varScale="1">
        <p:scale>
          <a:sx n="38" d="100"/>
          <a:sy n="38" d="100"/>
        </p:scale>
        <p:origin x="-102" y="-3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5AA106-16E0-4BC4-B624-1787F6A50899}" type="datetimeFigureOut">
              <a:rPr lang="en-US" smtClean="0"/>
              <a:t>1/11/2016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468751-F2A7-4186-A914-44366E864850}" type="slidenum">
              <a:rPr lang="en-US" smtClean="0"/>
              <a:t>‹#›</a:t>
            </a:fld>
            <a:endParaRPr lang="en-US"/>
          </a:p>
        </p:txBody>
      </p:sp>
    </p:spTree>
    <p:extLst>
      <p:ext uri="{BB962C8B-B14F-4D97-AF65-F5344CB8AC3E}">
        <p14:creationId xmlns:p14="http://schemas.microsoft.com/office/powerpoint/2010/main" val="2481868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094203-47FC-4995-ACC1-2F05B1888AC5}" type="slidenum">
              <a:rPr lang="en-US" smtClean="0">
                <a:solidFill>
                  <a:prstClr val="black"/>
                </a:solidFill>
              </a:rPr>
              <a:pPr eaLnBrk="1" hangingPunct="1"/>
              <a:t>12</a:t>
            </a:fld>
            <a:endParaRPr 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094203-47FC-4995-ACC1-2F05B1888AC5}" type="slidenum">
              <a:rPr lang="en-US" smtClean="0">
                <a:solidFill>
                  <a:prstClr val="black"/>
                </a:solidFill>
              </a:rPr>
              <a:pPr eaLnBrk="1" hangingPunct="1"/>
              <a:t>13</a:t>
            </a:fld>
            <a:endParaRPr 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49F864-8E50-48BE-BB45-160813327B09}" type="datetimeFigureOut">
              <a:rPr lang="en-US" smtClean="0">
                <a:solidFill>
                  <a:prstClr val="white">
                    <a:tint val="75000"/>
                  </a:prstClr>
                </a:solidFill>
              </a:rPr>
              <a:pPr/>
              <a:t>1/11/2016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37AB3A2-CE0F-476F-B0E6-8BD558B4099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60550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9F864-8E50-48BE-BB45-160813327B09}" type="datetimeFigureOut">
              <a:rPr lang="en-US" smtClean="0">
                <a:solidFill>
                  <a:prstClr val="white">
                    <a:tint val="75000"/>
                  </a:prstClr>
                </a:solidFill>
              </a:rPr>
              <a:pPr/>
              <a:t>1/11/2016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37AB3A2-CE0F-476F-B0E6-8BD558B4099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79082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9F864-8E50-48BE-BB45-160813327B09}" type="datetimeFigureOut">
              <a:rPr lang="en-US" smtClean="0">
                <a:solidFill>
                  <a:prstClr val="white">
                    <a:tint val="75000"/>
                  </a:prstClr>
                </a:solidFill>
              </a:rPr>
              <a:pPr/>
              <a:t>1/11/2016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37AB3A2-CE0F-476F-B0E6-8BD558B4099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9816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9F864-8E50-48BE-BB45-160813327B09}" type="datetimeFigureOut">
              <a:rPr lang="en-US" smtClean="0">
                <a:solidFill>
                  <a:prstClr val="white">
                    <a:tint val="75000"/>
                  </a:prstClr>
                </a:solidFill>
              </a:rPr>
              <a:pPr/>
              <a:t>1/11/2016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37AB3A2-CE0F-476F-B0E6-8BD558B4099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93123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49F864-8E50-48BE-BB45-160813327B09}" type="datetimeFigureOut">
              <a:rPr lang="en-US" smtClean="0">
                <a:solidFill>
                  <a:prstClr val="white">
                    <a:tint val="75000"/>
                  </a:prstClr>
                </a:solidFill>
              </a:rPr>
              <a:pPr/>
              <a:t>1/11/2016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37AB3A2-CE0F-476F-B0E6-8BD558B4099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33779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49F864-8E50-48BE-BB45-160813327B09}" type="datetimeFigureOut">
              <a:rPr lang="en-US" smtClean="0">
                <a:solidFill>
                  <a:prstClr val="white">
                    <a:tint val="75000"/>
                  </a:prstClr>
                </a:solidFill>
              </a:rPr>
              <a:pPr/>
              <a:t>1/11/2016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37AB3A2-CE0F-476F-B0E6-8BD558B4099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05993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49F864-8E50-48BE-BB45-160813327B09}" type="datetimeFigureOut">
              <a:rPr lang="en-US" smtClean="0">
                <a:solidFill>
                  <a:prstClr val="white">
                    <a:tint val="75000"/>
                  </a:prstClr>
                </a:solidFill>
              </a:rPr>
              <a:pPr/>
              <a:t>1/11/2016</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37AB3A2-CE0F-476F-B0E6-8BD558B4099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1600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49F864-8E50-48BE-BB45-160813327B09}" type="datetimeFigureOut">
              <a:rPr lang="en-US" smtClean="0">
                <a:solidFill>
                  <a:prstClr val="white">
                    <a:tint val="75000"/>
                  </a:prstClr>
                </a:solidFill>
              </a:rPr>
              <a:pPr/>
              <a:t>1/11/2016</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37AB3A2-CE0F-476F-B0E6-8BD558B4099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7913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9F864-8E50-48BE-BB45-160813327B09}" type="datetimeFigureOut">
              <a:rPr lang="en-US" smtClean="0">
                <a:solidFill>
                  <a:prstClr val="white">
                    <a:tint val="75000"/>
                  </a:prstClr>
                </a:solidFill>
              </a:rPr>
              <a:pPr/>
              <a:t>1/11/2016</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37AB3A2-CE0F-476F-B0E6-8BD558B4099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32343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49F864-8E50-48BE-BB45-160813327B09}" type="datetimeFigureOut">
              <a:rPr lang="en-US" smtClean="0">
                <a:solidFill>
                  <a:prstClr val="white">
                    <a:tint val="75000"/>
                  </a:prstClr>
                </a:solidFill>
              </a:rPr>
              <a:pPr/>
              <a:t>1/11/2016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37AB3A2-CE0F-476F-B0E6-8BD558B4099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15348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49F864-8E50-48BE-BB45-160813327B09}" type="datetimeFigureOut">
              <a:rPr lang="en-US" smtClean="0">
                <a:solidFill>
                  <a:prstClr val="white">
                    <a:tint val="75000"/>
                  </a:prstClr>
                </a:solidFill>
              </a:rPr>
              <a:pPr/>
              <a:t>1/11/2016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37AB3A2-CE0F-476F-B0E6-8BD558B4099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07923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9F864-8E50-48BE-BB45-160813327B09}" type="datetimeFigureOut">
              <a:rPr lang="en-US" smtClean="0">
                <a:solidFill>
                  <a:prstClr val="white">
                    <a:tint val="75000"/>
                  </a:prstClr>
                </a:solidFill>
              </a:rPr>
              <a:pPr/>
              <a:t>1/11/2016</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AB3A2-CE0F-476F-B0E6-8BD558B4099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678579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Text Placeholder 2"/>
          <p:cNvSpPr>
            <a:spLocks noGrp="1"/>
          </p:cNvSpPr>
          <p:nvPr>
            <p:ph type="body" idx="1"/>
          </p:nvPr>
        </p:nvSpPr>
        <p:spPr>
          <a:xfrm>
            <a:off x="685800" y="2895600"/>
            <a:ext cx="7772400" cy="1500187"/>
          </a:xfrm>
        </p:spPr>
        <p:txBody>
          <a:bodyPr>
            <a:normAutofit fontScale="92500" lnSpcReduction="20000"/>
          </a:bodyPr>
          <a:lstStyle/>
          <a:p>
            <a:r>
              <a:rPr lang="en-US" dirty="0"/>
              <a:t>As you come in, sit in your assigned seat making sure you have your ID on, take out a pen or </a:t>
            </a:r>
            <a:r>
              <a:rPr lang="en-US" dirty="0" err="1" smtClean="0"/>
              <a:t>penciland</a:t>
            </a:r>
            <a:r>
              <a:rPr lang="en-US" dirty="0" smtClean="0"/>
              <a:t> </a:t>
            </a:r>
            <a:r>
              <a:rPr lang="en-US" dirty="0" smtClean="0"/>
              <a:t>on your warm up section of  your workbook(pages 59-62), answer the following two questions,</a:t>
            </a:r>
          </a:p>
          <a:p>
            <a:r>
              <a:rPr lang="en-US" dirty="0"/>
              <a:t>	W</a:t>
            </a:r>
            <a:r>
              <a:rPr lang="en-US" dirty="0" smtClean="0"/>
              <a:t>hat do you already know about Economics?</a:t>
            </a:r>
          </a:p>
          <a:p>
            <a:r>
              <a:rPr lang="en-US" dirty="0" smtClean="0"/>
              <a:t>	What do you want to know about Economics?</a:t>
            </a:r>
          </a:p>
        </p:txBody>
      </p:sp>
    </p:spTree>
    <p:extLst>
      <p:ext uri="{BB962C8B-B14F-4D97-AF65-F5344CB8AC3E}">
        <p14:creationId xmlns:p14="http://schemas.microsoft.com/office/powerpoint/2010/main" val="3434847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Sentences</a:t>
            </a:r>
            <a:r>
              <a:rPr lang="en-US" dirty="0" smtClean="0"/>
              <a:t>:</a:t>
            </a:r>
            <a:endParaRPr lang="en-US" dirty="0"/>
          </a:p>
        </p:txBody>
      </p:sp>
      <p:sp>
        <p:nvSpPr>
          <p:cNvPr id="3" name="Content Placeholder 2"/>
          <p:cNvSpPr>
            <a:spLocks noGrp="1"/>
          </p:cNvSpPr>
          <p:nvPr>
            <p:ph idx="1"/>
          </p:nvPr>
        </p:nvSpPr>
        <p:spPr/>
        <p:txBody>
          <a:bodyPr/>
          <a:lstStyle/>
          <a:p>
            <a:r>
              <a:rPr lang="en-US" dirty="0" smtClean="0"/>
              <a:t>As a group, you need to complete the following:</a:t>
            </a:r>
          </a:p>
          <a:p>
            <a:pPr marL="971550" lvl="1" indent="-514350">
              <a:buFont typeface="+mj-lt"/>
              <a:buAutoNum type="arabicPeriod"/>
            </a:pPr>
            <a:r>
              <a:rPr lang="en-US" b="1" dirty="0" smtClean="0">
                <a:solidFill>
                  <a:srgbClr val="FFC000"/>
                </a:solidFill>
              </a:rPr>
              <a:t>Read the definitions that you and your group came up with for each word.</a:t>
            </a:r>
          </a:p>
          <a:p>
            <a:pPr marL="971550" lvl="1" indent="-514350">
              <a:buFont typeface="+mj-lt"/>
              <a:buAutoNum type="arabicPeriod"/>
            </a:pPr>
            <a:r>
              <a:rPr lang="en-US" b="1" dirty="0" smtClean="0">
                <a:solidFill>
                  <a:srgbClr val="FFC000"/>
                </a:solidFill>
              </a:rPr>
              <a:t>Create an image that will help you remember  each word.</a:t>
            </a:r>
          </a:p>
          <a:p>
            <a:pPr marL="971550" lvl="1" indent="-514350">
              <a:buFont typeface="+mj-lt"/>
              <a:buAutoNum type="arabicPeriod"/>
            </a:pPr>
            <a:r>
              <a:rPr lang="en-US" b="1" dirty="0" smtClean="0">
                <a:solidFill>
                  <a:srgbClr val="FFC000"/>
                </a:solidFill>
              </a:rPr>
              <a:t>Write a sentence that contains each word. </a:t>
            </a:r>
          </a:p>
          <a:p>
            <a:pPr marL="0" indent="0">
              <a:buNone/>
            </a:pPr>
            <a:endParaRPr lang="en-US" dirty="0"/>
          </a:p>
        </p:txBody>
      </p:sp>
    </p:spTree>
    <p:extLst>
      <p:ext uri="{BB962C8B-B14F-4D97-AF65-F5344CB8AC3E}">
        <p14:creationId xmlns:p14="http://schemas.microsoft.com/office/powerpoint/2010/main" val="3851559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80">
                                          <p:stCondLst>
                                            <p:cond delay="0"/>
                                          </p:stCondLst>
                                        </p:cTn>
                                        <p:tgtEl>
                                          <p:spTgt spid="3">
                                            <p:txEl>
                                              <p:pRg st="3" end="3"/>
                                            </p:txEl>
                                          </p:spTgt>
                                        </p:tgtEl>
                                      </p:cBhvr>
                                    </p:animEffect>
                                    <p:anim calcmode="lin" valueType="num">
                                      <p:cBhvr>
                                        <p:cTn id="1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xEl>
                                              <p:pRg st="3" end="3"/>
                                            </p:txEl>
                                          </p:spTgt>
                                        </p:tgtEl>
                                      </p:cBhvr>
                                      <p:to x="100000" y="60000"/>
                                    </p:animScale>
                                    <p:animScale>
                                      <p:cBhvr>
                                        <p:cTn id="25" dur="166" decel="50000">
                                          <p:stCondLst>
                                            <p:cond delay="676"/>
                                          </p:stCondLst>
                                        </p:cTn>
                                        <p:tgtEl>
                                          <p:spTgt spid="3">
                                            <p:txEl>
                                              <p:pRg st="3" end="3"/>
                                            </p:txEl>
                                          </p:spTgt>
                                        </p:tgtEl>
                                      </p:cBhvr>
                                      <p:to x="100000" y="100000"/>
                                    </p:animScale>
                                    <p:animScale>
                                      <p:cBhvr>
                                        <p:cTn id="26" dur="26">
                                          <p:stCondLst>
                                            <p:cond delay="1312"/>
                                          </p:stCondLst>
                                        </p:cTn>
                                        <p:tgtEl>
                                          <p:spTgt spid="3">
                                            <p:txEl>
                                              <p:pRg st="3" end="3"/>
                                            </p:txEl>
                                          </p:spTgt>
                                        </p:tgtEl>
                                      </p:cBhvr>
                                      <p:to x="100000" y="80000"/>
                                    </p:animScale>
                                    <p:animScale>
                                      <p:cBhvr>
                                        <p:cTn id="27" dur="166" decel="50000">
                                          <p:stCondLst>
                                            <p:cond delay="1338"/>
                                          </p:stCondLst>
                                        </p:cTn>
                                        <p:tgtEl>
                                          <p:spTgt spid="3">
                                            <p:txEl>
                                              <p:pRg st="3" end="3"/>
                                            </p:txEl>
                                          </p:spTgt>
                                        </p:tgtEl>
                                      </p:cBhvr>
                                      <p:to x="100000" y="100000"/>
                                    </p:animScale>
                                    <p:animScale>
                                      <p:cBhvr>
                                        <p:cTn id="28" dur="26">
                                          <p:stCondLst>
                                            <p:cond delay="1642"/>
                                          </p:stCondLst>
                                        </p:cTn>
                                        <p:tgtEl>
                                          <p:spTgt spid="3">
                                            <p:txEl>
                                              <p:pRg st="3" end="3"/>
                                            </p:txEl>
                                          </p:spTgt>
                                        </p:tgtEl>
                                      </p:cBhvr>
                                      <p:to x="100000" y="90000"/>
                                    </p:animScale>
                                    <p:animScale>
                                      <p:cBhvr>
                                        <p:cTn id="29" dur="166" decel="50000">
                                          <p:stCondLst>
                                            <p:cond delay="1668"/>
                                          </p:stCondLst>
                                        </p:cTn>
                                        <p:tgtEl>
                                          <p:spTgt spid="3">
                                            <p:txEl>
                                              <p:pRg st="3" end="3"/>
                                            </p:txEl>
                                          </p:spTgt>
                                        </p:tgtEl>
                                      </p:cBhvr>
                                      <p:to x="100000" y="100000"/>
                                    </p:animScale>
                                    <p:animScale>
                                      <p:cBhvr>
                                        <p:cTn id="30" dur="26">
                                          <p:stCondLst>
                                            <p:cond delay="1808"/>
                                          </p:stCondLst>
                                        </p:cTn>
                                        <p:tgtEl>
                                          <p:spTgt spid="3">
                                            <p:txEl>
                                              <p:pRg st="3" end="3"/>
                                            </p:txEl>
                                          </p:spTgt>
                                        </p:tgtEl>
                                      </p:cBhvr>
                                      <p:to x="100000" y="95000"/>
                                    </p:animScale>
                                    <p:animScale>
                                      <p:cBhvr>
                                        <p:cTn id="31"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Word Wall</a:t>
            </a:r>
            <a:endParaRPr lang="en-US" b="1"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b="1" dirty="0" smtClean="0"/>
              <a:t>You are going to create a vocab poster to be hung up in the classroom.</a:t>
            </a:r>
          </a:p>
          <a:p>
            <a:pPr marL="342900" lvl="1" indent="-342900">
              <a:buFont typeface="Arial" pitchFamily="34" charset="0"/>
              <a:buChar char="•"/>
            </a:pPr>
            <a:r>
              <a:rPr lang="en-US" b="1" dirty="0" smtClean="0"/>
              <a:t>Select one word from the list that you find difficult to understand.  Your poster must include:</a:t>
            </a:r>
          </a:p>
          <a:p>
            <a:pPr marL="742950" lvl="2" indent="-342900"/>
            <a:r>
              <a:rPr lang="en-US" b="1" dirty="0" smtClean="0"/>
              <a:t>Word (large enough to read from a distance)</a:t>
            </a:r>
          </a:p>
          <a:p>
            <a:pPr marL="742950" lvl="2" indent="-342900"/>
            <a:r>
              <a:rPr lang="en-US" b="1" dirty="0" smtClean="0"/>
              <a:t>Definition in your own words</a:t>
            </a:r>
          </a:p>
          <a:p>
            <a:pPr marL="742950" lvl="2" indent="-342900"/>
            <a:r>
              <a:rPr lang="en-US" b="1" dirty="0" smtClean="0"/>
              <a:t>A COLORED picture that represents the word</a:t>
            </a:r>
          </a:p>
          <a:p>
            <a:pPr marL="457200" lvl="1" indent="-457200">
              <a:buFont typeface="Arial" pitchFamily="34" charset="0"/>
              <a:buChar char="•"/>
            </a:pPr>
            <a:r>
              <a:rPr lang="en-US" b="1" dirty="0" smtClean="0"/>
              <a:t>This is to be completed on computer paper!</a:t>
            </a:r>
            <a:endParaRPr lang="en-US" dirty="0"/>
          </a:p>
        </p:txBody>
      </p:sp>
    </p:spTree>
    <p:extLst>
      <p:ext uri="{BB962C8B-B14F-4D97-AF65-F5344CB8AC3E}">
        <p14:creationId xmlns:p14="http://schemas.microsoft.com/office/powerpoint/2010/main" val="2234116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5"/>
          <p:cNvSpPr txBox="1">
            <a:spLocks noChangeArrowheads="1"/>
          </p:cNvSpPr>
          <p:nvPr/>
        </p:nvSpPr>
        <p:spPr bwMode="auto">
          <a:xfrm>
            <a:off x="7543800" y="63246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solidFill>
                <a:prstClr val="white"/>
              </a:solidFill>
            </a:endParaRPr>
          </a:p>
        </p:txBody>
      </p:sp>
      <p:sp>
        <p:nvSpPr>
          <p:cNvPr id="3" name="Title 2"/>
          <p:cNvSpPr>
            <a:spLocks noGrp="1"/>
          </p:cNvSpPr>
          <p:nvPr>
            <p:ph type="title"/>
          </p:nvPr>
        </p:nvSpPr>
        <p:spPr>
          <a:xfrm>
            <a:off x="685800" y="5495925"/>
            <a:ext cx="7772400" cy="1362075"/>
          </a:xfrm>
        </p:spPr>
        <p:txBody>
          <a:bodyPr/>
          <a:lstStyle/>
          <a:p>
            <a:r>
              <a:rPr lang="en-US" dirty="0" smtClean="0"/>
              <a:t>Warm Up:</a:t>
            </a:r>
            <a:endParaRPr lang="en-US" dirty="0"/>
          </a:p>
        </p:txBody>
      </p:sp>
      <p:sp>
        <p:nvSpPr>
          <p:cNvPr id="4" name="Text Placeholder 3"/>
          <p:cNvSpPr>
            <a:spLocks noGrp="1"/>
          </p:cNvSpPr>
          <p:nvPr>
            <p:ph type="body" idx="1"/>
          </p:nvPr>
        </p:nvSpPr>
        <p:spPr>
          <a:xfrm>
            <a:off x="609600" y="228600"/>
            <a:ext cx="7772400" cy="6280944"/>
          </a:xfrm>
        </p:spPr>
        <p:txBody>
          <a:bodyPr>
            <a:normAutofit fontScale="92500" lnSpcReduction="10000"/>
          </a:bodyPr>
          <a:lstStyle/>
          <a:p>
            <a:r>
              <a:rPr lang="en-US" sz="2800" dirty="0" smtClean="0"/>
              <a:t>Pick up your notecard from yesterday on the counter.</a:t>
            </a:r>
          </a:p>
          <a:p>
            <a:r>
              <a:rPr lang="en-US" sz="2800" dirty="0" smtClean="0"/>
              <a:t>On back, sort the following words into one three </a:t>
            </a:r>
            <a:r>
              <a:rPr lang="en-US" sz="2800" dirty="0"/>
              <a:t>piles. </a:t>
            </a:r>
            <a:endParaRPr lang="en-US" sz="2800" dirty="0" smtClean="0"/>
          </a:p>
          <a:p>
            <a:r>
              <a:rPr lang="en-US" sz="2800" dirty="0" smtClean="0">
                <a:solidFill>
                  <a:srgbClr val="00B050"/>
                </a:solidFill>
              </a:rPr>
              <a:t>Green: a pile </a:t>
            </a:r>
            <a:r>
              <a:rPr lang="en-US" sz="2800" dirty="0">
                <a:solidFill>
                  <a:srgbClr val="00B050"/>
                </a:solidFill>
              </a:rPr>
              <a:t>for words you could teach to another student offering several </a:t>
            </a:r>
            <a:r>
              <a:rPr lang="en-US" sz="2800" dirty="0" smtClean="0">
                <a:solidFill>
                  <a:srgbClr val="00B050"/>
                </a:solidFill>
              </a:rPr>
              <a:t>examples </a:t>
            </a:r>
          </a:p>
          <a:p>
            <a:r>
              <a:rPr lang="en-US" sz="2800" dirty="0" smtClean="0">
                <a:solidFill>
                  <a:srgbClr val="FFC000"/>
                </a:solidFill>
              </a:rPr>
              <a:t>Yellow: a pile </a:t>
            </a:r>
            <a:r>
              <a:rPr lang="en-US" sz="2800" dirty="0">
                <a:solidFill>
                  <a:srgbClr val="FFC000"/>
                </a:solidFill>
              </a:rPr>
              <a:t>for words you know the meaning </a:t>
            </a:r>
            <a:r>
              <a:rPr lang="en-US" sz="2800" dirty="0" smtClean="0">
                <a:solidFill>
                  <a:srgbClr val="FFC000"/>
                </a:solidFill>
              </a:rPr>
              <a:t>to</a:t>
            </a:r>
            <a:endParaRPr lang="en-US" sz="2800" dirty="0">
              <a:solidFill>
                <a:srgbClr val="FFC000"/>
              </a:solidFill>
            </a:endParaRPr>
          </a:p>
          <a:p>
            <a:r>
              <a:rPr lang="en-US" sz="2800" dirty="0" smtClean="0">
                <a:solidFill>
                  <a:srgbClr val="FF0000"/>
                </a:solidFill>
              </a:rPr>
              <a:t>Red: a pile for words you really are not sure what the meaning is</a:t>
            </a:r>
          </a:p>
          <a:p>
            <a:pPr algn="ctr"/>
            <a:r>
              <a:rPr lang="en-US" sz="1400" dirty="0"/>
              <a:t>Currency:</a:t>
            </a:r>
          </a:p>
          <a:p>
            <a:pPr algn="ctr"/>
            <a:r>
              <a:rPr lang="en-US" sz="1400" dirty="0"/>
              <a:t>Domestic:</a:t>
            </a:r>
          </a:p>
          <a:p>
            <a:pPr algn="ctr"/>
            <a:r>
              <a:rPr lang="en-US" sz="1400" dirty="0"/>
              <a:t>Exchange Rate:</a:t>
            </a:r>
          </a:p>
          <a:p>
            <a:pPr algn="ctr"/>
            <a:r>
              <a:rPr lang="en-US" sz="1400" dirty="0"/>
              <a:t>Exports:</a:t>
            </a:r>
          </a:p>
          <a:p>
            <a:pPr algn="ctr"/>
            <a:r>
              <a:rPr lang="en-US" sz="1400" dirty="0"/>
              <a:t>Imports:</a:t>
            </a:r>
          </a:p>
          <a:p>
            <a:pPr algn="ctr"/>
            <a:r>
              <a:rPr lang="en-US" sz="1400" dirty="0"/>
              <a:t>Interdependence:</a:t>
            </a:r>
          </a:p>
          <a:p>
            <a:pPr algn="ctr"/>
            <a:r>
              <a:rPr lang="en-US" sz="1400" dirty="0"/>
              <a:t>Scarcity:</a:t>
            </a:r>
          </a:p>
          <a:p>
            <a:pPr algn="ctr"/>
            <a:r>
              <a:rPr lang="en-US" sz="1400" dirty="0"/>
              <a:t>Specialization:</a:t>
            </a:r>
          </a:p>
          <a:p>
            <a:pPr algn="ctr"/>
            <a:r>
              <a:rPr lang="en-US" sz="1400" dirty="0"/>
              <a:t>Resources:</a:t>
            </a:r>
          </a:p>
          <a:p>
            <a:pPr algn="ctr"/>
            <a:r>
              <a:rPr lang="en-US" sz="1400" dirty="0"/>
              <a:t>Tariff:</a:t>
            </a:r>
          </a:p>
          <a:p>
            <a:pPr algn="ctr"/>
            <a:r>
              <a:rPr lang="en-US" sz="1400" dirty="0"/>
              <a:t>Trade: </a:t>
            </a:r>
          </a:p>
          <a:p>
            <a:pPr algn="ctr"/>
            <a:r>
              <a:rPr lang="en-US" sz="1400" dirty="0"/>
              <a:t>Economy:</a:t>
            </a:r>
          </a:p>
          <a:p>
            <a:pPr algn="ctr"/>
            <a:r>
              <a:rPr lang="en-US" sz="1400" dirty="0"/>
              <a:t>Sustainability:</a:t>
            </a:r>
          </a:p>
          <a:p>
            <a:pPr algn="ctr"/>
            <a:r>
              <a:rPr lang="en-US" sz="1400" dirty="0"/>
              <a:t>Productivity:</a:t>
            </a:r>
          </a:p>
          <a:p>
            <a:endParaRPr lang="en-US" dirty="0"/>
          </a:p>
        </p:txBody>
      </p:sp>
    </p:spTree>
    <p:extLst>
      <p:ext uri="{BB962C8B-B14F-4D97-AF65-F5344CB8AC3E}">
        <p14:creationId xmlns:p14="http://schemas.microsoft.com/office/powerpoint/2010/main" val="3651871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5"/>
          <p:cNvSpPr txBox="1">
            <a:spLocks noChangeArrowheads="1"/>
          </p:cNvSpPr>
          <p:nvPr/>
        </p:nvSpPr>
        <p:spPr bwMode="auto">
          <a:xfrm>
            <a:off x="7543800" y="63246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solidFill>
                <a:prstClr val="white"/>
              </a:solidFill>
            </a:endParaRPr>
          </a:p>
        </p:txBody>
      </p:sp>
      <p:sp>
        <p:nvSpPr>
          <p:cNvPr id="3" name="Title 2"/>
          <p:cNvSpPr>
            <a:spLocks noGrp="1"/>
          </p:cNvSpPr>
          <p:nvPr>
            <p:ph type="title"/>
          </p:nvPr>
        </p:nvSpPr>
        <p:spPr/>
        <p:txBody>
          <a:bodyPr>
            <a:normAutofit fontScale="90000"/>
          </a:bodyPr>
          <a:lstStyle/>
          <a:p>
            <a:r>
              <a:rPr lang="en-US" sz="5300" dirty="0" smtClean="0"/>
              <a:t>Warm </a:t>
            </a:r>
            <a:r>
              <a:rPr lang="en-US" sz="5300" dirty="0"/>
              <a:t>Up</a:t>
            </a:r>
            <a:r>
              <a:rPr lang="en-US" sz="2200" dirty="0" smtClean="0"/>
              <a:t>: As </a:t>
            </a:r>
            <a:r>
              <a:rPr lang="en-US" sz="2200" dirty="0"/>
              <a:t>you come in, sit in your assigned seat making sure you have your ID on, take out a pen or </a:t>
            </a:r>
            <a:r>
              <a:rPr lang="en-US" sz="2200" dirty="0" smtClean="0"/>
              <a:t>pencil, and </a:t>
            </a:r>
            <a:r>
              <a:rPr lang="en-US" sz="2200" dirty="0"/>
              <a:t>on your warm up section of </a:t>
            </a:r>
            <a:r>
              <a:rPr lang="en-US" sz="2200" dirty="0" smtClean="0"/>
              <a:t>your </a:t>
            </a:r>
            <a:r>
              <a:rPr lang="en-US" sz="2200" dirty="0"/>
              <a:t>workbook(pages 59-62), answer the following </a:t>
            </a:r>
            <a:r>
              <a:rPr lang="en-US" sz="2200" dirty="0" smtClean="0"/>
              <a:t>question…</a:t>
            </a:r>
            <a:endParaRPr lang="en-US" dirty="0"/>
          </a:p>
        </p:txBody>
      </p:sp>
      <p:sp>
        <p:nvSpPr>
          <p:cNvPr id="4" name="Text Placeholder 3"/>
          <p:cNvSpPr>
            <a:spLocks noGrp="1"/>
          </p:cNvSpPr>
          <p:nvPr>
            <p:ph type="body" idx="1"/>
          </p:nvPr>
        </p:nvSpPr>
        <p:spPr>
          <a:xfrm>
            <a:off x="722313" y="1295400"/>
            <a:ext cx="7772400" cy="3111501"/>
          </a:xfrm>
        </p:spPr>
        <p:txBody>
          <a:bodyPr>
            <a:normAutofit/>
          </a:bodyPr>
          <a:lstStyle/>
          <a:p>
            <a:pPr lvl="1"/>
            <a:r>
              <a:rPr lang="en-US" sz="2800" dirty="0" smtClean="0">
                <a:solidFill>
                  <a:schemeClr val="tx1"/>
                </a:solidFill>
              </a:rPr>
              <a:t>Why  is it important to understand  the vocabulary terms from </a:t>
            </a:r>
            <a:r>
              <a:rPr lang="en-US" sz="2800" dirty="0" smtClean="0">
                <a:solidFill>
                  <a:schemeClr val="tx1"/>
                </a:solidFill>
              </a:rPr>
              <a:t>Friday at </a:t>
            </a:r>
            <a:r>
              <a:rPr lang="en-US" sz="2800" dirty="0" smtClean="0">
                <a:solidFill>
                  <a:schemeClr val="tx1"/>
                </a:solidFill>
              </a:rPr>
              <a:t>your age?</a:t>
            </a:r>
            <a:endParaRPr lang="en-US" sz="2800" dirty="0">
              <a:solidFill>
                <a:schemeClr val="tx1"/>
              </a:solidFill>
            </a:endParaRPr>
          </a:p>
          <a:p>
            <a:endParaRPr lang="en-US" dirty="0"/>
          </a:p>
        </p:txBody>
      </p:sp>
    </p:spTree>
    <p:extLst>
      <p:ext uri="{BB962C8B-B14F-4D97-AF65-F5344CB8AC3E}">
        <p14:creationId xmlns:p14="http://schemas.microsoft.com/office/powerpoint/2010/main" val="1257632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33400"/>
            <a:ext cx="7772400" cy="1470025"/>
          </a:xfrm>
        </p:spPr>
        <p:txBody>
          <a:bodyPr>
            <a:normAutofit fontScale="90000"/>
          </a:bodyPr>
          <a:lstStyle/>
          <a:p>
            <a:r>
              <a:rPr lang="en-US" sz="6600" b="1" dirty="0" smtClean="0"/>
              <a:t>International Towne Vocab</a:t>
            </a:r>
            <a:endParaRPr lang="en-US" sz="6600" b="1" dirty="0"/>
          </a:p>
        </p:txBody>
      </p:sp>
      <p:sp>
        <p:nvSpPr>
          <p:cNvPr id="5" name="Subtitle 4"/>
          <p:cNvSpPr>
            <a:spLocks noGrp="1"/>
          </p:cNvSpPr>
          <p:nvPr>
            <p:ph type="subTitle" idx="1"/>
          </p:nvPr>
        </p:nvSpPr>
        <p:spPr>
          <a:xfrm>
            <a:off x="1524000" y="2057400"/>
            <a:ext cx="6400800" cy="1752600"/>
          </a:xfrm>
        </p:spPr>
        <p:txBody>
          <a:bodyPr/>
          <a:lstStyle/>
          <a:p>
            <a:r>
              <a:rPr lang="en-US" dirty="0" smtClean="0"/>
              <a:t>Day 2</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895600"/>
            <a:ext cx="4648200" cy="361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1847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1447800"/>
            <a:ext cx="4343400" cy="4724400"/>
          </a:xfrm>
        </p:spPr>
        <p:txBody>
          <a:bodyPr>
            <a:normAutofit/>
          </a:bodyPr>
          <a:lstStyle/>
          <a:p>
            <a:r>
              <a:rPr lang="en-US" sz="2400" dirty="0"/>
              <a:t>I can use new vocabulary when </a:t>
            </a:r>
            <a:r>
              <a:rPr lang="en-US" sz="2400" dirty="0" smtClean="0"/>
              <a:t>discussing  Economics.</a:t>
            </a:r>
            <a:endParaRPr lang="en-US" sz="2400" dirty="0"/>
          </a:p>
          <a:p>
            <a:endParaRPr lang="en-US" sz="2400" dirty="0" smtClean="0"/>
          </a:p>
          <a:p>
            <a:r>
              <a:rPr lang="en-US" sz="2400" dirty="0" smtClean="0"/>
              <a:t>Success Criteria:</a:t>
            </a:r>
          </a:p>
          <a:p>
            <a:r>
              <a:rPr lang="en-US" sz="2400" dirty="0" smtClean="0"/>
              <a:t>Participate in vocabulary activities about International Towne.</a:t>
            </a:r>
          </a:p>
        </p:txBody>
      </p:sp>
      <p:sp>
        <p:nvSpPr>
          <p:cNvPr id="4098" name="Title 1"/>
          <p:cNvSpPr>
            <a:spLocks noGrp="1"/>
          </p:cNvSpPr>
          <p:nvPr>
            <p:ph type="title"/>
          </p:nvPr>
        </p:nvSpPr>
        <p:spPr>
          <a:xfrm>
            <a:off x="5410200" y="1981200"/>
            <a:ext cx="3124200" cy="1143000"/>
          </a:xfrm>
        </p:spPr>
        <p:txBody>
          <a:bodyPr>
            <a:normAutofit fontScale="90000"/>
          </a:bodyPr>
          <a:lstStyle/>
          <a:p>
            <a:pPr eaLnBrk="1" fontAlgn="auto" hangingPunct="1">
              <a:spcAft>
                <a:spcPts val="0"/>
              </a:spcAft>
              <a:defRPr/>
            </a:pPr>
            <a:r>
              <a:rPr lang="en-US" sz="4000" b="1" dirty="0" smtClean="0"/>
              <a:t>Learning Target</a:t>
            </a:r>
          </a:p>
        </p:txBody>
      </p:sp>
      <p:pic>
        <p:nvPicPr>
          <p:cNvPr id="2050" name="Picture 2" descr="http://ts1.mm.bing.net/th?&amp;id=HN.608035466712842410&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0411" y="3200400"/>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179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Vocabulary</a:t>
            </a:r>
            <a:endParaRPr lang="en-US" b="1"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pPr algn="ctr"/>
            <a:r>
              <a:rPr lang="en-US" dirty="0" smtClean="0"/>
              <a:t>Currency</a:t>
            </a:r>
            <a:endParaRPr lang="en-US" dirty="0"/>
          </a:p>
          <a:p>
            <a:pPr algn="ctr"/>
            <a:r>
              <a:rPr lang="en-US" dirty="0" smtClean="0"/>
              <a:t>Domestic</a:t>
            </a:r>
            <a:endParaRPr lang="en-US" dirty="0"/>
          </a:p>
          <a:p>
            <a:pPr algn="ctr"/>
            <a:r>
              <a:rPr lang="en-US" dirty="0"/>
              <a:t>Exchange </a:t>
            </a:r>
            <a:r>
              <a:rPr lang="en-US" dirty="0" smtClean="0"/>
              <a:t>Rate</a:t>
            </a:r>
            <a:endParaRPr lang="en-US" dirty="0"/>
          </a:p>
          <a:p>
            <a:pPr algn="ctr"/>
            <a:r>
              <a:rPr lang="en-US" dirty="0" smtClean="0"/>
              <a:t>Exports</a:t>
            </a:r>
            <a:endParaRPr lang="en-US" dirty="0"/>
          </a:p>
          <a:p>
            <a:pPr algn="ctr"/>
            <a:r>
              <a:rPr lang="en-US" dirty="0" smtClean="0"/>
              <a:t>Imports</a:t>
            </a:r>
            <a:endParaRPr lang="en-US" dirty="0"/>
          </a:p>
          <a:p>
            <a:pPr algn="ctr"/>
            <a:r>
              <a:rPr lang="en-US" dirty="0" smtClean="0"/>
              <a:t>Interdependence</a:t>
            </a:r>
            <a:endParaRPr lang="en-US" dirty="0"/>
          </a:p>
          <a:p>
            <a:pPr algn="ctr"/>
            <a:r>
              <a:rPr lang="en-US" dirty="0" smtClean="0"/>
              <a:t>Scarcity</a:t>
            </a:r>
            <a:endParaRPr lang="en-US" dirty="0"/>
          </a:p>
          <a:p>
            <a:pPr algn="ctr"/>
            <a:r>
              <a:rPr lang="en-US" dirty="0" smtClean="0"/>
              <a:t>Specialization</a:t>
            </a:r>
            <a:endParaRPr lang="en-US" dirty="0"/>
          </a:p>
          <a:p>
            <a:pPr algn="ctr"/>
            <a:r>
              <a:rPr lang="en-US" dirty="0" smtClean="0"/>
              <a:t>Resources</a:t>
            </a:r>
            <a:endParaRPr lang="en-US" dirty="0"/>
          </a:p>
          <a:p>
            <a:pPr algn="ctr"/>
            <a:r>
              <a:rPr lang="en-US" dirty="0" smtClean="0"/>
              <a:t>Tariff</a:t>
            </a:r>
            <a:endParaRPr lang="en-US" dirty="0"/>
          </a:p>
          <a:p>
            <a:pPr algn="ctr"/>
            <a:r>
              <a:rPr lang="en-US" dirty="0" smtClean="0"/>
              <a:t>Trade</a:t>
            </a:r>
            <a:endParaRPr lang="en-US" dirty="0"/>
          </a:p>
          <a:p>
            <a:pPr algn="ctr"/>
            <a:r>
              <a:rPr lang="en-US" dirty="0" smtClean="0"/>
              <a:t>Economy</a:t>
            </a:r>
            <a:endParaRPr lang="en-US" dirty="0"/>
          </a:p>
          <a:p>
            <a:pPr algn="ctr"/>
            <a:r>
              <a:rPr lang="en-US" dirty="0" smtClean="0"/>
              <a:t>Sustainability</a:t>
            </a:r>
            <a:endParaRPr lang="en-US" dirty="0"/>
          </a:p>
          <a:p>
            <a:pPr algn="ctr"/>
            <a:r>
              <a:rPr lang="en-US" dirty="0" smtClean="0"/>
              <a:t>Productivity</a:t>
            </a:r>
            <a:endParaRPr lang="en-US" dirty="0"/>
          </a:p>
        </p:txBody>
      </p:sp>
    </p:spTree>
    <p:extLst>
      <p:ext uri="{BB962C8B-B14F-4D97-AF65-F5344CB8AC3E}">
        <p14:creationId xmlns:p14="http://schemas.microsoft.com/office/powerpoint/2010/main" val="1522709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for Tonight</a:t>
            </a:r>
            <a:endParaRPr lang="en-US" dirty="0"/>
          </a:p>
        </p:txBody>
      </p:sp>
      <p:sp>
        <p:nvSpPr>
          <p:cNvPr id="4" name="Text Placeholder 3"/>
          <p:cNvSpPr>
            <a:spLocks noGrp="1"/>
          </p:cNvSpPr>
          <p:nvPr>
            <p:ph type="body" idx="1"/>
          </p:nvPr>
        </p:nvSpPr>
        <p:spPr/>
        <p:txBody>
          <a:bodyPr/>
          <a:lstStyle/>
          <a:p>
            <a:r>
              <a:rPr lang="en-US" dirty="0" smtClean="0"/>
              <a:t>In an effort to see how global trade impacts our daily lives, complete page 14 of your workbook for homework tonight.  Due tomorrow at the beginning of class!</a:t>
            </a:r>
            <a:endParaRPr lang="en-US" dirty="0"/>
          </a:p>
        </p:txBody>
      </p:sp>
    </p:spTree>
    <p:extLst>
      <p:ext uri="{BB962C8B-B14F-4D97-AF65-F5344CB8AC3E}">
        <p14:creationId xmlns:p14="http://schemas.microsoft.com/office/powerpoint/2010/main" val="3508023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953000"/>
            <a:ext cx="7772400" cy="1362075"/>
          </a:xfrm>
        </p:spPr>
        <p:txBody>
          <a:bodyPr/>
          <a:lstStyle/>
          <a:p>
            <a:r>
              <a:rPr lang="en-US" dirty="0" smtClean="0"/>
              <a:t>Synonyms/ Antonyms</a:t>
            </a:r>
            <a:endParaRPr lang="en-US" dirty="0"/>
          </a:p>
        </p:txBody>
      </p:sp>
      <p:sp>
        <p:nvSpPr>
          <p:cNvPr id="4" name="Text Placeholder 3"/>
          <p:cNvSpPr>
            <a:spLocks noGrp="1"/>
          </p:cNvSpPr>
          <p:nvPr>
            <p:ph type="body" idx="1"/>
          </p:nvPr>
        </p:nvSpPr>
        <p:spPr>
          <a:xfrm>
            <a:off x="685800" y="3429000"/>
            <a:ext cx="7772400" cy="1500187"/>
          </a:xfrm>
        </p:spPr>
        <p:txBody>
          <a:bodyPr>
            <a:normAutofit fontScale="85000" lnSpcReduction="10000"/>
          </a:bodyPr>
          <a:lstStyle/>
          <a:p>
            <a:r>
              <a:rPr lang="en-US" dirty="0" smtClean="0"/>
              <a:t>With your elbow partner, come up with a synonym as well as an antonym for each word.</a:t>
            </a:r>
          </a:p>
          <a:p>
            <a:endParaRPr lang="en-US" dirty="0"/>
          </a:p>
          <a:p>
            <a:r>
              <a:rPr lang="en-US" b="1" dirty="0" smtClean="0"/>
              <a:t>Synonym: </a:t>
            </a:r>
            <a:r>
              <a:rPr lang="en-US" dirty="0" smtClean="0"/>
              <a:t>a </a:t>
            </a:r>
            <a:r>
              <a:rPr lang="en-US" dirty="0"/>
              <a:t>word or phrase that means exactly or nearly the same as another word </a:t>
            </a:r>
            <a:endParaRPr lang="en-US" dirty="0" smtClean="0"/>
          </a:p>
          <a:p>
            <a:r>
              <a:rPr lang="en-US" b="1" dirty="0" smtClean="0"/>
              <a:t>Antonym</a:t>
            </a:r>
            <a:r>
              <a:rPr lang="en-US" dirty="0"/>
              <a:t>: a word </a:t>
            </a:r>
            <a:r>
              <a:rPr lang="en-US" dirty="0" smtClean="0"/>
              <a:t>or phrase that means the opposite </a:t>
            </a:r>
            <a:r>
              <a:rPr lang="en-US" dirty="0"/>
              <a:t>in meaning to </a:t>
            </a:r>
            <a:r>
              <a:rPr lang="en-US" dirty="0" smtClean="0"/>
              <a:t>another word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53517">
            <a:off x="1813576" y="371163"/>
            <a:ext cx="202882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80476">
            <a:off x="4618300" y="707767"/>
            <a:ext cx="3251112" cy="20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074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Sentences</a:t>
            </a:r>
            <a:r>
              <a:rPr lang="en-US" dirty="0" smtClean="0"/>
              <a:t>:</a:t>
            </a:r>
            <a:endParaRPr lang="en-US" dirty="0"/>
          </a:p>
        </p:txBody>
      </p:sp>
      <p:sp>
        <p:nvSpPr>
          <p:cNvPr id="3" name="Content Placeholder 2"/>
          <p:cNvSpPr>
            <a:spLocks noGrp="1"/>
          </p:cNvSpPr>
          <p:nvPr>
            <p:ph idx="1"/>
          </p:nvPr>
        </p:nvSpPr>
        <p:spPr/>
        <p:txBody>
          <a:bodyPr/>
          <a:lstStyle/>
          <a:p>
            <a:r>
              <a:rPr lang="en-US" dirty="0" smtClean="0"/>
              <a:t>As a group, you </a:t>
            </a:r>
            <a:r>
              <a:rPr lang="en-US" dirty="0" smtClean="0"/>
              <a:t>have completed </a:t>
            </a:r>
            <a:r>
              <a:rPr lang="en-US" dirty="0" smtClean="0"/>
              <a:t>the following:</a:t>
            </a:r>
          </a:p>
          <a:p>
            <a:pPr marL="971550" lvl="1" indent="-514350">
              <a:buFont typeface="+mj-lt"/>
              <a:buAutoNum type="arabicPeriod"/>
            </a:pPr>
            <a:r>
              <a:rPr lang="en-US" b="1" dirty="0" smtClean="0">
                <a:solidFill>
                  <a:srgbClr val="FFC000"/>
                </a:solidFill>
              </a:rPr>
              <a:t>You </a:t>
            </a:r>
            <a:r>
              <a:rPr lang="en-US" b="1" dirty="0" smtClean="0">
                <a:solidFill>
                  <a:srgbClr val="FFC000"/>
                </a:solidFill>
              </a:rPr>
              <a:t>and your group came up with </a:t>
            </a:r>
            <a:r>
              <a:rPr lang="en-US" b="1" dirty="0" smtClean="0">
                <a:solidFill>
                  <a:srgbClr val="FFC000"/>
                </a:solidFill>
              </a:rPr>
              <a:t>a definition in your own words for </a:t>
            </a:r>
            <a:r>
              <a:rPr lang="en-US" b="1" dirty="0" smtClean="0">
                <a:solidFill>
                  <a:srgbClr val="FFC000"/>
                </a:solidFill>
              </a:rPr>
              <a:t>each word.</a:t>
            </a:r>
          </a:p>
          <a:p>
            <a:pPr marL="971550" lvl="1" indent="-514350">
              <a:buFont typeface="+mj-lt"/>
              <a:buAutoNum type="arabicPeriod"/>
            </a:pPr>
            <a:r>
              <a:rPr lang="en-US" b="1" dirty="0" smtClean="0">
                <a:solidFill>
                  <a:srgbClr val="FFC000"/>
                </a:solidFill>
              </a:rPr>
              <a:t>Created an </a:t>
            </a:r>
            <a:r>
              <a:rPr lang="en-US" b="1" dirty="0" smtClean="0">
                <a:solidFill>
                  <a:srgbClr val="FFC000"/>
                </a:solidFill>
              </a:rPr>
              <a:t>image that will help you remember  each word</a:t>
            </a:r>
            <a:r>
              <a:rPr lang="en-US" b="1" dirty="0" smtClean="0">
                <a:solidFill>
                  <a:srgbClr val="FFC000"/>
                </a:solidFill>
              </a:rPr>
              <a:t>.</a:t>
            </a:r>
          </a:p>
          <a:p>
            <a:pPr marL="971550" lvl="1" indent="-514350">
              <a:buFont typeface="+mj-lt"/>
              <a:buAutoNum type="arabicPeriod"/>
            </a:pPr>
            <a:r>
              <a:rPr lang="en-US" b="1" dirty="0" smtClean="0">
                <a:solidFill>
                  <a:srgbClr val="FFC000"/>
                </a:solidFill>
              </a:rPr>
              <a:t>Came up with synonyms/antonyms for each word</a:t>
            </a:r>
            <a:endParaRPr lang="en-US" b="1" dirty="0" smtClean="0">
              <a:solidFill>
                <a:srgbClr val="FFC000"/>
              </a:solidFill>
            </a:endParaRPr>
          </a:p>
          <a:p>
            <a:pPr marL="514350" indent="-457200"/>
            <a:r>
              <a:rPr lang="en-US" b="1" dirty="0" smtClean="0"/>
              <a:t>Now you are to…</a:t>
            </a:r>
            <a:endParaRPr lang="en-US" b="1" dirty="0" smtClean="0"/>
          </a:p>
          <a:p>
            <a:pPr marL="971550" lvl="1" indent="-514350">
              <a:buFont typeface="+mj-lt"/>
              <a:buAutoNum type="arabicPeriod"/>
            </a:pPr>
            <a:r>
              <a:rPr lang="en-US" b="1" dirty="0" smtClean="0">
                <a:solidFill>
                  <a:srgbClr val="FFC000"/>
                </a:solidFill>
              </a:rPr>
              <a:t>Write a sentence that contains each word. </a:t>
            </a:r>
          </a:p>
          <a:p>
            <a:pPr marL="0" indent="0">
              <a:buNone/>
            </a:pPr>
            <a:endParaRPr lang="en-US" dirty="0"/>
          </a:p>
        </p:txBody>
      </p:sp>
    </p:spTree>
    <p:extLst>
      <p:ext uri="{BB962C8B-B14F-4D97-AF65-F5344CB8AC3E}">
        <p14:creationId xmlns:p14="http://schemas.microsoft.com/office/powerpoint/2010/main" val="3508850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80">
                                          <p:stCondLst>
                                            <p:cond delay="0"/>
                                          </p:stCondLst>
                                        </p:cTn>
                                        <p:tgtEl>
                                          <p:spTgt spid="3">
                                            <p:txEl>
                                              <p:pRg st="5" end="5"/>
                                            </p:txEl>
                                          </p:spTgt>
                                        </p:tgtEl>
                                      </p:cBhvr>
                                    </p:animEffect>
                                    <p:anim calcmode="lin" valueType="num">
                                      <p:cBhvr>
                                        <p:cTn id="33"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5" end="5"/>
                                            </p:txEl>
                                          </p:spTgt>
                                        </p:tgtEl>
                                      </p:cBhvr>
                                      <p:to x="100000" y="60000"/>
                                    </p:animScale>
                                    <p:animScale>
                                      <p:cBhvr>
                                        <p:cTn id="39" dur="166" decel="50000">
                                          <p:stCondLst>
                                            <p:cond delay="676"/>
                                          </p:stCondLst>
                                        </p:cTn>
                                        <p:tgtEl>
                                          <p:spTgt spid="3">
                                            <p:txEl>
                                              <p:pRg st="5" end="5"/>
                                            </p:txEl>
                                          </p:spTgt>
                                        </p:tgtEl>
                                      </p:cBhvr>
                                      <p:to x="100000" y="100000"/>
                                    </p:animScale>
                                    <p:animScale>
                                      <p:cBhvr>
                                        <p:cTn id="40" dur="26">
                                          <p:stCondLst>
                                            <p:cond delay="1312"/>
                                          </p:stCondLst>
                                        </p:cTn>
                                        <p:tgtEl>
                                          <p:spTgt spid="3">
                                            <p:txEl>
                                              <p:pRg st="5" end="5"/>
                                            </p:txEl>
                                          </p:spTgt>
                                        </p:tgtEl>
                                      </p:cBhvr>
                                      <p:to x="100000" y="80000"/>
                                    </p:animScale>
                                    <p:animScale>
                                      <p:cBhvr>
                                        <p:cTn id="41" dur="166" decel="50000">
                                          <p:stCondLst>
                                            <p:cond delay="1338"/>
                                          </p:stCondLst>
                                        </p:cTn>
                                        <p:tgtEl>
                                          <p:spTgt spid="3">
                                            <p:txEl>
                                              <p:pRg st="5" end="5"/>
                                            </p:txEl>
                                          </p:spTgt>
                                        </p:tgtEl>
                                      </p:cBhvr>
                                      <p:to x="100000" y="100000"/>
                                    </p:animScale>
                                    <p:animScale>
                                      <p:cBhvr>
                                        <p:cTn id="42" dur="26">
                                          <p:stCondLst>
                                            <p:cond delay="1642"/>
                                          </p:stCondLst>
                                        </p:cTn>
                                        <p:tgtEl>
                                          <p:spTgt spid="3">
                                            <p:txEl>
                                              <p:pRg st="5" end="5"/>
                                            </p:txEl>
                                          </p:spTgt>
                                        </p:tgtEl>
                                      </p:cBhvr>
                                      <p:to x="100000" y="90000"/>
                                    </p:animScale>
                                    <p:animScale>
                                      <p:cBhvr>
                                        <p:cTn id="43" dur="166" decel="50000">
                                          <p:stCondLst>
                                            <p:cond delay="1668"/>
                                          </p:stCondLst>
                                        </p:cTn>
                                        <p:tgtEl>
                                          <p:spTgt spid="3">
                                            <p:txEl>
                                              <p:pRg st="5" end="5"/>
                                            </p:txEl>
                                          </p:spTgt>
                                        </p:tgtEl>
                                      </p:cBhvr>
                                      <p:to x="100000" y="100000"/>
                                    </p:animScale>
                                    <p:animScale>
                                      <p:cBhvr>
                                        <p:cTn id="44" dur="26">
                                          <p:stCondLst>
                                            <p:cond delay="1808"/>
                                          </p:stCondLst>
                                        </p:cTn>
                                        <p:tgtEl>
                                          <p:spTgt spid="3">
                                            <p:txEl>
                                              <p:pRg st="5" end="5"/>
                                            </p:txEl>
                                          </p:spTgt>
                                        </p:tgtEl>
                                      </p:cBhvr>
                                      <p:to x="100000" y="95000"/>
                                    </p:animScale>
                                    <p:animScale>
                                      <p:cBhvr>
                                        <p:cTn id="45"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228600"/>
            <a:ext cx="5867400" cy="1470025"/>
          </a:xfrm>
        </p:spPr>
        <p:txBody>
          <a:bodyPr>
            <a:normAutofit fontScale="90000"/>
          </a:bodyPr>
          <a:lstStyle/>
          <a:p>
            <a:r>
              <a:rPr lang="en-US" sz="6600" b="1" dirty="0" smtClean="0"/>
              <a:t>International Towne</a:t>
            </a:r>
            <a:endParaRPr lang="en-US" sz="6600" b="1" dirty="0"/>
          </a:p>
        </p:txBody>
      </p:sp>
      <p:sp>
        <p:nvSpPr>
          <p:cNvPr id="5" name="Subtitle 4"/>
          <p:cNvSpPr>
            <a:spLocks noGrp="1"/>
          </p:cNvSpPr>
          <p:nvPr>
            <p:ph type="subTitle" idx="1"/>
          </p:nvPr>
        </p:nvSpPr>
        <p:spPr>
          <a:xfrm>
            <a:off x="5943600" y="762000"/>
            <a:ext cx="2286000" cy="1752600"/>
          </a:xfrm>
        </p:spPr>
        <p:txBody>
          <a:bodyPr/>
          <a:lstStyle/>
          <a:p>
            <a:r>
              <a:rPr lang="en-US" dirty="0" smtClean="0"/>
              <a:t>Day 1</a:t>
            </a:r>
            <a:endParaRPr lang="en-US"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49008"/>
            <a:ext cx="7846296" cy="3269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6900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864053" cy="1189038"/>
          </a:xfrm>
        </p:spPr>
        <p:txBody>
          <a:bodyPr/>
          <a:lstStyle/>
          <a:p>
            <a:r>
              <a:rPr lang="en-US" dirty="0"/>
              <a:t>Heads Up for Vocabulary </a:t>
            </a:r>
          </a:p>
        </p:txBody>
      </p:sp>
      <p:sp>
        <p:nvSpPr>
          <p:cNvPr id="3" name="Content Placeholder 2"/>
          <p:cNvSpPr>
            <a:spLocks noGrp="1"/>
          </p:cNvSpPr>
          <p:nvPr>
            <p:ph idx="1"/>
          </p:nvPr>
        </p:nvSpPr>
        <p:spPr>
          <a:xfrm>
            <a:off x="457200" y="1600200"/>
            <a:ext cx="8229600" cy="4724400"/>
          </a:xfrm>
        </p:spPr>
        <p:txBody>
          <a:bodyPr>
            <a:normAutofit fontScale="62500" lnSpcReduction="20000"/>
          </a:bodyPr>
          <a:lstStyle/>
          <a:p>
            <a:r>
              <a:rPr lang="en-US" dirty="0"/>
              <a:t>Here's how you play:</a:t>
            </a:r>
          </a:p>
          <a:p>
            <a:endParaRPr lang="en-US" dirty="0"/>
          </a:p>
          <a:p>
            <a:r>
              <a:rPr lang="en-US" dirty="0"/>
              <a:t>One player holds </a:t>
            </a:r>
            <a:r>
              <a:rPr lang="en-US" dirty="0" smtClean="0"/>
              <a:t>the flash card up </a:t>
            </a:r>
            <a:r>
              <a:rPr lang="en-US" dirty="0"/>
              <a:t>to his/her forehead. </a:t>
            </a:r>
          </a:p>
          <a:p>
            <a:r>
              <a:rPr lang="en-US" dirty="0" smtClean="0"/>
              <a:t>The </a:t>
            </a:r>
            <a:r>
              <a:rPr lang="en-US" dirty="0"/>
              <a:t>other players give clues to help the player guess the word (without using the word). </a:t>
            </a:r>
          </a:p>
          <a:p>
            <a:r>
              <a:rPr lang="en-US" dirty="0"/>
              <a:t>Once the word is guessed </a:t>
            </a:r>
            <a:r>
              <a:rPr lang="en-US" dirty="0" smtClean="0"/>
              <a:t>correctly</a:t>
            </a:r>
            <a:r>
              <a:rPr lang="en-US" dirty="0"/>
              <a:t>, the player </a:t>
            </a:r>
            <a:r>
              <a:rPr lang="en-US" dirty="0" smtClean="0"/>
              <a:t>will pick up another flashcard so </a:t>
            </a:r>
            <a:r>
              <a:rPr lang="en-US" dirty="0"/>
              <a:t>that a new word will pop up on the screen. </a:t>
            </a:r>
          </a:p>
          <a:p>
            <a:r>
              <a:rPr lang="en-US" dirty="0"/>
              <a:t>A player can "pass" on a word by </a:t>
            </a:r>
            <a:r>
              <a:rPr lang="en-US" dirty="0" smtClean="0"/>
              <a:t>saying “pass” and placing that card in a separate pile. </a:t>
            </a:r>
            <a:endParaRPr lang="en-US" dirty="0"/>
          </a:p>
          <a:p>
            <a:r>
              <a:rPr lang="en-US" dirty="0"/>
              <a:t>Play continues for 60 seconds. </a:t>
            </a:r>
          </a:p>
          <a:p>
            <a:r>
              <a:rPr lang="en-US" dirty="0"/>
              <a:t>Player counts the words solved correctly. </a:t>
            </a:r>
          </a:p>
          <a:p>
            <a:r>
              <a:rPr lang="en-US" dirty="0" smtClean="0"/>
              <a:t>The notecards are then shuffled and passed </a:t>
            </a:r>
            <a:r>
              <a:rPr lang="en-US" dirty="0"/>
              <a:t>to another player and the game continues until everyone has a turn</a:t>
            </a:r>
            <a:r>
              <a:rPr lang="en-US" dirty="0" smtClean="0"/>
              <a:t>.</a:t>
            </a:r>
          </a:p>
          <a:p>
            <a:endParaRPr lang="en-US" dirty="0"/>
          </a:p>
          <a:p>
            <a:r>
              <a:rPr lang="en-US" dirty="0"/>
              <a:t>For an extra challenge: </a:t>
            </a:r>
          </a:p>
          <a:p>
            <a:r>
              <a:rPr lang="en-US" dirty="0" smtClean="0"/>
              <a:t>Try the 'the </a:t>
            </a:r>
            <a:r>
              <a:rPr lang="en-US" dirty="0"/>
              <a:t>act it out - no words' rule.  </a:t>
            </a:r>
          </a:p>
        </p:txBody>
      </p:sp>
      <p:pic>
        <p:nvPicPr>
          <p:cNvPr id="1025" name="Picture 1" descr="http://3.bp.blogspot.com/-rPSCMW6naIo/UvlFN8lAGfI/AAAAAAAACRE/x72ptuBXouc/s1600/Screen+Shot+2014-02-10+at+4.27.46+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52400"/>
            <a:ext cx="2133600" cy="212271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tse1.mm.bing.net/th?&amp;id=OIP.M960a579bf4fb288a03d9b2f86826e98fo0&amp;w=315&amp;h=164&amp;c=0&amp;pid=1.9&amp;rs=0&amp;p=0&amp;url=http%3A%2F%2Fwww.ellentv.com%2F2013%2F10%2F01%2Fheads-up-the-game-show-episode-2%2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181600"/>
            <a:ext cx="2857500" cy="14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13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Definitions</a:t>
            </a:r>
            <a:endParaRPr lang="en-US" b="1" dirty="0"/>
          </a:p>
        </p:txBody>
      </p:sp>
      <p:sp>
        <p:nvSpPr>
          <p:cNvPr id="3" name="Content Placeholder 2"/>
          <p:cNvSpPr>
            <a:spLocks noGrp="1"/>
          </p:cNvSpPr>
          <p:nvPr>
            <p:ph idx="1"/>
          </p:nvPr>
        </p:nvSpPr>
        <p:spPr>
          <a:xfrm>
            <a:off x="457200" y="990600"/>
            <a:ext cx="8229600" cy="5867400"/>
          </a:xfrm>
        </p:spPr>
        <p:txBody>
          <a:bodyPr>
            <a:normAutofit fontScale="85000" lnSpcReduction="20000"/>
          </a:bodyPr>
          <a:lstStyle/>
          <a:p>
            <a:r>
              <a:rPr lang="en-US" sz="1800" b="1" u="sng" dirty="0">
                <a:solidFill>
                  <a:srgbClr val="FFC000"/>
                </a:solidFill>
              </a:rPr>
              <a:t>Currency: money in circulation.  The form of money used by a country.</a:t>
            </a:r>
          </a:p>
          <a:p>
            <a:r>
              <a:rPr lang="en-US" sz="1800" b="1" u="sng" dirty="0">
                <a:solidFill>
                  <a:srgbClr val="FFC000"/>
                </a:solidFill>
              </a:rPr>
              <a:t>Domestic: Having to do with the internal affairs of a country</a:t>
            </a:r>
          </a:p>
          <a:p>
            <a:r>
              <a:rPr lang="en-US" sz="1800" b="1" u="sng" dirty="0">
                <a:solidFill>
                  <a:srgbClr val="FFC000"/>
                </a:solidFill>
              </a:rPr>
              <a:t>Exchange Rate: the formula used to convert one currency to another.  The value of ones country’s currency as to another.  </a:t>
            </a:r>
          </a:p>
          <a:p>
            <a:r>
              <a:rPr lang="en-US" sz="1800" b="1" u="sng" dirty="0">
                <a:solidFill>
                  <a:srgbClr val="FFC000"/>
                </a:solidFill>
              </a:rPr>
              <a:t>Exports: goods shipped out of one country for trade or sale with another.</a:t>
            </a:r>
          </a:p>
          <a:p>
            <a:r>
              <a:rPr lang="en-US" sz="1800" b="1" u="sng" dirty="0">
                <a:solidFill>
                  <a:srgbClr val="FFC000"/>
                </a:solidFill>
              </a:rPr>
              <a:t>Imports: goods brought in from a foreign country for trade or sale.</a:t>
            </a:r>
          </a:p>
          <a:p>
            <a:r>
              <a:rPr lang="en-US" sz="1800" b="1" u="sng" dirty="0">
                <a:solidFill>
                  <a:srgbClr val="FFC000"/>
                </a:solidFill>
              </a:rPr>
              <a:t>Interdependence: the condition where countries become dependent on one another because of specialization and trade.</a:t>
            </a:r>
          </a:p>
          <a:p>
            <a:r>
              <a:rPr lang="en-US" sz="1800" b="1" u="sng" dirty="0">
                <a:solidFill>
                  <a:srgbClr val="FFC000"/>
                </a:solidFill>
              </a:rPr>
              <a:t>Scarcity: the basic economic problem that arises because people have unlimited  wants but resources are limited.  Because of scarcity, various economic decisions must be made to allocate resources efficiently.  People must make choices between different items because the resources necessary to fulfill their wants are limited.  </a:t>
            </a:r>
          </a:p>
          <a:p>
            <a:r>
              <a:rPr lang="en-US" sz="1800" b="1" u="sng" dirty="0">
                <a:solidFill>
                  <a:srgbClr val="FFC000"/>
                </a:solidFill>
              </a:rPr>
              <a:t>Specialization: when production is concentrated on producing only those goods and services that can most efficiently be produced given existing resources.</a:t>
            </a:r>
          </a:p>
          <a:p>
            <a:r>
              <a:rPr lang="en-US" sz="1800" b="1" u="sng" dirty="0">
                <a:solidFill>
                  <a:srgbClr val="FFC000"/>
                </a:solidFill>
              </a:rPr>
              <a:t>Resources: things of value and efforts used to produce goods and services: land, labor, capital, and entrepreneurship.</a:t>
            </a:r>
          </a:p>
          <a:p>
            <a:r>
              <a:rPr lang="en-US" sz="1800" b="1" u="sng" dirty="0">
                <a:solidFill>
                  <a:srgbClr val="FFC000"/>
                </a:solidFill>
              </a:rPr>
              <a:t>Tariff: a tax on imports</a:t>
            </a:r>
          </a:p>
          <a:p>
            <a:r>
              <a:rPr lang="en-US" sz="1800" b="1" u="sng" dirty="0">
                <a:solidFill>
                  <a:srgbClr val="FFC000"/>
                </a:solidFill>
              </a:rPr>
              <a:t>Trade: an exchange of goods or services</a:t>
            </a:r>
          </a:p>
          <a:p>
            <a:r>
              <a:rPr lang="en-US" sz="1800" b="1" u="sng" dirty="0">
                <a:solidFill>
                  <a:srgbClr val="FFC000"/>
                </a:solidFill>
              </a:rPr>
              <a:t>Economy: the wealth and resources of a country or region, especially in terms of the production and consumption of goods</a:t>
            </a:r>
          </a:p>
          <a:p>
            <a:r>
              <a:rPr lang="en-US" sz="1800" b="1" u="sng" dirty="0">
                <a:solidFill>
                  <a:srgbClr val="FFC000"/>
                </a:solidFill>
              </a:rPr>
              <a:t>Capital: man-made resources used to produce other goods and services, for example, machines, factories, tools.</a:t>
            </a:r>
          </a:p>
          <a:p>
            <a:r>
              <a:rPr lang="en-US" sz="1800" b="1" u="sng" dirty="0">
                <a:solidFill>
                  <a:srgbClr val="FFC000"/>
                </a:solidFill>
              </a:rPr>
              <a:t>Sustainability: the ability to provide for the needs of the world’s current population without damaging the ability of future generations to provide for themselves.</a:t>
            </a:r>
          </a:p>
          <a:p>
            <a:r>
              <a:rPr lang="en-US" sz="1800" b="1" u="sng" dirty="0">
                <a:solidFill>
                  <a:srgbClr val="FFC000"/>
                </a:solidFill>
              </a:rPr>
              <a:t>Productivity: the amount of goods or services produced by each person in a country in a given time.</a:t>
            </a:r>
          </a:p>
          <a:p>
            <a:endParaRPr lang="en-US" sz="1800" b="1" u="sng" dirty="0">
              <a:solidFill>
                <a:srgbClr val="FFC000"/>
              </a:solidFill>
            </a:endParaRPr>
          </a:p>
          <a:p>
            <a:pPr marL="0" indent="0">
              <a:buNone/>
            </a:pPr>
            <a:endParaRPr lang="en-US" sz="1800" b="1" dirty="0">
              <a:solidFill>
                <a:srgbClr val="FFC000"/>
              </a:solidFill>
            </a:endParaRPr>
          </a:p>
        </p:txBody>
      </p:sp>
    </p:spTree>
    <p:extLst>
      <p:ext uri="{BB962C8B-B14F-4D97-AF65-F5344CB8AC3E}">
        <p14:creationId xmlns:p14="http://schemas.microsoft.com/office/powerpoint/2010/main" val="4104920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Heads Up</a:t>
            </a:r>
            <a:endParaRPr lang="en-US" dirty="0"/>
          </a:p>
        </p:txBody>
      </p:sp>
      <p:sp>
        <p:nvSpPr>
          <p:cNvPr id="3" name="Content Placeholder 2"/>
          <p:cNvSpPr>
            <a:spLocks noGrp="1"/>
          </p:cNvSpPr>
          <p:nvPr>
            <p:ph idx="1"/>
          </p:nvPr>
        </p:nvSpPr>
        <p:spPr/>
        <p:txBody>
          <a:bodyPr>
            <a:normAutofit/>
          </a:bodyPr>
          <a:lstStyle/>
          <a:p>
            <a:r>
              <a:rPr lang="en-US" dirty="0" smtClean="0"/>
              <a:t>Two students will be selected to come to the front of the class.  </a:t>
            </a:r>
          </a:p>
          <a:p>
            <a:r>
              <a:rPr lang="en-US" dirty="0" smtClean="0"/>
              <a:t>One vocab word will be placed behind the two  students heads. The classes goal is to get those two students to come up with the correct word.  </a:t>
            </a:r>
          </a:p>
          <a:p>
            <a:pPr lvl="1"/>
            <a:r>
              <a:rPr lang="en-US" dirty="0" smtClean="0"/>
              <a:t>You are not allowed to look at the word behind you or say that word that they are trying to guess.</a:t>
            </a:r>
            <a:endParaRPr lang="en-US" dirty="0"/>
          </a:p>
        </p:txBody>
      </p:sp>
    </p:spTree>
    <p:extLst>
      <p:ext uri="{BB962C8B-B14F-4D97-AF65-F5344CB8AC3E}">
        <p14:creationId xmlns:p14="http://schemas.microsoft.com/office/powerpoint/2010/main" val="1954603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Sign Language</a:t>
            </a:r>
            <a:endParaRPr lang="en-US" dirty="0"/>
          </a:p>
        </p:txBody>
      </p:sp>
      <p:sp>
        <p:nvSpPr>
          <p:cNvPr id="3" name="Content Placeholder 2"/>
          <p:cNvSpPr>
            <a:spLocks noGrp="1"/>
          </p:cNvSpPr>
          <p:nvPr>
            <p:ph idx="1"/>
          </p:nvPr>
        </p:nvSpPr>
        <p:spPr>
          <a:xfrm>
            <a:off x="0" y="762000"/>
            <a:ext cx="9144000" cy="6096000"/>
          </a:xfrm>
        </p:spPr>
        <p:txBody>
          <a:bodyPr>
            <a:normAutofit/>
          </a:bodyPr>
          <a:lstStyle/>
          <a:p>
            <a:r>
              <a:rPr lang="en-US" dirty="0" smtClean="0"/>
              <a:t>Use American Sign Language to spell each vocabulary word.  </a:t>
            </a:r>
          </a:p>
          <a:p>
            <a:endParaRPr lang="en-US" dirty="0"/>
          </a:p>
          <a:p>
            <a:endParaRPr lang="en-US" dirty="0" smtClean="0"/>
          </a:p>
          <a:p>
            <a:endParaRPr lang="en-US" dirty="0"/>
          </a:p>
          <a:p>
            <a:endParaRPr lang="en-US" dirty="0" smtClean="0"/>
          </a:p>
          <a:p>
            <a:endParaRPr lang="en-US" dirty="0" smtClean="0"/>
          </a:p>
          <a:p>
            <a:endParaRPr lang="en-US" dirty="0"/>
          </a:p>
          <a:p>
            <a:endParaRPr lang="en-US" dirty="0"/>
          </a:p>
          <a:p>
            <a:r>
              <a:rPr lang="en-US" dirty="0" smtClean="0"/>
              <a:t>Now use your finger and write each word in the air</a:t>
            </a:r>
            <a:endParaRPr lang="en-US" dirty="0"/>
          </a:p>
        </p:txBody>
      </p:sp>
      <p:pic>
        <p:nvPicPr>
          <p:cNvPr id="4" name="Picture 3" descr="http://www.qualityansweringservice.com/sites/default/files/images/abc1280x960.png"/>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54410"/>
            <a:ext cx="5486400" cy="3793490"/>
          </a:xfrm>
          <a:prstGeom prst="rect">
            <a:avLst/>
          </a:prstGeom>
          <a:noFill/>
          <a:ln>
            <a:noFill/>
          </a:ln>
        </p:spPr>
      </p:pic>
    </p:spTree>
    <p:extLst>
      <p:ext uri="{BB962C8B-B14F-4D97-AF65-F5344CB8AC3E}">
        <p14:creationId xmlns:p14="http://schemas.microsoft.com/office/powerpoint/2010/main" val="3580842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1000"/>
                                        <p:tgtEl>
                                          <p:spTgt spid="3">
                                            <p:txEl>
                                              <p:pRg st="8" end="8"/>
                                            </p:txEl>
                                          </p:spTgt>
                                        </p:tgtEl>
                                      </p:cBhvr>
                                    </p:animEffect>
                                    <p:anim calcmode="lin" valueType="num">
                                      <p:cBhvr>
                                        <p:cTn id="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Sort Your </a:t>
            </a:r>
            <a:r>
              <a:rPr lang="en-US" b="1" dirty="0" smtClean="0"/>
              <a:t>Words</a:t>
            </a:r>
            <a:endParaRPr lang="en-US" dirty="0"/>
          </a:p>
        </p:txBody>
      </p:sp>
      <p:sp>
        <p:nvSpPr>
          <p:cNvPr id="3" name="Content Placeholder 2"/>
          <p:cNvSpPr>
            <a:spLocks noGrp="1"/>
          </p:cNvSpPr>
          <p:nvPr>
            <p:ph idx="1"/>
          </p:nvPr>
        </p:nvSpPr>
        <p:spPr/>
        <p:txBody>
          <a:bodyPr/>
          <a:lstStyle/>
          <a:p>
            <a:r>
              <a:rPr lang="en-US" dirty="0" smtClean="0"/>
              <a:t>Sort </a:t>
            </a:r>
            <a:r>
              <a:rPr lang="en-US" dirty="0"/>
              <a:t>your words by making three piles. A pile for words you could teach to another student offering several examples, a pile for words you know the meaning to, a pile for words you really are not sure what the meaning is. </a:t>
            </a:r>
          </a:p>
        </p:txBody>
      </p:sp>
      <p:pic>
        <p:nvPicPr>
          <p:cNvPr id="6146" name="Picture 2" descr="http://ts1.mm.bing.net/th?&amp;id=HN.608009439208344046&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311315"/>
            <a:ext cx="3505200" cy="2325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968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Words in </a:t>
            </a:r>
            <a:r>
              <a:rPr lang="en-US" b="1" dirty="0" smtClean="0"/>
              <a:t>Words</a:t>
            </a:r>
            <a:endParaRPr lang="en-US" dirty="0"/>
          </a:p>
        </p:txBody>
      </p:sp>
      <p:sp>
        <p:nvSpPr>
          <p:cNvPr id="3" name="Content Placeholder 2"/>
          <p:cNvSpPr>
            <a:spLocks noGrp="1"/>
          </p:cNvSpPr>
          <p:nvPr>
            <p:ph idx="1"/>
          </p:nvPr>
        </p:nvSpPr>
        <p:spPr/>
        <p:txBody>
          <a:bodyPr/>
          <a:lstStyle/>
          <a:p>
            <a:r>
              <a:rPr lang="en-US" dirty="0" smtClean="0"/>
              <a:t>Divide </a:t>
            </a:r>
            <a:r>
              <a:rPr lang="en-US" dirty="0"/>
              <a:t>your paper into 9 boxes, (3 boxes in 3 rows). Choose 9 of your vocabulary words; write one vocabulary word at the top of each box. Now try to find as many words as you can within each chosen vocabulary word. </a:t>
            </a:r>
          </a:p>
        </p:txBody>
      </p:sp>
    </p:spTree>
    <p:extLst>
      <p:ext uri="{BB962C8B-B14F-4D97-AF65-F5344CB8AC3E}">
        <p14:creationId xmlns:p14="http://schemas.microsoft.com/office/powerpoint/2010/main" val="798268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Doodle </a:t>
            </a:r>
            <a:r>
              <a:rPr lang="en-US" b="1" dirty="0" smtClean="0"/>
              <a:t>Words</a:t>
            </a:r>
            <a:endParaRPr lang="en-US" dirty="0"/>
          </a:p>
        </p:txBody>
      </p:sp>
      <p:sp>
        <p:nvSpPr>
          <p:cNvPr id="3" name="Content Placeholder 2"/>
          <p:cNvSpPr>
            <a:spLocks noGrp="1"/>
          </p:cNvSpPr>
          <p:nvPr>
            <p:ph idx="1"/>
          </p:nvPr>
        </p:nvSpPr>
        <p:spPr/>
        <p:txBody>
          <a:bodyPr/>
          <a:lstStyle/>
          <a:p>
            <a:r>
              <a:rPr lang="en-US" dirty="0" smtClean="0"/>
              <a:t>Choose </a:t>
            </a:r>
            <a:r>
              <a:rPr lang="en-US" dirty="0"/>
              <a:t>5 words you totally understand and write your words using doodles to show what each word means. When you are done, put a star by your favorite doodle word.</a:t>
            </a:r>
          </a:p>
        </p:txBody>
      </p:sp>
      <p:pic>
        <p:nvPicPr>
          <p:cNvPr id="9218" name="Picture 2" descr="http://www.doodlerblog.com/wp-content/uploads/1300/scan000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657600"/>
            <a:ext cx="3274923" cy="29718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ts1.mm.bing.net/th?&amp;id=HN.608038219776657046&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841750"/>
            <a:ext cx="3810000" cy="260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017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Silly </a:t>
            </a:r>
            <a:r>
              <a:rPr lang="en-US" b="1" dirty="0" smtClean="0"/>
              <a:t>Sentences</a:t>
            </a:r>
            <a:endParaRPr lang="en-US" dirty="0"/>
          </a:p>
        </p:txBody>
      </p:sp>
      <p:sp>
        <p:nvSpPr>
          <p:cNvPr id="3" name="Content Placeholder 2"/>
          <p:cNvSpPr>
            <a:spLocks noGrp="1"/>
          </p:cNvSpPr>
          <p:nvPr>
            <p:ph idx="1"/>
          </p:nvPr>
        </p:nvSpPr>
        <p:spPr/>
        <p:txBody>
          <a:bodyPr/>
          <a:lstStyle/>
          <a:p>
            <a:r>
              <a:rPr lang="en-US" dirty="0" smtClean="0"/>
              <a:t>Create </a:t>
            </a:r>
            <a:r>
              <a:rPr lang="en-US" dirty="0"/>
              <a:t>several silly sentences by using as many vocabulary words as you can.  Can you turn a silly sentence into a tongue twister ? </a:t>
            </a:r>
          </a:p>
        </p:txBody>
      </p:sp>
      <p:pic>
        <p:nvPicPr>
          <p:cNvPr id="10242" name="Picture 2" descr="http://ts3.mm.bing.net/th?id=HN.608016397052085482&amp;w=234&amp;h=164&amp;c=7&amp;rs=1&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372853"/>
            <a:ext cx="3886200" cy="2723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953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Rock and Roll</a:t>
            </a:r>
            <a:endParaRPr lang="en-US" dirty="0"/>
          </a:p>
        </p:txBody>
      </p:sp>
      <p:sp>
        <p:nvSpPr>
          <p:cNvPr id="3" name="Content Placeholder 2"/>
          <p:cNvSpPr>
            <a:spLocks noGrp="1"/>
          </p:cNvSpPr>
          <p:nvPr>
            <p:ph idx="1"/>
          </p:nvPr>
        </p:nvSpPr>
        <p:spPr/>
        <p:txBody>
          <a:bodyPr/>
          <a:lstStyle/>
          <a:p>
            <a:endParaRPr lang="en-US"/>
          </a:p>
        </p:txBody>
      </p:sp>
      <p:pic>
        <p:nvPicPr>
          <p:cNvPr id="11266" name="Picture 2" descr="C:\Users\mlaw\AppData\Local\Microsoft\Windows\Temporary Internet Files\Content.Outlook\ODCYA42E\vocabulary rock n ro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284" y="1447800"/>
            <a:ext cx="400264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124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Vocab Game</a:t>
            </a:r>
            <a:endParaRPr lang="en-US" b="1" dirty="0"/>
          </a:p>
        </p:txBody>
      </p:sp>
      <p:sp>
        <p:nvSpPr>
          <p:cNvPr id="3" name="Content Placeholder 2"/>
          <p:cNvSpPr>
            <a:spLocks noGrp="1"/>
          </p:cNvSpPr>
          <p:nvPr>
            <p:ph idx="1"/>
          </p:nvPr>
        </p:nvSpPr>
        <p:spPr/>
        <p:txBody>
          <a:bodyPr>
            <a:normAutofit/>
          </a:bodyPr>
          <a:lstStyle/>
          <a:p>
            <a:r>
              <a:rPr lang="en-US" dirty="0" smtClean="0"/>
              <a:t>As a group, you need to complete the following:</a:t>
            </a:r>
          </a:p>
          <a:p>
            <a:pPr marL="971550" lvl="1" indent="-514350">
              <a:buFont typeface="+mj-lt"/>
              <a:buAutoNum type="arabicPeriod"/>
            </a:pPr>
            <a:r>
              <a:rPr lang="en-US" b="1" dirty="0" smtClean="0">
                <a:solidFill>
                  <a:srgbClr val="FFC000"/>
                </a:solidFill>
              </a:rPr>
              <a:t>Listen to a sentence that Mrs. Law reads aloud.</a:t>
            </a:r>
          </a:p>
          <a:p>
            <a:pPr marL="971550" lvl="1" indent="-514350">
              <a:buFont typeface="+mj-lt"/>
              <a:buAutoNum type="arabicPeriod"/>
            </a:pPr>
            <a:r>
              <a:rPr lang="en-US" b="1" dirty="0" smtClean="0">
                <a:solidFill>
                  <a:srgbClr val="FFC000"/>
                </a:solidFill>
              </a:rPr>
              <a:t>Figure out the vocab word that fits into the blank in the sentence.</a:t>
            </a:r>
          </a:p>
          <a:p>
            <a:pPr marL="971550" lvl="1" indent="-514350">
              <a:buFont typeface="+mj-lt"/>
              <a:buAutoNum type="arabicPeriod"/>
            </a:pPr>
            <a:r>
              <a:rPr lang="en-US" b="1" dirty="0" smtClean="0">
                <a:solidFill>
                  <a:srgbClr val="FFC000"/>
                </a:solidFill>
              </a:rPr>
              <a:t>Be able to explain why that word fits into the blank.</a:t>
            </a:r>
          </a:p>
          <a:p>
            <a:pPr marL="0" indent="0">
              <a:buNone/>
            </a:pPr>
            <a:endParaRPr lang="en-US" dirty="0"/>
          </a:p>
        </p:txBody>
      </p:sp>
    </p:spTree>
    <p:extLst>
      <p:ext uri="{BB962C8B-B14F-4D97-AF65-F5344CB8AC3E}">
        <p14:creationId xmlns:p14="http://schemas.microsoft.com/office/powerpoint/2010/main" val="4276780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1447800"/>
            <a:ext cx="4343400" cy="4724400"/>
          </a:xfrm>
        </p:spPr>
        <p:txBody>
          <a:bodyPr>
            <a:normAutofit/>
          </a:bodyPr>
          <a:lstStyle/>
          <a:p>
            <a:r>
              <a:rPr lang="en-US" sz="2400" dirty="0"/>
              <a:t>I can use new vocabulary when </a:t>
            </a:r>
            <a:r>
              <a:rPr lang="en-US" sz="2400" dirty="0" smtClean="0"/>
              <a:t>discussing  Economics.</a:t>
            </a:r>
            <a:endParaRPr lang="en-US" sz="2400" dirty="0"/>
          </a:p>
          <a:p>
            <a:endParaRPr lang="en-US" sz="2400" dirty="0" smtClean="0"/>
          </a:p>
          <a:p>
            <a:r>
              <a:rPr lang="en-US" sz="2400" dirty="0" smtClean="0"/>
              <a:t>Success Criteria:</a:t>
            </a:r>
          </a:p>
          <a:p>
            <a:r>
              <a:rPr lang="en-US" sz="2400" dirty="0"/>
              <a:t>Participate in vocabulary activities about International Towne.</a:t>
            </a:r>
          </a:p>
        </p:txBody>
      </p:sp>
      <p:sp>
        <p:nvSpPr>
          <p:cNvPr id="4098" name="Title 1"/>
          <p:cNvSpPr>
            <a:spLocks noGrp="1"/>
          </p:cNvSpPr>
          <p:nvPr>
            <p:ph type="title"/>
          </p:nvPr>
        </p:nvSpPr>
        <p:spPr>
          <a:xfrm>
            <a:off x="5410200" y="1981200"/>
            <a:ext cx="3124200" cy="1143000"/>
          </a:xfrm>
        </p:spPr>
        <p:txBody>
          <a:bodyPr>
            <a:normAutofit fontScale="90000"/>
          </a:bodyPr>
          <a:lstStyle/>
          <a:p>
            <a:pPr eaLnBrk="1" fontAlgn="auto" hangingPunct="1">
              <a:spcAft>
                <a:spcPts val="0"/>
              </a:spcAft>
              <a:defRPr/>
            </a:pPr>
            <a:r>
              <a:rPr lang="en-US" sz="4000" b="1" dirty="0" smtClean="0"/>
              <a:t>Learning Target</a:t>
            </a:r>
          </a:p>
        </p:txBody>
      </p:sp>
      <p:pic>
        <p:nvPicPr>
          <p:cNvPr id="2050" name="Picture 2" descr="http://ts1.mm.bing.net/th?&amp;id=HN.608035466712842410&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0411" y="3200400"/>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8903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Vocabulary Quiz</a:t>
            </a:r>
            <a:endParaRPr lang="en-US" b="1" dirty="0"/>
          </a:p>
        </p:txBody>
      </p:sp>
      <p:sp>
        <p:nvSpPr>
          <p:cNvPr id="3" name="Content Placeholder 2"/>
          <p:cNvSpPr>
            <a:spLocks noGrp="1"/>
          </p:cNvSpPr>
          <p:nvPr>
            <p:ph idx="1"/>
          </p:nvPr>
        </p:nvSpPr>
        <p:spPr/>
        <p:txBody>
          <a:bodyPr/>
          <a:lstStyle/>
          <a:p>
            <a:pPr marL="0" indent="0">
              <a:buNone/>
            </a:pPr>
            <a:r>
              <a:rPr lang="en-US" dirty="0" smtClean="0"/>
              <a:t>Directions:</a:t>
            </a:r>
          </a:p>
          <a:p>
            <a:pPr marL="0" indent="0">
              <a:buNone/>
            </a:pPr>
            <a:r>
              <a:rPr lang="en-US" dirty="0" smtClean="0"/>
              <a:t>Choose 5 vocabulary words from your list and free write a paragraph using all 5 words. </a:t>
            </a:r>
          </a:p>
          <a:p>
            <a:pPr lvl="1"/>
            <a:r>
              <a:rPr lang="en-US" dirty="0" smtClean="0"/>
              <a:t>Be sure to underline all 5 words.</a:t>
            </a:r>
          </a:p>
          <a:p>
            <a:pPr lvl="1"/>
            <a:r>
              <a:rPr lang="en-US" dirty="0" smtClean="0"/>
              <a:t>Your paragraph will be graded on you using all of the words correctly and creatively. </a:t>
            </a:r>
          </a:p>
          <a:p>
            <a:pPr lvl="1"/>
            <a:r>
              <a:rPr lang="en-US" dirty="0" smtClean="0"/>
              <a:t>If your paragraph does not make sense, then you will not receive a passing grade. </a:t>
            </a:r>
            <a:endParaRPr lang="en-US" dirty="0"/>
          </a:p>
        </p:txBody>
      </p:sp>
    </p:spTree>
    <p:extLst>
      <p:ext uri="{BB962C8B-B14F-4D97-AF65-F5344CB8AC3E}">
        <p14:creationId xmlns:p14="http://schemas.microsoft.com/office/powerpoint/2010/main" val="3966165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Vocabulary</a:t>
            </a:r>
            <a:endParaRPr lang="en-US" b="1"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pPr algn="ctr"/>
            <a:r>
              <a:rPr lang="en-US" dirty="0"/>
              <a:t>Currency:</a:t>
            </a:r>
          </a:p>
          <a:p>
            <a:pPr algn="ctr"/>
            <a:r>
              <a:rPr lang="en-US" dirty="0"/>
              <a:t>Domestic:</a:t>
            </a:r>
          </a:p>
          <a:p>
            <a:pPr algn="ctr"/>
            <a:r>
              <a:rPr lang="en-US" dirty="0"/>
              <a:t>Exchange Rate:</a:t>
            </a:r>
          </a:p>
          <a:p>
            <a:pPr algn="ctr"/>
            <a:r>
              <a:rPr lang="en-US" dirty="0"/>
              <a:t>Exports:</a:t>
            </a:r>
          </a:p>
          <a:p>
            <a:pPr algn="ctr"/>
            <a:r>
              <a:rPr lang="en-US" dirty="0"/>
              <a:t>Imports:</a:t>
            </a:r>
          </a:p>
          <a:p>
            <a:pPr algn="ctr"/>
            <a:r>
              <a:rPr lang="en-US" dirty="0"/>
              <a:t>Interdependence:</a:t>
            </a:r>
          </a:p>
          <a:p>
            <a:pPr algn="ctr"/>
            <a:r>
              <a:rPr lang="en-US" dirty="0"/>
              <a:t>Scarcity:</a:t>
            </a:r>
          </a:p>
          <a:p>
            <a:pPr algn="ctr"/>
            <a:r>
              <a:rPr lang="en-US" dirty="0"/>
              <a:t>Specialization:</a:t>
            </a:r>
          </a:p>
          <a:p>
            <a:pPr algn="ctr"/>
            <a:r>
              <a:rPr lang="en-US" dirty="0"/>
              <a:t>Resources:</a:t>
            </a:r>
          </a:p>
          <a:p>
            <a:pPr algn="ctr"/>
            <a:r>
              <a:rPr lang="en-US" dirty="0"/>
              <a:t>Tariff:</a:t>
            </a:r>
          </a:p>
          <a:p>
            <a:pPr algn="ctr"/>
            <a:r>
              <a:rPr lang="en-US" dirty="0"/>
              <a:t>Trade: </a:t>
            </a:r>
          </a:p>
          <a:p>
            <a:pPr algn="ctr"/>
            <a:r>
              <a:rPr lang="en-US" dirty="0"/>
              <a:t>Economy:</a:t>
            </a:r>
          </a:p>
          <a:p>
            <a:pPr algn="ctr"/>
            <a:r>
              <a:rPr lang="en-US" dirty="0"/>
              <a:t>Sustainability:</a:t>
            </a:r>
          </a:p>
          <a:p>
            <a:pPr algn="ctr"/>
            <a:r>
              <a:rPr lang="en-US" dirty="0"/>
              <a:t>Productivity:</a:t>
            </a:r>
          </a:p>
        </p:txBody>
      </p:sp>
    </p:spTree>
    <p:extLst>
      <p:ext uri="{BB962C8B-B14F-4D97-AF65-F5344CB8AC3E}">
        <p14:creationId xmlns:p14="http://schemas.microsoft.com/office/powerpoint/2010/main" val="3861765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Circle</a:t>
            </a:r>
            <a:endParaRPr lang="en-US" dirty="0"/>
          </a:p>
        </p:txBody>
      </p:sp>
      <p:sp>
        <p:nvSpPr>
          <p:cNvPr id="5" name="Text Placeholder 4"/>
          <p:cNvSpPr>
            <a:spLocks noGrp="1"/>
          </p:cNvSpPr>
          <p:nvPr>
            <p:ph type="body" idx="1"/>
          </p:nvPr>
        </p:nvSpPr>
        <p:spPr/>
        <p:txBody>
          <a:bodyPr>
            <a:normAutofit/>
          </a:bodyPr>
          <a:lstStyle/>
          <a:p>
            <a:r>
              <a:rPr lang="en-US" sz="3600" dirty="0" smtClean="0"/>
              <a:t>Don’t Know- Heard It- Know It</a:t>
            </a:r>
            <a:endParaRPr lang="en-US" sz="3600" dirty="0"/>
          </a:p>
        </p:txBody>
      </p:sp>
    </p:spTree>
    <p:extLst>
      <p:ext uri="{BB962C8B-B14F-4D97-AF65-F5344CB8AC3E}">
        <p14:creationId xmlns:p14="http://schemas.microsoft.com/office/powerpoint/2010/main" val="2943829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048000"/>
            <a:ext cx="7772400" cy="1470025"/>
          </a:xfrm>
        </p:spPr>
        <p:txBody>
          <a:bodyPr/>
          <a:lstStyle/>
          <a:p>
            <a:r>
              <a:rPr lang="en-US" dirty="0" smtClean="0"/>
              <a:t>Vocabulary Pre-Groupings</a:t>
            </a:r>
            <a:endParaRPr lang="en-US" dirty="0"/>
          </a:p>
        </p:txBody>
      </p:sp>
      <p:sp>
        <p:nvSpPr>
          <p:cNvPr id="5" name="Subtitle 4"/>
          <p:cNvSpPr>
            <a:spLocks noGrp="1"/>
          </p:cNvSpPr>
          <p:nvPr>
            <p:ph type="subTitle" idx="1"/>
          </p:nvPr>
        </p:nvSpPr>
        <p:spPr>
          <a:xfrm>
            <a:off x="1295400" y="4724400"/>
            <a:ext cx="6400800" cy="1752600"/>
          </a:xfrm>
        </p:spPr>
        <p:txBody>
          <a:bodyPr>
            <a:normAutofit fontScale="85000" lnSpcReduction="10000"/>
          </a:bodyPr>
          <a:lstStyle/>
          <a:p>
            <a:r>
              <a:rPr lang="en-US" dirty="0" smtClean="0"/>
              <a:t>Without knowing the definitions, with your group members, organize the 15 words into categories and be ready to explain why you organized them the way you did.</a:t>
            </a:r>
            <a:endParaRPr lang="en-US" dirty="0"/>
          </a:p>
        </p:txBody>
      </p:sp>
      <p:pic>
        <p:nvPicPr>
          <p:cNvPr id="5122" name="Picture 2" descr="http://ts1.mm.bing.net/th?&amp;id=HN.607999011022373985&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5011" y="3810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794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Vocabulary Chant</a:t>
            </a:r>
            <a:endParaRPr lang="en-US" b="1" dirty="0"/>
          </a:p>
        </p:txBody>
      </p:sp>
      <p:sp>
        <p:nvSpPr>
          <p:cNvPr id="5" name="Subtitle 4"/>
          <p:cNvSpPr>
            <a:spLocks noGrp="1"/>
          </p:cNvSpPr>
          <p:nvPr>
            <p:ph idx="1"/>
          </p:nvPr>
        </p:nvSpPr>
        <p:spPr/>
        <p:txBody>
          <a:bodyPr>
            <a:normAutofit fontScale="92500" lnSpcReduction="10000"/>
          </a:bodyPr>
          <a:lstStyle/>
          <a:p>
            <a:r>
              <a:rPr lang="en-US" dirty="0" smtClean="0"/>
              <a:t>Repeat after me the following terms:</a:t>
            </a:r>
          </a:p>
          <a:p>
            <a:r>
              <a:rPr lang="en-US" sz="1800" b="1" dirty="0"/>
              <a:t>Currency:</a:t>
            </a:r>
            <a:endParaRPr lang="en-US" sz="1800" dirty="0"/>
          </a:p>
          <a:p>
            <a:r>
              <a:rPr lang="en-US" sz="1800" b="1" dirty="0"/>
              <a:t>Domestic:</a:t>
            </a:r>
            <a:endParaRPr lang="en-US" sz="1800" dirty="0"/>
          </a:p>
          <a:p>
            <a:r>
              <a:rPr lang="en-US" sz="1800" b="1" dirty="0"/>
              <a:t>Exchange Rate:</a:t>
            </a:r>
            <a:endParaRPr lang="en-US" sz="1800" dirty="0"/>
          </a:p>
          <a:p>
            <a:r>
              <a:rPr lang="en-US" sz="1800" b="1" dirty="0"/>
              <a:t>Exports:</a:t>
            </a:r>
            <a:endParaRPr lang="en-US" sz="1800" dirty="0"/>
          </a:p>
          <a:p>
            <a:r>
              <a:rPr lang="en-US" sz="1800" b="1" dirty="0"/>
              <a:t>Imports:</a:t>
            </a:r>
            <a:endParaRPr lang="en-US" sz="1800" dirty="0"/>
          </a:p>
          <a:p>
            <a:r>
              <a:rPr lang="en-US" sz="1800" b="1" dirty="0"/>
              <a:t>Interdependence:</a:t>
            </a:r>
            <a:endParaRPr lang="en-US" sz="1800" dirty="0"/>
          </a:p>
          <a:p>
            <a:r>
              <a:rPr lang="en-US" sz="1800" b="1" dirty="0"/>
              <a:t>Scarcity:</a:t>
            </a:r>
            <a:endParaRPr lang="en-US" sz="1800" dirty="0"/>
          </a:p>
          <a:p>
            <a:r>
              <a:rPr lang="en-US" sz="1800" b="1" dirty="0"/>
              <a:t>Specialization:</a:t>
            </a:r>
            <a:endParaRPr lang="en-US" sz="1800" dirty="0"/>
          </a:p>
          <a:p>
            <a:r>
              <a:rPr lang="en-US" sz="1800" b="1" dirty="0"/>
              <a:t>Resources:</a:t>
            </a:r>
            <a:endParaRPr lang="en-US" sz="1800" dirty="0"/>
          </a:p>
          <a:p>
            <a:r>
              <a:rPr lang="en-US" sz="1800" b="1" dirty="0"/>
              <a:t>Tariff:</a:t>
            </a:r>
            <a:endParaRPr lang="en-US" sz="1800" dirty="0"/>
          </a:p>
          <a:p>
            <a:r>
              <a:rPr lang="en-US" sz="1800" b="1" dirty="0"/>
              <a:t>Trade: </a:t>
            </a:r>
            <a:endParaRPr lang="en-US" sz="1800" b="1" dirty="0" smtClean="0"/>
          </a:p>
          <a:p>
            <a:r>
              <a:rPr lang="en-US" sz="1800" b="1" dirty="0" smtClean="0"/>
              <a:t>Economy:</a:t>
            </a:r>
          </a:p>
          <a:p>
            <a:r>
              <a:rPr lang="en-US" sz="1800" b="1" dirty="0" smtClean="0"/>
              <a:t>Sustainability:</a:t>
            </a:r>
          </a:p>
          <a:p>
            <a:r>
              <a:rPr lang="en-US" sz="1800" b="1" dirty="0" smtClean="0"/>
              <a:t>Productivity:</a:t>
            </a:r>
          </a:p>
          <a:p>
            <a:endParaRPr lang="en-US" sz="1800" dirty="0"/>
          </a:p>
          <a:p>
            <a:pPr marL="457200" lvl="1" indent="0">
              <a:buNone/>
            </a:pPr>
            <a:endParaRPr lang="en-US" dirty="0"/>
          </a:p>
        </p:txBody>
      </p:sp>
    </p:spTree>
    <p:extLst>
      <p:ext uri="{BB962C8B-B14F-4D97-AF65-F5344CB8AC3E}">
        <p14:creationId xmlns:p14="http://schemas.microsoft.com/office/powerpoint/2010/main" val="1907657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Definitions</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With your elbow partner, you need to complete the following:</a:t>
            </a:r>
          </a:p>
          <a:p>
            <a:pPr marL="971550" lvl="1" indent="-514350">
              <a:buFont typeface="+mj-lt"/>
              <a:buAutoNum type="arabicPeriod"/>
            </a:pPr>
            <a:r>
              <a:rPr lang="en-US" b="1" dirty="0" smtClean="0">
                <a:solidFill>
                  <a:srgbClr val="FFC000"/>
                </a:solidFill>
              </a:rPr>
              <a:t>Read the definitions for all 17 words on the back</a:t>
            </a:r>
          </a:p>
          <a:p>
            <a:pPr marL="1371600" lvl="2" indent="-457200">
              <a:buFont typeface="+mj-lt"/>
              <a:buAutoNum type="arabicPeriod"/>
            </a:pPr>
            <a:r>
              <a:rPr lang="en-US" b="1" dirty="0" smtClean="0">
                <a:solidFill>
                  <a:srgbClr val="FFC000"/>
                </a:solidFill>
              </a:rPr>
              <a:t>Put the definition on your paper in 8 words or less.</a:t>
            </a:r>
          </a:p>
          <a:p>
            <a:pPr marL="1371600" lvl="2" indent="-457200">
              <a:buFont typeface="+mj-lt"/>
              <a:buAutoNum type="arabicPeriod"/>
            </a:pPr>
            <a:r>
              <a:rPr lang="en-US" b="1" dirty="0" smtClean="0">
                <a:solidFill>
                  <a:srgbClr val="FFC000"/>
                </a:solidFill>
              </a:rPr>
              <a:t>Draw a picture representing each word in the box with the definition</a:t>
            </a:r>
          </a:p>
          <a:p>
            <a:pPr marL="971550" lvl="1" indent="-514350">
              <a:buFont typeface="+mj-lt"/>
              <a:buAutoNum type="arabicPeriod"/>
            </a:pPr>
            <a:r>
              <a:rPr lang="en-US" b="1" dirty="0" smtClean="0"/>
              <a:t>With the 2 assigned vocab words, draw and color a picture for each word, on the computer paper, that represents the word.</a:t>
            </a:r>
          </a:p>
          <a:p>
            <a:endParaRPr lang="en-US" dirty="0"/>
          </a:p>
        </p:txBody>
      </p:sp>
    </p:spTree>
    <p:extLst>
      <p:ext uri="{BB962C8B-B14F-4D97-AF65-F5344CB8AC3E}">
        <p14:creationId xmlns:p14="http://schemas.microsoft.com/office/powerpoint/2010/main" val="2910917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heel(1)">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80">
                                          <p:stCondLst>
                                            <p:cond delay="0"/>
                                          </p:stCondLst>
                                        </p:cTn>
                                        <p:tgtEl>
                                          <p:spTgt spid="3">
                                            <p:txEl>
                                              <p:pRg st="4" end="4"/>
                                            </p:txEl>
                                          </p:spTgt>
                                        </p:tgtEl>
                                      </p:cBhvr>
                                    </p:animEffect>
                                    <p:anim calcmode="lin" valueType="num">
                                      <p:cBhvr>
                                        <p:cTn id="13"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4" end="4"/>
                                            </p:txEl>
                                          </p:spTgt>
                                        </p:tgtEl>
                                      </p:cBhvr>
                                      <p:to x="100000" y="60000"/>
                                    </p:animScale>
                                    <p:animScale>
                                      <p:cBhvr>
                                        <p:cTn id="19" dur="166" decel="50000">
                                          <p:stCondLst>
                                            <p:cond delay="676"/>
                                          </p:stCondLst>
                                        </p:cTn>
                                        <p:tgtEl>
                                          <p:spTgt spid="3">
                                            <p:txEl>
                                              <p:pRg st="4" end="4"/>
                                            </p:txEl>
                                          </p:spTgt>
                                        </p:tgtEl>
                                      </p:cBhvr>
                                      <p:to x="100000" y="100000"/>
                                    </p:animScale>
                                    <p:animScale>
                                      <p:cBhvr>
                                        <p:cTn id="20" dur="26">
                                          <p:stCondLst>
                                            <p:cond delay="1312"/>
                                          </p:stCondLst>
                                        </p:cTn>
                                        <p:tgtEl>
                                          <p:spTgt spid="3">
                                            <p:txEl>
                                              <p:pRg st="4" end="4"/>
                                            </p:txEl>
                                          </p:spTgt>
                                        </p:tgtEl>
                                      </p:cBhvr>
                                      <p:to x="100000" y="80000"/>
                                    </p:animScale>
                                    <p:animScale>
                                      <p:cBhvr>
                                        <p:cTn id="21" dur="166" decel="50000">
                                          <p:stCondLst>
                                            <p:cond delay="1338"/>
                                          </p:stCondLst>
                                        </p:cTn>
                                        <p:tgtEl>
                                          <p:spTgt spid="3">
                                            <p:txEl>
                                              <p:pRg st="4" end="4"/>
                                            </p:txEl>
                                          </p:spTgt>
                                        </p:tgtEl>
                                      </p:cBhvr>
                                      <p:to x="100000" y="100000"/>
                                    </p:animScale>
                                    <p:animScale>
                                      <p:cBhvr>
                                        <p:cTn id="22" dur="26">
                                          <p:stCondLst>
                                            <p:cond delay="1642"/>
                                          </p:stCondLst>
                                        </p:cTn>
                                        <p:tgtEl>
                                          <p:spTgt spid="3">
                                            <p:txEl>
                                              <p:pRg st="4" end="4"/>
                                            </p:txEl>
                                          </p:spTgt>
                                        </p:tgtEl>
                                      </p:cBhvr>
                                      <p:to x="100000" y="90000"/>
                                    </p:animScale>
                                    <p:animScale>
                                      <p:cBhvr>
                                        <p:cTn id="23" dur="166" decel="50000">
                                          <p:stCondLst>
                                            <p:cond delay="1668"/>
                                          </p:stCondLst>
                                        </p:cTn>
                                        <p:tgtEl>
                                          <p:spTgt spid="3">
                                            <p:txEl>
                                              <p:pRg st="4" end="4"/>
                                            </p:txEl>
                                          </p:spTgt>
                                        </p:tgtEl>
                                      </p:cBhvr>
                                      <p:to x="100000" y="100000"/>
                                    </p:animScale>
                                    <p:animScale>
                                      <p:cBhvr>
                                        <p:cTn id="24" dur="26">
                                          <p:stCondLst>
                                            <p:cond delay="1808"/>
                                          </p:stCondLst>
                                        </p:cTn>
                                        <p:tgtEl>
                                          <p:spTgt spid="3">
                                            <p:txEl>
                                              <p:pRg st="4" end="4"/>
                                            </p:txEl>
                                          </p:spTgt>
                                        </p:tgtEl>
                                      </p:cBhvr>
                                      <p:to x="100000" y="95000"/>
                                    </p:animScale>
                                    <p:animScale>
                                      <p:cBhvr>
                                        <p:cTn id="25"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Definitions</a:t>
            </a:r>
            <a:endParaRPr lang="en-US" b="1" dirty="0"/>
          </a:p>
        </p:txBody>
      </p:sp>
      <p:sp>
        <p:nvSpPr>
          <p:cNvPr id="3" name="Content Placeholder 2"/>
          <p:cNvSpPr>
            <a:spLocks noGrp="1"/>
          </p:cNvSpPr>
          <p:nvPr>
            <p:ph idx="1"/>
          </p:nvPr>
        </p:nvSpPr>
        <p:spPr>
          <a:xfrm>
            <a:off x="457200" y="990600"/>
            <a:ext cx="8229600" cy="5867400"/>
          </a:xfrm>
        </p:spPr>
        <p:txBody>
          <a:bodyPr>
            <a:normAutofit fontScale="85000" lnSpcReduction="20000"/>
          </a:bodyPr>
          <a:lstStyle/>
          <a:p>
            <a:r>
              <a:rPr lang="en-US" sz="1800" b="1" u="sng" dirty="0">
                <a:solidFill>
                  <a:srgbClr val="FFC000"/>
                </a:solidFill>
              </a:rPr>
              <a:t>Currency: money in circulation.  The form of money used by a country.</a:t>
            </a:r>
          </a:p>
          <a:p>
            <a:r>
              <a:rPr lang="en-US" sz="1800" b="1" u="sng" dirty="0">
                <a:solidFill>
                  <a:srgbClr val="FFC000"/>
                </a:solidFill>
              </a:rPr>
              <a:t>Domestic: Having to do with the internal affairs of a country</a:t>
            </a:r>
          </a:p>
          <a:p>
            <a:r>
              <a:rPr lang="en-US" sz="1800" b="1" u="sng" dirty="0">
                <a:solidFill>
                  <a:srgbClr val="FFC000"/>
                </a:solidFill>
              </a:rPr>
              <a:t>Exchange Rate: the formula used to convert one currency to another.  The value of ones country’s currency as to another.  </a:t>
            </a:r>
          </a:p>
          <a:p>
            <a:r>
              <a:rPr lang="en-US" sz="1800" b="1" u="sng" dirty="0">
                <a:solidFill>
                  <a:srgbClr val="FFC000"/>
                </a:solidFill>
              </a:rPr>
              <a:t>Exports: goods shipped out of one country for trade or sale with another.</a:t>
            </a:r>
          </a:p>
          <a:p>
            <a:r>
              <a:rPr lang="en-US" sz="1800" b="1" u="sng" dirty="0">
                <a:solidFill>
                  <a:srgbClr val="FFC000"/>
                </a:solidFill>
              </a:rPr>
              <a:t>Imports: goods brought in from a foreign country for trade or sale.</a:t>
            </a:r>
          </a:p>
          <a:p>
            <a:r>
              <a:rPr lang="en-US" sz="1800" b="1" u="sng" dirty="0">
                <a:solidFill>
                  <a:srgbClr val="FFC000"/>
                </a:solidFill>
              </a:rPr>
              <a:t>Interdependence: the condition where countries become dependent on one another because of specialization and trade.</a:t>
            </a:r>
          </a:p>
          <a:p>
            <a:r>
              <a:rPr lang="en-US" sz="1800" b="1" u="sng" dirty="0">
                <a:solidFill>
                  <a:srgbClr val="FFC000"/>
                </a:solidFill>
              </a:rPr>
              <a:t>Scarcity: the basic economic problem that arises because people have unlimited  wants but resources are limited.  Because of scarcity, various economic decisions must be made to allocate resources efficiently.  People must make choices between different items because the resources necessary to fulfill their wants are limited.  </a:t>
            </a:r>
          </a:p>
          <a:p>
            <a:r>
              <a:rPr lang="en-US" sz="1800" b="1" u="sng" dirty="0">
                <a:solidFill>
                  <a:srgbClr val="FFC000"/>
                </a:solidFill>
              </a:rPr>
              <a:t>Specialization: when production is concentrated on producing only those goods and services that can most efficiently be produced given existing resources.</a:t>
            </a:r>
          </a:p>
          <a:p>
            <a:r>
              <a:rPr lang="en-US" sz="1800" b="1" u="sng" dirty="0">
                <a:solidFill>
                  <a:srgbClr val="FFC000"/>
                </a:solidFill>
              </a:rPr>
              <a:t>Resources: things of value and efforts used to produce goods and services: land, labor, capital, and entrepreneurship.</a:t>
            </a:r>
          </a:p>
          <a:p>
            <a:r>
              <a:rPr lang="en-US" sz="1800" b="1" u="sng" dirty="0">
                <a:solidFill>
                  <a:srgbClr val="FFC000"/>
                </a:solidFill>
              </a:rPr>
              <a:t>Tariff: a tax on imports</a:t>
            </a:r>
          </a:p>
          <a:p>
            <a:r>
              <a:rPr lang="en-US" sz="1800" b="1" u="sng" dirty="0">
                <a:solidFill>
                  <a:srgbClr val="FFC000"/>
                </a:solidFill>
              </a:rPr>
              <a:t>Trade: an exchange of goods or services</a:t>
            </a:r>
          </a:p>
          <a:p>
            <a:r>
              <a:rPr lang="en-US" sz="1800" b="1" u="sng" dirty="0">
                <a:solidFill>
                  <a:srgbClr val="FFC000"/>
                </a:solidFill>
              </a:rPr>
              <a:t>Economy: the wealth and resources of a country or region, especially in terms of the production and consumption of goods</a:t>
            </a:r>
          </a:p>
          <a:p>
            <a:r>
              <a:rPr lang="en-US" sz="1800" b="1" u="sng" dirty="0">
                <a:solidFill>
                  <a:srgbClr val="FFC000"/>
                </a:solidFill>
              </a:rPr>
              <a:t>Capital: man-made resources used to produce other goods and services, for example, machines, factories, tools.</a:t>
            </a:r>
          </a:p>
          <a:p>
            <a:r>
              <a:rPr lang="en-US" sz="1800" b="1" u="sng" dirty="0">
                <a:solidFill>
                  <a:srgbClr val="FFC000"/>
                </a:solidFill>
              </a:rPr>
              <a:t>Sustainability: the ability to provide for the needs of the world’s current population without damaging the ability of future generations to provide for themselves.</a:t>
            </a:r>
          </a:p>
          <a:p>
            <a:r>
              <a:rPr lang="en-US" sz="1800" b="1" u="sng" dirty="0">
                <a:solidFill>
                  <a:srgbClr val="FFC000"/>
                </a:solidFill>
              </a:rPr>
              <a:t>Productivity: the amount of goods or services produced by each person in a country in a given time.</a:t>
            </a:r>
          </a:p>
          <a:p>
            <a:endParaRPr lang="en-US" sz="1800" b="1" u="sng" dirty="0">
              <a:solidFill>
                <a:srgbClr val="FFC000"/>
              </a:solidFill>
            </a:endParaRPr>
          </a:p>
          <a:p>
            <a:pPr marL="0" indent="0">
              <a:buNone/>
            </a:pPr>
            <a:endParaRPr lang="en-US" sz="1800" b="1" dirty="0">
              <a:solidFill>
                <a:srgbClr val="FFC000"/>
              </a:solidFill>
            </a:endParaRPr>
          </a:p>
        </p:txBody>
      </p:sp>
    </p:spTree>
    <p:extLst>
      <p:ext uri="{BB962C8B-B14F-4D97-AF65-F5344CB8AC3E}">
        <p14:creationId xmlns:p14="http://schemas.microsoft.com/office/powerpoint/2010/main" val="1495391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2863</TotalTime>
  <Words>1810</Words>
  <Application>Microsoft Office PowerPoint</Application>
  <PresentationFormat>On-screen Show (4:3)</PresentationFormat>
  <Paragraphs>203</Paragraphs>
  <Slides>30</Slides>
  <Notes>2</Notes>
  <HiddenSlides>4</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1_Office Theme</vt:lpstr>
      <vt:lpstr>Warm Up</vt:lpstr>
      <vt:lpstr>International Towne</vt:lpstr>
      <vt:lpstr>Learning Target</vt:lpstr>
      <vt:lpstr>Key Vocabulary</vt:lpstr>
      <vt:lpstr>Circle</vt:lpstr>
      <vt:lpstr>Vocabulary Pre-Groupings</vt:lpstr>
      <vt:lpstr>Vocabulary Chant</vt:lpstr>
      <vt:lpstr>Definitions:</vt:lpstr>
      <vt:lpstr>Definitions</vt:lpstr>
      <vt:lpstr>Sentences:</vt:lpstr>
      <vt:lpstr>Word Wall</vt:lpstr>
      <vt:lpstr>Warm Up:</vt:lpstr>
      <vt:lpstr>Warm Up: As you come in, sit in your assigned seat making sure you have your ID on, take out a pen or pencil, and on your warm up section of your workbook(pages 59-62), answer the following question…</vt:lpstr>
      <vt:lpstr>International Towne Vocab</vt:lpstr>
      <vt:lpstr>Learning Target</vt:lpstr>
      <vt:lpstr>Key Vocabulary</vt:lpstr>
      <vt:lpstr>Homework for Tonight</vt:lpstr>
      <vt:lpstr>Synonyms/ Antonyms</vt:lpstr>
      <vt:lpstr>Sentences:</vt:lpstr>
      <vt:lpstr>Heads Up for Vocabulary </vt:lpstr>
      <vt:lpstr>Definitions</vt:lpstr>
      <vt:lpstr>Heads Up</vt:lpstr>
      <vt:lpstr>Sign Language</vt:lpstr>
      <vt:lpstr>Sort Your Words</vt:lpstr>
      <vt:lpstr>Words in Words</vt:lpstr>
      <vt:lpstr>Doodle Words</vt:lpstr>
      <vt:lpstr>Silly Sentences</vt:lpstr>
      <vt:lpstr>Vocabulary Rock and Roll</vt:lpstr>
      <vt:lpstr>Vocab Game</vt:lpstr>
      <vt:lpstr>Vocabulary Quiz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Teren Cabrera</dc:creator>
  <cp:lastModifiedBy>Meghan Law</cp:lastModifiedBy>
  <cp:revision>114</cp:revision>
  <dcterms:created xsi:type="dcterms:W3CDTF">2014-09-02T13:16:40Z</dcterms:created>
  <dcterms:modified xsi:type="dcterms:W3CDTF">2016-01-11T21:26:40Z</dcterms:modified>
</cp:coreProperties>
</file>