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9" r:id="rId2"/>
    <p:sldId id="260" r:id="rId3"/>
    <p:sldId id="261" r:id="rId4"/>
    <p:sldId id="256" r:id="rId5"/>
    <p:sldId id="257" r:id="rId6"/>
    <p:sldId id="258" r:id="rId7"/>
    <p:sldId id="262" r:id="rId8"/>
    <p:sldId id="264" r:id="rId9"/>
    <p:sldId id="265" r:id="rId10"/>
    <p:sldId id="266" r:id="rId11"/>
    <p:sldId id="267" r:id="rId12"/>
    <p:sldId id="268" r:id="rId13"/>
    <p:sldId id="270" r:id="rId14"/>
    <p:sldId id="269"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45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CE3EB6-28E2-4E71-909D-6F63713275C2}" type="datetimeFigureOut">
              <a:rPr lang="en-US" smtClean="0"/>
              <a:t>1/13/2016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5DF32B-ADFB-427E-9C25-E6A9F07C39DD}" type="slidenum">
              <a:rPr lang="en-US" smtClean="0"/>
              <a:t>‹#›</a:t>
            </a:fld>
            <a:endParaRPr lang="en-US"/>
          </a:p>
        </p:txBody>
      </p:sp>
    </p:spTree>
    <p:extLst>
      <p:ext uri="{BB962C8B-B14F-4D97-AF65-F5344CB8AC3E}">
        <p14:creationId xmlns:p14="http://schemas.microsoft.com/office/powerpoint/2010/main" val="387150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Make mental notes to ensure that there is sufficient desire for these manufactured goods as they respond.</a:t>
            </a:r>
          </a:p>
          <a:p>
            <a:endParaRPr lang="en-US" dirty="0"/>
          </a:p>
        </p:txBody>
      </p:sp>
      <p:sp>
        <p:nvSpPr>
          <p:cNvPr id="4" name="Slide Number Placeholder 3"/>
          <p:cNvSpPr>
            <a:spLocks noGrp="1"/>
          </p:cNvSpPr>
          <p:nvPr>
            <p:ph type="sldNum" sz="quarter" idx="10"/>
          </p:nvPr>
        </p:nvSpPr>
        <p:spPr/>
        <p:txBody>
          <a:bodyPr/>
          <a:lstStyle/>
          <a:p>
            <a:fld id="{D95DF32B-ADFB-427E-9C25-E6A9F07C39DD}" type="slidenum">
              <a:rPr lang="en-US" smtClean="0"/>
              <a:t>14</a:t>
            </a:fld>
            <a:endParaRPr lang="en-US"/>
          </a:p>
        </p:txBody>
      </p:sp>
    </p:spTree>
    <p:extLst>
      <p:ext uri="{BB962C8B-B14F-4D97-AF65-F5344CB8AC3E}">
        <p14:creationId xmlns:p14="http://schemas.microsoft.com/office/powerpoint/2010/main" val="1062247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EDA301F-71EE-4B7E-A917-7BAA74D7D491}"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E9A1E9C-5A75-438C-91BE-CBAAB9ACE62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DA301F-71EE-4B7E-A917-7BAA74D7D491}"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A1E9C-5A75-438C-91BE-CBAAB9ACE62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DA301F-71EE-4B7E-A917-7BAA74D7D491}"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A1E9C-5A75-438C-91BE-CBAAB9ACE62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EDA301F-71EE-4B7E-A917-7BAA74D7D491}"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9A1E9C-5A75-438C-91BE-CBAAB9ACE62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EDA301F-71EE-4B7E-A917-7BAA74D7D491}" type="datetimeFigureOut">
              <a:rPr lang="en-US" smtClean="0"/>
              <a:t>1/13/2016</a:t>
            </a:fld>
            <a:endParaRPr lang="en-US"/>
          </a:p>
        </p:txBody>
      </p:sp>
      <p:sp>
        <p:nvSpPr>
          <p:cNvPr id="8" name="Slide Number Placeholder 7"/>
          <p:cNvSpPr>
            <a:spLocks noGrp="1"/>
          </p:cNvSpPr>
          <p:nvPr>
            <p:ph type="sldNum" sz="quarter" idx="11"/>
          </p:nvPr>
        </p:nvSpPr>
        <p:spPr/>
        <p:txBody>
          <a:bodyPr/>
          <a:lstStyle/>
          <a:p>
            <a:fld id="{FE9A1E9C-5A75-438C-91BE-CBAAB9ACE62E}"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EDA301F-71EE-4B7E-A917-7BAA74D7D491}"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9A1E9C-5A75-438C-91BE-CBAAB9ACE62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EDA301F-71EE-4B7E-A917-7BAA74D7D491}"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9A1E9C-5A75-438C-91BE-CBAAB9ACE62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DA301F-71EE-4B7E-A917-7BAA74D7D491}"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9A1E9C-5A75-438C-91BE-CBAAB9ACE62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DA301F-71EE-4B7E-A917-7BAA74D7D491}"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9A1E9C-5A75-438C-91BE-CBAAB9ACE62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DA301F-71EE-4B7E-A917-7BAA74D7D491}"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9A1E9C-5A75-438C-91BE-CBAAB9ACE62E}"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DA301F-71EE-4B7E-A917-7BAA74D7D491}"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E9A1E9C-5A75-438C-91BE-CBAAB9ACE62E}"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EEDA301F-71EE-4B7E-A917-7BAA74D7D491}" type="datetimeFigureOut">
              <a:rPr lang="en-US" smtClean="0"/>
              <a:t>1/13/2016</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E9A1E9C-5A75-438C-91BE-CBAAB9ACE62E}"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worldsrichestcountries.com/top_us_exports.html"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a:t>
            </a:r>
            <a:endParaRPr lang="en-US" dirty="0"/>
          </a:p>
        </p:txBody>
      </p:sp>
      <p:sp>
        <p:nvSpPr>
          <p:cNvPr id="3" name="Content Placeholder 2"/>
          <p:cNvSpPr>
            <a:spLocks noGrp="1"/>
          </p:cNvSpPr>
          <p:nvPr>
            <p:ph idx="1"/>
          </p:nvPr>
        </p:nvSpPr>
        <p:spPr/>
        <p:txBody>
          <a:bodyPr>
            <a:normAutofit/>
          </a:bodyPr>
          <a:lstStyle/>
          <a:p>
            <a:r>
              <a:rPr lang="en-US" dirty="0"/>
              <a:t>As you come in, sit in your assigned seat making sure you have your ID on, take out a pen or </a:t>
            </a:r>
            <a:r>
              <a:rPr lang="en-US" dirty="0" smtClean="0"/>
              <a:t>pencil, your International Towne </a:t>
            </a:r>
            <a:r>
              <a:rPr lang="en-US" dirty="0"/>
              <a:t>vocabulary </a:t>
            </a:r>
            <a:r>
              <a:rPr lang="en-US" dirty="0" smtClean="0"/>
              <a:t>sheet and your </a:t>
            </a:r>
            <a:r>
              <a:rPr lang="en-US" dirty="0"/>
              <a:t>Global Treasure Hunt worksheet, </a:t>
            </a:r>
            <a:r>
              <a:rPr lang="en-US" dirty="0" smtClean="0"/>
              <a:t>and discuss the </a:t>
            </a:r>
            <a:r>
              <a:rPr lang="en-US" dirty="0"/>
              <a:t>following </a:t>
            </a:r>
            <a:r>
              <a:rPr lang="en-US" dirty="0" smtClean="0"/>
              <a:t>questions with your elbow partner…</a:t>
            </a:r>
          </a:p>
          <a:p>
            <a:r>
              <a:rPr lang="en-US" dirty="0" smtClean="0"/>
              <a:t>With your elbow partner, share out the </a:t>
            </a:r>
            <a:r>
              <a:rPr lang="en-US" dirty="0"/>
              <a:t>three countries that showed up the most on their own lists. </a:t>
            </a:r>
            <a:endParaRPr lang="en-US" dirty="0" smtClean="0"/>
          </a:p>
          <a:p>
            <a:r>
              <a:rPr lang="en-US" dirty="0"/>
              <a:t>Y</a:t>
            </a:r>
            <a:r>
              <a:rPr lang="en-US" dirty="0" smtClean="0"/>
              <a:t>ou will then place a small </a:t>
            </a:r>
            <a:r>
              <a:rPr lang="en-US" dirty="0"/>
              <a:t>colored </a:t>
            </a:r>
            <a:r>
              <a:rPr lang="en-US" dirty="0" smtClean="0"/>
              <a:t>dot on the map in the front of the room</a:t>
            </a:r>
            <a:endParaRPr lang="en-US" dirty="0"/>
          </a:p>
        </p:txBody>
      </p:sp>
    </p:spTree>
    <p:extLst>
      <p:ext uri="{BB962C8B-B14F-4D97-AF65-F5344CB8AC3E}">
        <p14:creationId xmlns:p14="http://schemas.microsoft.com/office/powerpoint/2010/main" val="94630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Manufactured Goods Card</a:t>
            </a:r>
            <a:endParaRPr lang="en-US" b="1" dirty="0"/>
          </a:p>
        </p:txBody>
      </p:sp>
      <p:sp>
        <p:nvSpPr>
          <p:cNvPr id="6" name="Content Placeholder 5"/>
          <p:cNvSpPr>
            <a:spLocks noGrp="1"/>
          </p:cNvSpPr>
          <p:nvPr>
            <p:ph idx="1"/>
          </p:nvPr>
        </p:nvSpPr>
        <p:spPr/>
        <p:txBody>
          <a:bodyPr>
            <a:normAutofit/>
          </a:bodyPr>
          <a:lstStyle/>
          <a:p>
            <a:r>
              <a:rPr lang="en-US" dirty="0" smtClean="0"/>
              <a:t>For every 5 pennies, you will receive manufacturing good cards. </a:t>
            </a:r>
          </a:p>
          <a:p>
            <a:r>
              <a:rPr lang="en-US" dirty="0" smtClean="0"/>
              <a:t>Students </a:t>
            </a:r>
            <a:r>
              <a:rPr lang="en-US" dirty="0"/>
              <a:t>who </a:t>
            </a:r>
            <a:r>
              <a:rPr lang="en-US" dirty="0" smtClean="0"/>
              <a:t>fall beneath this number will </a:t>
            </a:r>
            <a:r>
              <a:rPr lang="en-US" dirty="0"/>
              <a:t>be awarded 1 </a:t>
            </a:r>
            <a:r>
              <a:rPr lang="en-US" i="1" dirty="0"/>
              <a:t>raw goods card. </a:t>
            </a:r>
            <a:endParaRPr lang="en-US" i="1" dirty="0" smtClean="0"/>
          </a:p>
          <a:p>
            <a:pPr lvl="1"/>
            <a:r>
              <a:rPr lang="en-US" dirty="0" smtClean="0"/>
              <a:t>Remember that your goods </a:t>
            </a:r>
            <a:r>
              <a:rPr lang="en-US" dirty="0"/>
              <a:t>are being awarded based on the number of pennies </a:t>
            </a:r>
            <a:r>
              <a:rPr lang="en-US" dirty="0" smtClean="0"/>
              <a:t>you have</a:t>
            </a:r>
            <a:r>
              <a:rPr lang="en-US" dirty="0"/>
              <a:t>.</a:t>
            </a:r>
          </a:p>
          <a:p>
            <a:pPr lvl="1"/>
            <a:r>
              <a:rPr lang="en-US" dirty="0"/>
              <a:t>Additionally, </a:t>
            </a:r>
            <a:r>
              <a:rPr lang="en-US" dirty="0" smtClean="0"/>
              <a:t>remember that </a:t>
            </a:r>
            <a:r>
              <a:rPr lang="en-US" dirty="0"/>
              <a:t>students with </a:t>
            </a:r>
            <a:r>
              <a:rPr lang="en-US" i="1" dirty="0"/>
              <a:t>manufactured goods cards </a:t>
            </a:r>
            <a:r>
              <a:rPr lang="en-US" dirty="0"/>
              <a:t>have already </a:t>
            </a:r>
            <a:r>
              <a:rPr lang="en-US" dirty="0" smtClean="0"/>
              <a:t>met their </a:t>
            </a:r>
            <a:r>
              <a:rPr lang="en-US" dirty="0"/>
              <a:t>basic needs, and are not necessarily in want of additional raw goods.</a:t>
            </a:r>
          </a:p>
        </p:txBody>
      </p:sp>
    </p:spTree>
    <p:extLst>
      <p:ext uri="{BB962C8B-B14F-4D97-AF65-F5344CB8AC3E}">
        <p14:creationId xmlns:p14="http://schemas.microsoft.com/office/powerpoint/2010/main" val="17834948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RELAXATION</a:t>
            </a:r>
            <a:endParaRPr lang="en-US" b="1" dirty="0"/>
          </a:p>
        </p:txBody>
      </p:sp>
      <p:sp>
        <p:nvSpPr>
          <p:cNvPr id="3" name="Content Placeholder 2"/>
          <p:cNvSpPr>
            <a:spLocks noGrp="1"/>
          </p:cNvSpPr>
          <p:nvPr>
            <p:ph idx="1"/>
          </p:nvPr>
        </p:nvSpPr>
        <p:spPr/>
        <p:txBody>
          <a:bodyPr>
            <a:normAutofit/>
          </a:bodyPr>
          <a:lstStyle/>
          <a:p>
            <a:r>
              <a:rPr lang="en-US" dirty="0" smtClean="0"/>
              <a:t>Students </a:t>
            </a:r>
            <a:r>
              <a:rPr lang="en-US" dirty="0"/>
              <a:t>with the </a:t>
            </a:r>
            <a:r>
              <a:rPr lang="en-US" i="1" dirty="0"/>
              <a:t>manufactured goods cards </a:t>
            </a:r>
            <a:r>
              <a:rPr lang="en-US" i="1" dirty="0" smtClean="0"/>
              <a:t>can now</a:t>
            </a:r>
            <a:r>
              <a:rPr lang="en-US" dirty="0" smtClean="0"/>
              <a:t> </a:t>
            </a:r>
            <a:r>
              <a:rPr lang="en-US" dirty="0"/>
              <a:t>sit comfortably in </a:t>
            </a:r>
            <a:r>
              <a:rPr lang="en-US" dirty="0" smtClean="0"/>
              <a:t>your seats provided and eat a piece of candy </a:t>
            </a:r>
          </a:p>
          <a:p>
            <a:r>
              <a:rPr lang="en-US" dirty="0" smtClean="0"/>
              <a:t>Students with the </a:t>
            </a:r>
            <a:r>
              <a:rPr lang="en-US" i="1" dirty="0" smtClean="0"/>
              <a:t>raw </a:t>
            </a:r>
            <a:r>
              <a:rPr lang="en-US" i="1" dirty="0"/>
              <a:t>goods </a:t>
            </a:r>
            <a:r>
              <a:rPr lang="en-US" i="1" dirty="0" smtClean="0"/>
              <a:t>cards</a:t>
            </a:r>
            <a:r>
              <a:rPr lang="en-US" dirty="0" smtClean="0"/>
              <a:t> are to remain standing</a:t>
            </a:r>
            <a:r>
              <a:rPr lang="en-US" dirty="0"/>
              <a:t>. </a:t>
            </a:r>
            <a:endParaRPr lang="en-US" dirty="0" smtClean="0"/>
          </a:p>
        </p:txBody>
      </p:sp>
    </p:spTree>
    <p:extLst>
      <p:ext uri="{BB962C8B-B14F-4D97-AF65-F5344CB8AC3E}">
        <p14:creationId xmlns:p14="http://schemas.microsoft.com/office/powerpoint/2010/main" val="4866382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TRADE</a:t>
            </a:r>
            <a:endParaRPr lang="en-US" b="1" dirty="0"/>
          </a:p>
        </p:txBody>
      </p:sp>
      <p:sp>
        <p:nvSpPr>
          <p:cNvPr id="3" name="Content Placeholder 2"/>
          <p:cNvSpPr>
            <a:spLocks noGrp="1"/>
          </p:cNvSpPr>
          <p:nvPr>
            <p:ph idx="1"/>
          </p:nvPr>
        </p:nvSpPr>
        <p:spPr/>
        <p:txBody>
          <a:bodyPr/>
          <a:lstStyle/>
          <a:p>
            <a:r>
              <a:rPr lang="en-US" dirty="0" smtClean="0"/>
              <a:t>Students with </a:t>
            </a:r>
            <a:r>
              <a:rPr lang="en-US" i="1" dirty="0" smtClean="0"/>
              <a:t>manufactured goods </a:t>
            </a:r>
            <a:r>
              <a:rPr lang="en-US" dirty="0" smtClean="0"/>
              <a:t>are now able to trade with other students who have </a:t>
            </a:r>
            <a:r>
              <a:rPr lang="en-US" i="1" dirty="0" smtClean="0"/>
              <a:t>manufactured goods. </a:t>
            </a:r>
          </a:p>
          <a:p>
            <a:pPr lvl="1"/>
            <a:r>
              <a:rPr lang="en-US" dirty="0" smtClean="0"/>
              <a:t>For example, a student with an iPod can trade his product for a laptop computer, if so desired. </a:t>
            </a:r>
          </a:p>
          <a:p>
            <a:r>
              <a:rPr lang="en-US" dirty="0" smtClean="0"/>
              <a:t>Students with </a:t>
            </a:r>
            <a:r>
              <a:rPr lang="en-US" i="1" dirty="0" smtClean="0"/>
              <a:t>raw goods </a:t>
            </a:r>
            <a:r>
              <a:rPr lang="en-US" dirty="0" smtClean="0"/>
              <a:t>may not allowed to trade during this interaction.  You are to continue to stand in the front of the classroom</a:t>
            </a:r>
          </a:p>
          <a:p>
            <a:endParaRPr lang="en-US" dirty="0"/>
          </a:p>
        </p:txBody>
      </p:sp>
    </p:spTree>
    <p:extLst>
      <p:ext uri="{BB962C8B-B14F-4D97-AF65-F5344CB8AC3E}">
        <p14:creationId xmlns:p14="http://schemas.microsoft.com/office/powerpoint/2010/main" val="25677400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924800" cy="1371600"/>
          </a:xfrm>
        </p:spPr>
        <p:txBody>
          <a:bodyPr>
            <a:normAutofit fontScale="90000"/>
          </a:bodyPr>
          <a:lstStyle/>
          <a:p>
            <a:r>
              <a:rPr lang="en-US" b="1" dirty="0" smtClean="0"/>
              <a:t>Foreign Aid: </a:t>
            </a:r>
            <a:br>
              <a:rPr lang="en-US" b="1" dirty="0" smtClean="0"/>
            </a:br>
            <a:r>
              <a:rPr lang="en-US" sz="1600" b="1" dirty="0" smtClean="0"/>
              <a:t>money</a:t>
            </a:r>
            <a:r>
              <a:rPr lang="en-US" sz="1600" b="1" dirty="0"/>
              <a:t>, food, </a:t>
            </a:r>
            <a:r>
              <a:rPr lang="en-US" sz="1600" b="1" dirty="0" smtClean="0"/>
              <a:t>Military Aid, or other </a:t>
            </a:r>
            <a:r>
              <a:rPr lang="en-US" sz="1600" b="1" dirty="0"/>
              <a:t>resources given or lent by one country to </a:t>
            </a:r>
            <a:r>
              <a:rPr lang="en-US" sz="1600" b="1" dirty="0" smtClean="0"/>
              <a:t>another for </a:t>
            </a:r>
            <a:r>
              <a:rPr lang="en-US" sz="1600" b="1" dirty="0"/>
              <a:t>purposes of relief and rehabilitation, for economic stabilization, or for mutual defense. </a:t>
            </a:r>
          </a:p>
        </p:txBody>
      </p:sp>
      <p:sp>
        <p:nvSpPr>
          <p:cNvPr id="3" name="Content Placeholder 2"/>
          <p:cNvSpPr>
            <a:spLocks noGrp="1"/>
          </p:cNvSpPr>
          <p:nvPr>
            <p:ph idx="1"/>
          </p:nvPr>
        </p:nvSpPr>
        <p:spPr/>
        <p:txBody>
          <a:bodyPr/>
          <a:lstStyle/>
          <a:p>
            <a:r>
              <a:rPr lang="en-US" dirty="0"/>
              <a:t>After this first round of trade is complete, </a:t>
            </a:r>
            <a:r>
              <a:rPr lang="en-US" dirty="0" smtClean="0"/>
              <a:t>students </a:t>
            </a:r>
            <a:r>
              <a:rPr lang="en-US" dirty="0"/>
              <a:t>with manufactured </a:t>
            </a:r>
            <a:r>
              <a:rPr lang="en-US" dirty="0" smtClean="0"/>
              <a:t>goods have an opportunity </a:t>
            </a:r>
            <a:r>
              <a:rPr lang="en-US" dirty="0"/>
              <a:t>to make offers of foreign aid to others. </a:t>
            </a:r>
            <a:endParaRPr lang="en-US" dirty="0" smtClean="0"/>
          </a:p>
          <a:p>
            <a:pPr lvl="1"/>
            <a:r>
              <a:rPr lang="en-US" dirty="0" smtClean="0"/>
              <a:t>Remember that </a:t>
            </a:r>
            <a:r>
              <a:rPr lang="en-US" dirty="0"/>
              <a:t>cards </a:t>
            </a:r>
            <a:r>
              <a:rPr lang="en-US" dirty="0" smtClean="0"/>
              <a:t>and privileges </a:t>
            </a:r>
            <a:r>
              <a:rPr lang="en-US" dirty="0"/>
              <a:t>will be lost if a </a:t>
            </a:r>
            <a:r>
              <a:rPr lang="en-US" dirty="0" smtClean="0"/>
              <a:t>you drop </a:t>
            </a:r>
            <a:r>
              <a:rPr lang="en-US" dirty="0"/>
              <a:t>below the established threshold. </a:t>
            </a:r>
            <a:endParaRPr lang="en-US" dirty="0" smtClean="0"/>
          </a:p>
          <a:p>
            <a:pPr lvl="1"/>
            <a:r>
              <a:rPr lang="en-US" dirty="0" smtClean="0"/>
              <a:t>You will have one</a:t>
            </a:r>
            <a:r>
              <a:rPr lang="en-US" dirty="0"/>
              <a:t> </a:t>
            </a:r>
            <a:r>
              <a:rPr lang="en-US" dirty="0" smtClean="0"/>
              <a:t>minute </a:t>
            </a:r>
            <a:r>
              <a:rPr lang="en-US" dirty="0"/>
              <a:t>or so for this interaction.</a:t>
            </a:r>
          </a:p>
        </p:txBody>
      </p:sp>
    </p:spTree>
    <p:extLst>
      <p:ext uri="{BB962C8B-B14F-4D97-AF65-F5344CB8AC3E}">
        <p14:creationId xmlns:p14="http://schemas.microsoft.com/office/powerpoint/2010/main" val="25057400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a:t>
            </a:r>
            <a:endParaRPr lang="en-US" b="1" dirty="0"/>
          </a:p>
        </p:txBody>
      </p:sp>
      <p:sp>
        <p:nvSpPr>
          <p:cNvPr id="3" name="Content Placeholder 2"/>
          <p:cNvSpPr>
            <a:spLocks noGrp="1"/>
          </p:cNvSpPr>
          <p:nvPr>
            <p:ph idx="1"/>
          </p:nvPr>
        </p:nvSpPr>
        <p:spPr/>
        <p:txBody>
          <a:bodyPr>
            <a:normAutofit lnSpcReduction="10000"/>
          </a:bodyPr>
          <a:lstStyle/>
          <a:p>
            <a:r>
              <a:rPr lang="en-US" dirty="0"/>
              <a:t>S</a:t>
            </a:r>
            <a:r>
              <a:rPr lang="en-US" dirty="0" smtClean="0"/>
              <a:t>tudents who have raw materials, would you like </a:t>
            </a:r>
            <a:r>
              <a:rPr lang="en-US" dirty="0"/>
              <a:t>any of the manufactured </a:t>
            </a:r>
            <a:r>
              <a:rPr lang="en-US" dirty="0" smtClean="0"/>
              <a:t>goods?</a:t>
            </a:r>
          </a:p>
          <a:p>
            <a:pPr lvl="1"/>
            <a:r>
              <a:rPr lang="en-US" dirty="0" smtClean="0"/>
              <a:t>If so, what?</a:t>
            </a:r>
          </a:p>
          <a:p>
            <a:pPr lvl="1"/>
            <a:endParaRPr lang="en-US" dirty="0"/>
          </a:p>
          <a:p>
            <a:r>
              <a:rPr lang="en-US" dirty="0" smtClean="0"/>
              <a:t>Why would countries offer foreign aid to another country?</a:t>
            </a:r>
          </a:p>
          <a:p>
            <a:pPr marL="800100" lvl="1" indent="-342900"/>
            <a:r>
              <a:rPr lang="en-US" dirty="0" smtClean="0"/>
              <a:t>It provides some type of benefit to the country offering foreign aid</a:t>
            </a:r>
          </a:p>
          <a:p>
            <a:pPr marL="800100" lvl="1" indent="-342900"/>
            <a:r>
              <a:rPr lang="en-US" dirty="0" smtClean="0"/>
              <a:t>Alliances</a:t>
            </a:r>
          </a:p>
          <a:p>
            <a:pPr marL="800100" lvl="1" indent="-342900"/>
            <a:r>
              <a:rPr lang="en-US" dirty="0" smtClean="0"/>
              <a:t>Trading partners</a:t>
            </a:r>
          </a:p>
          <a:p>
            <a:pPr marL="800100" lvl="1" indent="-342900"/>
            <a:r>
              <a:rPr lang="en-US" dirty="0" smtClean="0"/>
              <a:t>Pressure to do the right thing</a:t>
            </a:r>
          </a:p>
          <a:p>
            <a:pPr marL="800100" lvl="1" indent="-342900"/>
            <a:r>
              <a:rPr lang="en-US" dirty="0" smtClean="0"/>
              <a:t>Relationship building</a:t>
            </a:r>
          </a:p>
          <a:p>
            <a:pPr marL="800100" lvl="1" indent="-342900"/>
            <a:r>
              <a:rPr lang="en-US" dirty="0" smtClean="0"/>
              <a:t>Prevent corrupt governments from coming to power</a:t>
            </a:r>
          </a:p>
          <a:p>
            <a:pPr marL="342900" indent="-342900">
              <a:buFont typeface="Arial" pitchFamily="34" charset="0"/>
              <a:buChar char="•"/>
            </a:pPr>
            <a:endParaRPr lang="en-US" dirty="0"/>
          </a:p>
        </p:txBody>
      </p:sp>
    </p:spTree>
    <p:extLst>
      <p:ext uri="{BB962C8B-B14F-4D97-AF65-F5344CB8AC3E}">
        <p14:creationId xmlns:p14="http://schemas.microsoft.com/office/powerpoint/2010/main" val="84424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1000"/>
                                        <p:tgtEl>
                                          <p:spTgt spid="3">
                                            <p:txEl>
                                              <p:pRg st="4" end="4"/>
                                            </p:txEl>
                                          </p:spTgt>
                                        </p:tgtEl>
                                      </p:cBhvr>
                                    </p:animEffect>
                                    <p:anim calcmode="lin" valueType="num">
                                      <p:cBhvr>
                                        <p:cTn id="1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1000"/>
                                        <p:tgtEl>
                                          <p:spTgt spid="3">
                                            <p:txEl>
                                              <p:pRg st="5" end="5"/>
                                            </p:txEl>
                                          </p:spTgt>
                                        </p:tgtEl>
                                      </p:cBhvr>
                                    </p:animEffect>
                                    <p:anim calcmode="lin" valueType="num">
                                      <p:cBhvr>
                                        <p:cTn id="1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1000"/>
                                        <p:tgtEl>
                                          <p:spTgt spid="3">
                                            <p:txEl>
                                              <p:pRg st="6" end="6"/>
                                            </p:txEl>
                                          </p:spTgt>
                                        </p:tgtEl>
                                      </p:cBhvr>
                                    </p:animEffect>
                                    <p:anim calcmode="lin" valueType="num">
                                      <p:cBhvr>
                                        <p:cTn id="2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1000"/>
                                        <p:tgtEl>
                                          <p:spTgt spid="3">
                                            <p:txEl>
                                              <p:pRg st="7" end="7"/>
                                            </p:txEl>
                                          </p:spTgt>
                                        </p:tgtEl>
                                      </p:cBhvr>
                                    </p:animEffect>
                                    <p:anim calcmode="lin" valueType="num">
                                      <p:cBhvr>
                                        <p:cTn id="2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1000"/>
                                        <p:tgtEl>
                                          <p:spTgt spid="3">
                                            <p:txEl>
                                              <p:pRg st="8" end="8"/>
                                            </p:txEl>
                                          </p:spTgt>
                                        </p:tgtEl>
                                      </p:cBhvr>
                                    </p:animEffect>
                                    <p:anim calcmode="lin" valueType="num">
                                      <p:cBhvr>
                                        <p:cTn id="3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8" end="8"/>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1000"/>
                                        <p:tgtEl>
                                          <p:spTgt spid="3">
                                            <p:txEl>
                                              <p:pRg st="9" end="9"/>
                                            </p:txEl>
                                          </p:spTgt>
                                        </p:tgtEl>
                                      </p:cBhvr>
                                    </p:animEffect>
                                    <p:anim calcmode="lin" valueType="num">
                                      <p:cBhvr>
                                        <p:cTn id="3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Open Trade</a:t>
            </a:r>
            <a:endParaRPr lang="en-US" b="1" dirty="0"/>
          </a:p>
        </p:txBody>
      </p:sp>
      <p:sp>
        <p:nvSpPr>
          <p:cNvPr id="3" name="Content Placeholder 2"/>
          <p:cNvSpPr>
            <a:spLocks noGrp="1"/>
          </p:cNvSpPr>
          <p:nvPr>
            <p:ph idx="1"/>
          </p:nvPr>
        </p:nvSpPr>
        <p:spPr/>
        <p:txBody>
          <a:bodyPr/>
          <a:lstStyle/>
          <a:p>
            <a:r>
              <a:rPr lang="en-US" dirty="0" smtClean="0"/>
              <a:t>All students are allowed to </a:t>
            </a:r>
            <a:r>
              <a:rPr lang="en-US" dirty="0"/>
              <a:t>exchange cards with </a:t>
            </a:r>
            <a:r>
              <a:rPr lang="en-US" i="1" dirty="0"/>
              <a:t>anyone </a:t>
            </a:r>
            <a:r>
              <a:rPr lang="en-US" dirty="0"/>
              <a:t>they wish during </a:t>
            </a:r>
            <a:r>
              <a:rPr lang="en-US" dirty="0" smtClean="0"/>
              <a:t>this second round </a:t>
            </a:r>
            <a:r>
              <a:rPr lang="en-US" dirty="0"/>
              <a:t>of trade. </a:t>
            </a:r>
            <a:endParaRPr lang="en-US" dirty="0" smtClean="0"/>
          </a:p>
          <a:p>
            <a:pPr lvl="1"/>
            <a:r>
              <a:rPr lang="en-US" dirty="0" smtClean="0"/>
              <a:t>Did any students </a:t>
            </a:r>
            <a:r>
              <a:rPr lang="en-US" dirty="0"/>
              <a:t>with manufactured goods </a:t>
            </a:r>
            <a:r>
              <a:rPr lang="en-US" dirty="0" smtClean="0"/>
              <a:t>trade with </a:t>
            </a:r>
            <a:r>
              <a:rPr lang="en-US" dirty="0"/>
              <a:t>students who have raw </a:t>
            </a:r>
            <a:r>
              <a:rPr lang="en-US" dirty="0" smtClean="0"/>
              <a:t>goods?</a:t>
            </a:r>
            <a:endParaRPr lang="en-US" dirty="0"/>
          </a:p>
        </p:txBody>
      </p:sp>
    </p:spTree>
    <p:extLst>
      <p:ext uri="{BB962C8B-B14F-4D97-AF65-F5344CB8AC3E}">
        <p14:creationId xmlns:p14="http://schemas.microsoft.com/office/powerpoint/2010/main" val="4223655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Poll/ Plan</a:t>
            </a:r>
            <a:endParaRPr lang="en-US" b="1" dirty="0"/>
          </a:p>
        </p:txBody>
      </p:sp>
      <p:sp>
        <p:nvSpPr>
          <p:cNvPr id="3" name="Content Placeholder 2"/>
          <p:cNvSpPr>
            <a:spLocks noGrp="1"/>
          </p:cNvSpPr>
          <p:nvPr>
            <p:ph idx="1"/>
          </p:nvPr>
        </p:nvSpPr>
        <p:spPr/>
        <p:txBody>
          <a:bodyPr>
            <a:normAutofit/>
          </a:bodyPr>
          <a:lstStyle/>
          <a:p>
            <a:r>
              <a:rPr lang="en-US" dirty="0" smtClean="0"/>
              <a:t>Who is satisfied </a:t>
            </a:r>
            <a:r>
              <a:rPr lang="en-US" dirty="0"/>
              <a:t>with their </a:t>
            </a:r>
            <a:r>
              <a:rPr lang="en-US" dirty="0" smtClean="0"/>
              <a:t>material goods and who is not?</a:t>
            </a:r>
          </a:p>
          <a:p>
            <a:pPr lvl="1"/>
            <a:r>
              <a:rPr lang="en-US" dirty="0" smtClean="0"/>
              <a:t>If you are, go to the right side of the room</a:t>
            </a:r>
          </a:p>
          <a:p>
            <a:pPr lvl="1"/>
            <a:r>
              <a:rPr lang="en-US" dirty="0" smtClean="0"/>
              <a:t>If you are not, go to the left side of the </a:t>
            </a:r>
            <a:r>
              <a:rPr lang="en-US" dirty="0" smtClean="0"/>
              <a:t>room</a:t>
            </a:r>
            <a:endParaRPr lang="en-US" dirty="0" smtClean="0"/>
          </a:p>
        </p:txBody>
      </p:sp>
    </p:spTree>
    <p:extLst>
      <p:ext uri="{BB962C8B-B14F-4D97-AF65-F5344CB8AC3E}">
        <p14:creationId xmlns:p14="http://schemas.microsoft.com/office/powerpoint/2010/main" val="5356298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Warm-UP</a:t>
            </a:r>
            <a:endParaRPr lang="en-US" dirty="0"/>
          </a:p>
        </p:txBody>
      </p:sp>
      <p:sp>
        <p:nvSpPr>
          <p:cNvPr id="3" name="Content Placeholder 2"/>
          <p:cNvSpPr>
            <a:spLocks noGrp="1"/>
          </p:cNvSpPr>
          <p:nvPr>
            <p:ph idx="1"/>
          </p:nvPr>
        </p:nvSpPr>
        <p:spPr/>
        <p:txBody>
          <a:bodyPr>
            <a:normAutofit fontScale="85000" lnSpcReduction="20000"/>
          </a:bodyPr>
          <a:lstStyle/>
          <a:p>
            <a:r>
              <a:rPr lang="en-US" sz="2800" dirty="0"/>
              <a:t>As you come in, sit in your assigned seat making sure you have your ID on, take out a pen or pencil, </a:t>
            </a:r>
            <a:r>
              <a:rPr lang="en-US" sz="2800" dirty="0" smtClean="0"/>
              <a:t>and answer the following question in your warm up section of your workbook…</a:t>
            </a:r>
            <a:endParaRPr lang="en-US" sz="2800" dirty="0"/>
          </a:p>
          <a:p>
            <a:endParaRPr lang="en-US" sz="2800" dirty="0"/>
          </a:p>
          <a:p>
            <a:r>
              <a:rPr lang="en-US" sz="2800" dirty="0" smtClean="0"/>
              <a:t>What </a:t>
            </a:r>
            <a:r>
              <a:rPr lang="en-US" sz="2800" dirty="0" smtClean="0"/>
              <a:t>did you learn about the inequalities of trading between countries from yesterday’s activity?</a:t>
            </a:r>
          </a:p>
          <a:p>
            <a:r>
              <a:rPr lang="en-US" sz="2800" dirty="0" smtClean="0"/>
              <a:t>(think about countries with raw good versus countries with manufactured goods)</a:t>
            </a:r>
          </a:p>
          <a:p>
            <a:r>
              <a:rPr lang="en-US" sz="2800" dirty="0" smtClean="0"/>
              <a:t>There are a smaller number of countries with manufactured goods but because of the wealth they possess, they have the controlling power.</a:t>
            </a:r>
            <a:endParaRPr lang="en-US" sz="2800" dirty="0"/>
          </a:p>
        </p:txBody>
      </p:sp>
    </p:spTree>
    <p:extLst>
      <p:ext uri="{BB962C8B-B14F-4D97-AF65-F5344CB8AC3E}">
        <p14:creationId xmlns:p14="http://schemas.microsoft.com/office/powerpoint/2010/main" val="3109873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hrsbstaff.ednet.ns.ca/bridler/Interdependenc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4063"/>
            <a:ext cx="7848600" cy="678119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85800" y="2286000"/>
            <a:ext cx="7772400" cy="1470025"/>
          </a:xfrm>
        </p:spPr>
        <p:txBody>
          <a:bodyPr/>
          <a:lstStyle/>
          <a:p>
            <a:pPr algn="ctr"/>
            <a:r>
              <a:rPr lang="en-US" sz="3600" b="1" dirty="0" smtClean="0"/>
              <a:t>Interdependence</a:t>
            </a:r>
            <a:endParaRPr lang="en-US" sz="3600"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117132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a:t>
            </a:r>
            <a:endParaRPr lang="en-US" dirty="0"/>
          </a:p>
        </p:txBody>
      </p:sp>
      <p:sp>
        <p:nvSpPr>
          <p:cNvPr id="3" name="Content Placeholder 2"/>
          <p:cNvSpPr>
            <a:spLocks noGrp="1"/>
          </p:cNvSpPr>
          <p:nvPr>
            <p:ph idx="1"/>
          </p:nvPr>
        </p:nvSpPr>
        <p:spPr/>
        <p:txBody>
          <a:bodyPr/>
          <a:lstStyle/>
          <a:p>
            <a:r>
              <a:rPr lang="en-US" dirty="0" smtClean="0"/>
              <a:t>I can learn the importance of international trade and how countries depend on each other.</a:t>
            </a:r>
          </a:p>
          <a:p>
            <a:endParaRPr lang="en-US" dirty="0" smtClean="0"/>
          </a:p>
          <a:p>
            <a:r>
              <a:rPr lang="en-US" dirty="0" smtClean="0"/>
              <a:t>Success Criteria:</a:t>
            </a:r>
            <a:endParaRPr lang="en-US" dirty="0"/>
          </a:p>
          <a:p>
            <a:pPr lvl="1"/>
            <a:r>
              <a:rPr lang="en-US" dirty="0" smtClean="0"/>
              <a:t>Define </a:t>
            </a:r>
            <a:r>
              <a:rPr lang="en-US" dirty="0"/>
              <a:t>interdependence</a:t>
            </a:r>
          </a:p>
          <a:p>
            <a:pPr lvl="1"/>
            <a:r>
              <a:rPr lang="en-US" dirty="0" smtClean="0"/>
              <a:t>Describe </a:t>
            </a:r>
            <a:r>
              <a:rPr lang="en-US" dirty="0"/>
              <a:t>the benefits of international trade</a:t>
            </a:r>
          </a:p>
          <a:p>
            <a:pPr lvl="1"/>
            <a:r>
              <a:rPr lang="en-US" dirty="0" smtClean="0"/>
              <a:t>Recognize </a:t>
            </a:r>
            <a:r>
              <a:rPr lang="en-US" dirty="0"/>
              <a:t>the inequalities that often accompany international trade</a:t>
            </a:r>
          </a:p>
          <a:p>
            <a:pPr lvl="1"/>
            <a:r>
              <a:rPr lang="en-US" dirty="0" smtClean="0"/>
              <a:t>Appreciate </a:t>
            </a:r>
            <a:r>
              <a:rPr lang="en-US" dirty="0"/>
              <a:t>the advantages and disadvantages of participating in global trade</a:t>
            </a:r>
          </a:p>
        </p:txBody>
      </p:sp>
    </p:spTree>
    <p:extLst>
      <p:ext uri="{BB962C8B-B14F-4D97-AF65-F5344CB8AC3E}">
        <p14:creationId xmlns:p14="http://schemas.microsoft.com/office/powerpoint/2010/main" val="28543856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http://4.bp.blogspot.com/-CmrhvPrkMss/Tb8ehAOJpcI/AAAAAAAAHUo/KSzWD7swQFk/s1600/world-map.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517" y="531821"/>
            <a:ext cx="9504917" cy="56633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97562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Poll/ Plan</a:t>
            </a:r>
            <a:endParaRPr lang="en-US" b="1" dirty="0"/>
          </a:p>
        </p:txBody>
      </p:sp>
      <p:sp>
        <p:nvSpPr>
          <p:cNvPr id="3" name="Content Placeholder 2"/>
          <p:cNvSpPr>
            <a:spLocks noGrp="1"/>
          </p:cNvSpPr>
          <p:nvPr>
            <p:ph idx="1"/>
          </p:nvPr>
        </p:nvSpPr>
        <p:spPr/>
        <p:txBody>
          <a:bodyPr>
            <a:normAutofit lnSpcReduction="10000"/>
          </a:bodyPr>
          <a:lstStyle/>
          <a:p>
            <a:r>
              <a:rPr lang="en-US" dirty="0" smtClean="0"/>
              <a:t>Who is satisfied </a:t>
            </a:r>
            <a:r>
              <a:rPr lang="en-US" dirty="0"/>
              <a:t>with their </a:t>
            </a:r>
            <a:r>
              <a:rPr lang="en-US" dirty="0" smtClean="0"/>
              <a:t>material goods and who is not?</a:t>
            </a:r>
          </a:p>
          <a:p>
            <a:pPr lvl="1"/>
            <a:r>
              <a:rPr lang="en-US" dirty="0" smtClean="0"/>
              <a:t>If you are, go to the right side of the room</a:t>
            </a:r>
          </a:p>
          <a:p>
            <a:pPr lvl="1"/>
            <a:r>
              <a:rPr lang="en-US" dirty="0" smtClean="0"/>
              <a:t>If you are not, go to the left side of the room</a:t>
            </a:r>
          </a:p>
          <a:p>
            <a:r>
              <a:rPr lang="en-US" dirty="0" smtClean="0"/>
              <a:t>With in your group, review the plans </a:t>
            </a:r>
            <a:r>
              <a:rPr lang="en-US" dirty="0"/>
              <a:t>to redistribute the world’s </a:t>
            </a:r>
            <a:r>
              <a:rPr lang="en-US" dirty="0" smtClean="0"/>
              <a:t>wealth to make everyone happy.  </a:t>
            </a:r>
          </a:p>
          <a:p>
            <a:endParaRPr lang="en-US" dirty="0" smtClean="0"/>
          </a:p>
          <a:p>
            <a:pPr lvl="1"/>
            <a:r>
              <a:rPr lang="en-US" dirty="0" smtClean="0"/>
              <a:t>Remember, you are </a:t>
            </a:r>
            <a:r>
              <a:rPr lang="en-US" dirty="0"/>
              <a:t>the presidents of a country and have the interests of </a:t>
            </a:r>
            <a:r>
              <a:rPr lang="en-US" dirty="0" smtClean="0"/>
              <a:t>your people</a:t>
            </a:r>
            <a:r>
              <a:rPr lang="en-US" dirty="0"/>
              <a:t> </a:t>
            </a:r>
            <a:r>
              <a:rPr lang="en-US" dirty="0" smtClean="0"/>
              <a:t>to </a:t>
            </a:r>
            <a:r>
              <a:rPr lang="en-US" dirty="0"/>
              <a:t>consider when deciding on a plan</a:t>
            </a:r>
            <a:r>
              <a:rPr lang="en-US" dirty="0" smtClean="0"/>
              <a:t>.</a:t>
            </a:r>
          </a:p>
          <a:p>
            <a:pPr lvl="1"/>
            <a:r>
              <a:rPr lang="en-US" dirty="0" smtClean="0"/>
              <a:t>Select a plan, as a group write down the 3 main points as to why you selected the plan that you did.</a:t>
            </a:r>
          </a:p>
          <a:p>
            <a:pPr lvl="1"/>
            <a:r>
              <a:rPr lang="en-US" dirty="0" smtClean="0"/>
              <a:t>Make sure to select a spokesperson to answer questions about your plan for the class</a:t>
            </a:r>
            <a:endParaRPr lang="en-US" dirty="0"/>
          </a:p>
        </p:txBody>
      </p:sp>
    </p:spTree>
    <p:extLst>
      <p:ext uri="{BB962C8B-B14F-4D97-AF65-F5344CB8AC3E}">
        <p14:creationId xmlns:p14="http://schemas.microsoft.com/office/powerpoint/2010/main" val="3318511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ircle(in)">
                                      <p:cBhvr>
                                        <p:cTn id="7" dur="2000"/>
                                        <p:tgtEl>
                                          <p:spTgt spid="3">
                                            <p:txEl>
                                              <p:pRg st="3" end="3"/>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circle(in)">
                                      <p:cBhvr>
                                        <p:cTn id="10" dur="2000"/>
                                        <p:tgtEl>
                                          <p:spTgt spid="3">
                                            <p:txEl>
                                              <p:pRg st="5" end="5"/>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circle(in)">
                                      <p:cBhvr>
                                        <p:cTn id="13" dur="2000"/>
                                        <p:tgtEl>
                                          <p:spTgt spid="3">
                                            <p:txEl>
                                              <p:pRg st="6" end="6"/>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circle(in)">
                                      <p:cBhvr>
                                        <p:cTn id="16"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6477000" cy="1371600"/>
          </a:xfrm>
        </p:spPr>
        <p:txBody>
          <a:bodyPr/>
          <a:lstStyle/>
          <a:p>
            <a:r>
              <a:rPr lang="en-US" b="1" dirty="0" smtClean="0"/>
              <a:t>Suggested Plan Ideas</a:t>
            </a:r>
            <a:endParaRPr lang="en-US" b="1" dirty="0"/>
          </a:p>
        </p:txBody>
      </p:sp>
      <p:sp>
        <p:nvSpPr>
          <p:cNvPr id="3" name="Content Placeholder 2"/>
          <p:cNvSpPr>
            <a:spLocks noGrp="1"/>
          </p:cNvSpPr>
          <p:nvPr>
            <p:ph idx="1"/>
          </p:nvPr>
        </p:nvSpPr>
        <p:spPr/>
        <p:txBody>
          <a:bodyPr>
            <a:normAutofit fontScale="85000" lnSpcReduction="20000"/>
          </a:bodyPr>
          <a:lstStyle/>
          <a:p>
            <a:pPr marL="0" indent="0">
              <a:buNone/>
            </a:pPr>
            <a:r>
              <a:rPr lang="en-US" b="1" i="1" dirty="0"/>
              <a:t>Wealthy or “satisfied” countries</a:t>
            </a:r>
          </a:p>
          <a:p>
            <a:r>
              <a:rPr lang="en-US" dirty="0"/>
              <a:t>Plan A: Offer equal amounts of “foreign aid” to poorer countries. The wealthy </a:t>
            </a:r>
            <a:r>
              <a:rPr lang="en-US" dirty="0" smtClean="0"/>
              <a:t>countries could </a:t>
            </a:r>
            <a:r>
              <a:rPr lang="en-US" dirty="0"/>
              <a:t>agree to a net amount and divide that amount equally among the </a:t>
            </a:r>
            <a:r>
              <a:rPr lang="en-US" dirty="0" smtClean="0"/>
              <a:t>poorer countries</a:t>
            </a:r>
            <a:r>
              <a:rPr lang="en-US" dirty="0"/>
              <a:t>.</a:t>
            </a:r>
          </a:p>
          <a:p>
            <a:r>
              <a:rPr lang="en-US" dirty="0"/>
              <a:t>Plan B: Do nothing. This position could rest upon the rationale that the nature of </a:t>
            </a:r>
            <a:r>
              <a:rPr lang="en-US" dirty="0" smtClean="0"/>
              <a:t>the world </a:t>
            </a:r>
            <a:r>
              <a:rPr lang="en-US" dirty="0"/>
              <a:t>economy is competition, and there are “winners” and there are “losers.” </a:t>
            </a:r>
            <a:r>
              <a:rPr lang="en-US" dirty="0" smtClean="0"/>
              <a:t>Poorer countries </a:t>
            </a:r>
            <a:r>
              <a:rPr lang="en-US" dirty="0"/>
              <a:t>need to figure out ways to obtain more pennies in order to </a:t>
            </a:r>
            <a:r>
              <a:rPr lang="en-US" dirty="0" smtClean="0"/>
              <a:t>produce manufactured </a:t>
            </a:r>
            <a:r>
              <a:rPr lang="en-US" dirty="0"/>
              <a:t>goods that will be worth more in the global economy.</a:t>
            </a:r>
          </a:p>
          <a:p>
            <a:pPr marL="0" indent="0">
              <a:buNone/>
            </a:pPr>
            <a:r>
              <a:rPr lang="en-US" b="1" i="1" dirty="0"/>
              <a:t>Poor or “dissatisfied” countries</a:t>
            </a:r>
          </a:p>
          <a:p>
            <a:r>
              <a:rPr lang="en-US" dirty="0"/>
              <a:t>Plan A: Require wealthy countries to offer “foreign aid” so as to create a situation </a:t>
            </a:r>
            <a:r>
              <a:rPr lang="en-US" dirty="0" smtClean="0"/>
              <a:t>where the </a:t>
            </a:r>
            <a:r>
              <a:rPr lang="en-US" dirty="0"/>
              <a:t>amount of pennies would be equally distributed among all countries.</a:t>
            </a:r>
          </a:p>
          <a:p>
            <a:r>
              <a:rPr lang="en-US" dirty="0"/>
              <a:t>Plan B: For each raw good traded, attach a “tax” or “tariff” to be paid by the </a:t>
            </a:r>
            <a:r>
              <a:rPr lang="en-US" dirty="0" smtClean="0"/>
              <a:t>wealthy country </a:t>
            </a:r>
            <a:r>
              <a:rPr lang="en-US" dirty="0"/>
              <a:t>to the poorer country. [This would promote a more gradual increase in </a:t>
            </a:r>
            <a:r>
              <a:rPr lang="en-US" dirty="0" smtClean="0"/>
              <a:t>wealth to </a:t>
            </a:r>
            <a:r>
              <a:rPr lang="en-US" dirty="0"/>
              <a:t>poorer countries</a:t>
            </a:r>
            <a:r>
              <a:rPr lang="en-US" dirty="0" smtClean="0"/>
              <a:t>.]</a:t>
            </a:r>
            <a:endParaRPr lang="en-US" dirty="0"/>
          </a:p>
        </p:txBody>
      </p:sp>
    </p:spTree>
    <p:extLst>
      <p:ext uri="{BB962C8B-B14F-4D97-AF65-F5344CB8AC3E}">
        <p14:creationId xmlns:p14="http://schemas.microsoft.com/office/powerpoint/2010/main" val="29946747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 out		</a:t>
            </a:r>
            <a:endParaRPr lang="en-US" dirty="0"/>
          </a:p>
        </p:txBody>
      </p:sp>
      <p:sp>
        <p:nvSpPr>
          <p:cNvPr id="3" name="Content Placeholder 2"/>
          <p:cNvSpPr>
            <a:spLocks noGrp="1"/>
          </p:cNvSpPr>
          <p:nvPr>
            <p:ph idx="1"/>
          </p:nvPr>
        </p:nvSpPr>
        <p:spPr/>
        <p:txBody>
          <a:bodyPr/>
          <a:lstStyle/>
          <a:p>
            <a:r>
              <a:rPr lang="en-US" dirty="0" smtClean="0"/>
              <a:t>Each side must present their suggested plan.  Each person will get one vote after hearing out the suggested plans.</a:t>
            </a:r>
            <a:endParaRPr lang="en-US" dirty="0"/>
          </a:p>
        </p:txBody>
      </p:sp>
    </p:spTree>
    <p:extLst>
      <p:ext uri="{BB962C8B-B14F-4D97-AF65-F5344CB8AC3E}">
        <p14:creationId xmlns:p14="http://schemas.microsoft.com/office/powerpoint/2010/main" val="17811880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Vote on the Plans</a:t>
            </a:r>
            <a:endParaRPr lang="en-US" b="1" dirty="0"/>
          </a:p>
        </p:txBody>
      </p:sp>
      <p:sp>
        <p:nvSpPr>
          <p:cNvPr id="3" name="Content Placeholder 2"/>
          <p:cNvSpPr>
            <a:spLocks noGrp="1"/>
          </p:cNvSpPr>
          <p:nvPr>
            <p:ph idx="1"/>
          </p:nvPr>
        </p:nvSpPr>
        <p:spPr/>
        <p:txBody>
          <a:bodyPr/>
          <a:lstStyle/>
          <a:p>
            <a:r>
              <a:rPr lang="en-US" dirty="0"/>
              <a:t>Take a vote on the plans. However, </a:t>
            </a:r>
            <a:r>
              <a:rPr lang="en-US" dirty="0" smtClean="0"/>
              <a:t>students </a:t>
            </a:r>
            <a:r>
              <a:rPr lang="en-US" dirty="0"/>
              <a:t>who met or exceeded </a:t>
            </a:r>
            <a:r>
              <a:rPr lang="en-US" dirty="0" smtClean="0"/>
              <a:t>the threshold </a:t>
            </a:r>
            <a:r>
              <a:rPr lang="en-US" dirty="0"/>
              <a:t>have 5 votes, and that all others have only 1 vote. </a:t>
            </a:r>
            <a:endParaRPr lang="en-US" dirty="0" smtClean="0"/>
          </a:p>
          <a:p>
            <a:endParaRPr lang="en-US" dirty="0"/>
          </a:p>
          <a:p>
            <a:r>
              <a:rPr lang="en-US" dirty="0" smtClean="0"/>
              <a:t>Why do the countries with greater wealth have more votes?</a:t>
            </a:r>
          </a:p>
          <a:p>
            <a:endParaRPr lang="en-US" dirty="0"/>
          </a:p>
          <a:p>
            <a:endParaRPr lang="en-US" dirty="0"/>
          </a:p>
        </p:txBody>
      </p:sp>
    </p:spTree>
    <p:extLst>
      <p:ext uri="{BB962C8B-B14F-4D97-AF65-F5344CB8AC3E}">
        <p14:creationId xmlns:p14="http://schemas.microsoft.com/office/powerpoint/2010/main" val="28645109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So how would you define the word Interdependence?</a:t>
            </a:r>
            <a:endParaRPr lang="en-US" sz="2800" dirty="0"/>
          </a:p>
        </p:txBody>
      </p:sp>
      <p:sp>
        <p:nvSpPr>
          <p:cNvPr id="3" name="Text Placeholder 2"/>
          <p:cNvSpPr>
            <a:spLocks noGrp="1"/>
          </p:cNvSpPr>
          <p:nvPr>
            <p:ph type="body" idx="1"/>
          </p:nvPr>
        </p:nvSpPr>
        <p:spPr/>
        <p:txBody>
          <a:bodyPr/>
          <a:lstStyle/>
          <a:p>
            <a:r>
              <a:rPr lang="en-US" b="1" dirty="0" smtClean="0"/>
              <a:t>The </a:t>
            </a:r>
            <a:r>
              <a:rPr lang="en-US" dirty="0" smtClean="0"/>
              <a:t>condition </a:t>
            </a:r>
            <a:r>
              <a:rPr lang="en-US" dirty="0"/>
              <a:t>where countries depend </a:t>
            </a:r>
            <a:r>
              <a:rPr lang="en-US" dirty="0" smtClean="0"/>
              <a:t>upon each </a:t>
            </a:r>
            <a:r>
              <a:rPr lang="en-US" dirty="0"/>
              <a:t>other as a result of specialization and trade.</a:t>
            </a:r>
          </a:p>
        </p:txBody>
      </p:sp>
    </p:spTree>
    <p:extLst>
      <p:ext uri="{BB962C8B-B14F-4D97-AF65-F5344CB8AC3E}">
        <p14:creationId xmlns:p14="http://schemas.microsoft.com/office/powerpoint/2010/main" val="3634106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Key Vocabulary</a:t>
            </a:r>
            <a:endParaRPr lang="en-US" b="1" dirty="0"/>
          </a:p>
        </p:txBody>
      </p:sp>
      <p:sp>
        <p:nvSpPr>
          <p:cNvPr id="3" name="Content Placeholder 2"/>
          <p:cNvSpPr>
            <a:spLocks noGrp="1"/>
          </p:cNvSpPr>
          <p:nvPr>
            <p:ph idx="1"/>
          </p:nvPr>
        </p:nvSpPr>
        <p:spPr/>
        <p:txBody>
          <a:bodyPr>
            <a:normAutofit/>
          </a:bodyPr>
          <a:lstStyle/>
          <a:p>
            <a:r>
              <a:rPr lang="en-US" dirty="0" smtClean="0"/>
              <a:t>Trade- an exchange of goods or services</a:t>
            </a:r>
            <a:endParaRPr lang="en-US" dirty="0"/>
          </a:p>
          <a:p>
            <a:r>
              <a:rPr lang="en-US" dirty="0"/>
              <a:t>D</a:t>
            </a:r>
            <a:r>
              <a:rPr lang="en-US" dirty="0" smtClean="0"/>
              <a:t>omestic Trade: having to do with the internal affairs of a country</a:t>
            </a:r>
          </a:p>
          <a:p>
            <a:r>
              <a:rPr lang="en-US" dirty="0"/>
              <a:t>G</a:t>
            </a:r>
            <a:r>
              <a:rPr lang="en-US" dirty="0" smtClean="0"/>
              <a:t>lobal Trade/ International Trade: </a:t>
            </a:r>
          </a:p>
          <a:p>
            <a:r>
              <a:rPr lang="en-US" dirty="0" smtClean="0"/>
              <a:t>Import: goods brought in from a foreign country  for trade or sale</a:t>
            </a:r>
          </a:p>
          <a:p>
            <a:r>
              <a:rPr lang="en-US" dirty="0" smtClean="0"/>
              <a:t>Export: goods shipped out of one country for trade or sale with another</a:t>
            </a:r>
          </a:p>
          <a:p>
            <a:r>
              <a:rPr lang="en-US" dirty="0" smtClean="0"/>
              <a:t>Interdependence: </a:t>
            </a:r>
            <a:r>
              <a:rPr lang="en-US" dirty="0"/>
              <a:t>The condition where countries become dependent on one another because of specialization and </a:t>
            </a:r>
            <a:r>
              <a:rPr lang="en-US" dirty="0" smtClean="0"/>
              <a:t>trade</a:t>
            </a:r>
            <a:endParaRPr lang="en-US" dirty="0">
              <a:solidFill>
                <a:srgbClr val="FF0000"/>
              </a:solidFill>
            </a:endParaRPr>
          </a:p>
        </p:txBody>
      </p:sp>
    </p:spTree>
    <p:extLst>
      <p:ext uri="{BB962C8B-B14F-4D97-AF65-F5344CB8AC3E}">
        <p14:creationId xmlns:p14="http://schemas.microsoft.com/office/powerpoint/2010/main" val="33493617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REview</a:t>
            </a:r>
            <a:endParaRPr lang="en-US" dirty="0"/>
          </a:p>
        </p:txBody>
      </p:sp>
      <p:sp>
        <p:nvSpPr>
          <p:cNvPr id="3" name="Content Placeholder 2"/>
          <p:cNvSpPr>
            <a:spLocks noGrp="1"/>
          </p:cNvSpPr>
          <p:nvPr>
            <p:ph idx="1"/>
          </p:nvPr>
        </p:nvSpPr>
        <p:spPr/>
        <p:txBody>
          <a:bodyPr/>
          <a:lstStyle/>
          <a:p>
            <a:r>
              <a:rPr lang="en-US" b="0" dirty="0" smtClean="0"/>
              <a:t>You have learned </a:t>
            </a:r>
            <a:r>
              <a:rPr lang="en-US" b="0" dirty="0"/>
              <a:t>the importance of international trade and how countries depend </a:t>
            </a:r>
            <a:r>
              <a:rPr lang="en-US" b="0" dirty="0" smtClean="0"/>
              <a:t>upon one </a:t>
            </a:r>
            <a:r>
              <a:rPr lang="en-US" b="0" dirty="0"/>
              <a:t>another for international trade to take place in the world economy. </a:t>
            </a:r>
            <a:endParaRPr lang="en-US" b="0" dirty="0" smtClean="0"/>
          </a:p>
          <a:p>
            <a:r>
              <a:rPr lang="en-US" b="0" dirty="0" smtClean="0"/>
              <a:t>You participated </a:t>
            </a:r>
            <a:r>
              <a:rPr lang="en-US" b="0" dirty="0"/>
              <a:t>in an experiential activity that illustrates the volatility and inequalities </a:t>
            </a:r>
            <a:r>
              <a:rPr lang="en-US" b="0" dirty="0" smtClean="0"/>
              <a:t>that may </a:t>
            </a:r>
            <a:r>
              <a:rPr lang="en-US" b="0" dirty="0"/>
              <a:t>sometimes accompany interdependence in a global world economy.</a:t>
            </a:r>
            <a:endParaRPr lang="en-US" dirty="0"/>
          </a:p>
        </p:txBody>
      </p:sp>
    </p:spTree>
    <p:extLst>
      <p:ext uri="{BB962C8B-B14F-4D97-AF65-F5344CB8AC3E}">
        <p14:creationId xmlns:p14="http://schemas.microsoft.com/office/powerpoint/2010/main" val="22027595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Discussion</a:t>
            </a:r>
            <a:endParaRPr lang="en-US" b="1" dirty="0"/>
          </a:p>
        </p:txBody>
      </p:sp>
      <p:sp>
        <p:nvSpPr>
          <p:cNvPr id="3" name="Content Placeholder 2"/>
          <p:cNvSpPr>
            <a:spLocks noGrp="1"/>
          </p:cNvSpPr>
          <p:nvPr>
            <p:ph idx="1"/>
          </p:nvPr>
        </p:nvSpPr>
        <p:spPr/>
        <p:txBody>
          <a:bodyPr>
            <a:normAutofit/>
          </a:bodyPr>
          <a:lstStyle/>
          <a:p>
            <a:r>
              <a:rPr lang="en-US" dirty="0" smtClean="0"/>
              <a:t>Was the voting </a:t>
            </a:r>
            <a:r>
              <a:rPr lang="en-US" dirty="0"/>
              <a:t>process was fair. Would </a:t>
            </a:r>
            <a:r>
              <a:rPr lang="en-US" dirty="0" smtClean="0"/>
              <a:t>you have suggested </a:t>
            </a:r>
            <a:r>
              <a:rPr lang="en-US" dirty="0"/>
              <a:t>a different voting arrangement? What would be the basis of </a:t>
            </a:r>
            <a:r>
              <a:rPr lang="en-US" dirty="0" smtClean="0"/>
              <a:t>the arrangement?</a:t>
            </a:r>
            <a:endParaRPr lang="en-US" dirty="0"/>
          </a:p>
        </p:txBody>
      </p:sp>
    </p:spTree>
    <p:extLst>
      <p:ext uri="{BB962C8B-B14F-4D97-AF65-F5344CB8AC3E}">
        <p14:creationId xmlns:p14="http://schemas.microsoft.com/office/powerpoint/2010/main" val="13356183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Discussion</a:t>
            </a:r>
            <a:endParaRPr lang="en-US" b="1" dirty="0"/>
          </a:p>
        </p:txBody>
      </p:sp>
      <p:sp>
        <p:nvSpPr>
          <p:cNvPr id="3" name="Content Placeholder 2"/>
          <p:cNvSpPr>
            <a:spLocks noGrp="1"/>
          </p:cNvSpPr>
          <p:nvPr>
            <p:ph idx="1"/>
          </p:nvPr>
        </p:nvSpPr>
        <p:spPr/>
        <p:txBody>
          <a:bodyPr>
            <a:normAutofit/>
          </a:bodyPr>
          <a:lstStyle/>
          <a:p>
            <a:r>
              <a:rPr lang="en-US" dirty="0" smtClean="0"/>
              <a:t>Can you better </a:t>
            </a:r>
            <a:r>
              <a:rPr lang="en-US" dirty="0"/>
              <a:t>appreciate the perspective of countries </a:t>
            </a:r>
            <a:r>
              <a:rPr lang="en-US" dirty="0" smtClean="0"/>
              <a:t>that are </a:t>
            </a:r>
            <a:r>
              <a:rPr lang="en-US" dirty="0"/>
              <a:t>poorer or rely upon fewer modes of production for trade, or are </a:t>
            </a:r>
            <a:r>
              <a:rPr lang="en-US" dirty="0" smtClean="0"/>
              <a:t>dependent on </a:t>
            </a:r>
            <a:r>
              <a:rPr lang="en-US" dirty="0"/>
              <a:t>raw good production for trade</a:t>
            </a:r>
            <a:r>
              <a:rPr lang="en-US" dirty="0" smtClean="0"/>
              <a:t>.</a:t>
            </a:r>
            <a:endParaRPr lang="en-US" dirty="0"/>
          </a:p>
        </p:txBody>
      </p:sp>
    </p:spTree>
    <p:extLst>
      <p:ext uri="{BB962C8B-B14F-4D97-AF65-F5344CB8AC3E}">
        <p14:creationId xmlns:p14="http://schemas.microsoft.com/office/powerpoint/2010/main" val="4242550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Discussion</a:t>
            </a:r>
            <a:endParaRPr lang="en-US" b="1" dirty="0"/>
          </a:p>
        </p:txBody>
      </p:sp>
      <p:sp>
        <p:nvSpPr>
          <p:cNvPr id="3" name="Content Placeholder 2"/>
          <p:cNvSpPr>
            <a:spLocks noGrp="1"/>
          </p:cNvSpPr>
          <p:nvPr>
            <p:ph idx="1"/>
          </p:nvPr>
        </p:nvSpPr>
        <p:spPr/>
        <p:txBody>
          <a:bodyPr>
            <a:normAutofit/>
          </a:bodyPr>
          <a:lstStyle/>
          <a:p>
            <a:r>
              <a:rPr lang="en-US" dirty="0" smtClean="0"/>
              <a:t>Can you </a:t>
            </a:r>
            <a:r>
              <a:rPr lang="en-US" dirty="0"/>
              <a:t>think of other examples in the real world that are often </a:t>
            </a:r>
            <a:r>
              <a:rPr lang="en-US" dirty="0" smtClean="0"/>
              <a:t>grounds for </a:t>
            </a:r>
            <a:r>
              <a:rPr lang="en-US" dirty="0"/>
              <a:t>trade disputes? </a:t>
            </a:r>
            <a:endParaRPr lang="en-US" dirty="0" smtClean="0"/>
          </a:p>
          <a:p>
            <a:pPr marL="342900" indent="-342900">
              <a:buFont typeface="Arial" pitchFamily="34" charset="0"/>
              <a:buChar char="•"/>
            </a:pPr>
            <a:r>
              <a:rPr lang="en-US" dirty="0" smtClean="0"/>
              <a:t>Continued </a:t>
            </a:r>
            <a:r>
              <a:rPr lang="en-US" dirty="0"/>
              <a:t>farm </a:t>
            </a:r>
            <a:r>
              <a:rPr lang="en-US" dirty="0" smtClean="0"/>
              <a:t>subsidies </a:t>
            </a:r>
            <a:r>
              <a:rPr lang="en-US" dirty="0"/>
              <a:t>to U.S. farmers and </a:t>
            </a:r>
            <a:r>
              <a:rPr lang="en-US" dirty="0" smtClean="0"/>
              <a:t>the relationship </a:t>
            </a:r>
            <a:r>
              <a:rPr lang="en-US" dirty="0"/>
              <a:t>to countries that are heavily dependent on agricultural </a:t>
            </a:r>
            <a:r>
              <a:rPr lang="en-US" dirty="0" smtClean="0"/>
              <a:t>products; subsidies </a:t>
            </a:r>
            <a:r>
              <a:rPr lang="en-US" dirty="0"/>
              <a:t>make U.S. agricultural products more competitive vis-à-vis </a:t>
            </a:r>
            <a:r>
              <a:rPr lang="en-US" dirty="0" smtClean="0"/>
              <a:t>foreign agricultural </a:t>
            </a:r>
            <a:r>
              <a:rPr lang="en-US" dirty="0"/>
              <a:t>products</a:t>
            </a:r>
            <a:r>
              <a:rPr lang="en-US" dirty="0" smtClean="0"/>
              <a:t>.</a:t>
            </a:r>
          </a:p>
          <a:p>
            <a:pPr marL="342900" indent="-342900">
              <a:buFont typeface="Arial" pitchFamily="34" charset="0"/>
              <a:buChar char="•"/>
            </a:pPr>
            <a:r>
              <a:rPr lang="en-US" dirty="0" smtClean="0"/>
              <a:t>We have to be able to sustain our people with our own products since international trade has its risks!</a:t>
            </a:r>
          </a:p>
          <a:p>
            <a:pPr marL="342900" indent="-342900">
              <a:buFont typeface="Arial" pitchFamily="34" charset="0"/>
              <a:buChar char="•"/>
            </a:pPr>
            <a:endParaRPr lang="en-US" dirty="0"/>
          </a:p>
          <a:p>
            <a:r>
              <a:rPr lang="en-US" dirty="0" smtClean="0"/>
              <a:t>A subsidy is a sum of money granted by the government to assist a business or industry</a:t>
            </a:r>
            <a:endParaRPr lang="en-US" dirty="0"/>
          </a:p>
        </p:txBody>
      </p:sp>
    </p:spTree>
    <p:extLst>
      <p:ext uri="{BB962C8B-B14F-4D97-AF65-F5344CB8AC3E}">
        <p14:creationId xmlns:p14="http://schemas.microsoft.com/office/powerpoint/2010/main" val="3815921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Discussion</a:t>
            </a:r>
            <a:endParaRPr lang="en-US" b="1" dirty="0"/>
          </a:p>
        </p:txBody>
      </p:sp>
      <p:sp>
        <p:nvSpPr>
          <p:cNvPr id="3" name="Content Placeholder 2"/>
          <p:cNvSpPr>
            <a:spLocks noGrp="1"/>
          </p:cNvSpPr>
          <p:nvPr>
            <p:ph idx="1"/>
          </p:nvPr>
        </p:nvSpPr>
        <p:spPr/>
        <p:txBody>
          <a:bodyPr>
            <a:normAutofit/>
          </a:bodyPr>
          <a:lstStyle/>
          <a:p>
            <a:r>
              <a:rPr lang="en-US" dirty="0"/>
              <a:t>What would happen if the United </a:t>
            </a:r>
            <a:r>
              <a:rPr lang="en-US" dirty="0" smtClean="0"/>
              <a:t>States decided </a:t>
            </a:r>
            <a:r>
              <a:rPr lang="en-US" dirty="0"/>
              <a:t>to stop trading with the rest of the world</a:t>
            </a:r>
            <a:r>
              <a:rPr lang="en-US" dirty="0" smtClean="0"/>
              <a:t>?</a:t>
            </a:r>
          </a:p>
          <a:p>
            <a:r>
              <a:rPr lang="en-US" dirty="0" smtClean="0"/>
              <a:t>How </a:t>
            </a:r>
            <a:r>
              <a:rPr lang="en-US" dirty="0"/>
              <a:t>would decreased </a:t>
            </a:r>
            <a:r>
              <a:rPr lang="en-US" dirty="0" smtClean="0"/>
              <a:t>trade change </a:t>
            </a:r>
            <a:r>
              <a:rPr lang="en-US" dirty="0"/>
              <a:t>people’s lives</a:t>
            </a:r>
            <a:r>
              <a:rPr lang="en-US" dirty="0" smtClean="0"/>
              <a:t>?</a:t>
            </a:r>
          </a:p>
          <a:p>
            <a:r>
              <a:rPr lang="en-US" dirty="0" smtClean="0"/>
              <a:t>What are some products that are essential to our economy?</a:t>
            </a:r>
          </a:p>
          <a:p>
            <a:r>
              <a:rPr lang="en-US" dirty="0" smtClean="0"/>
              <a:t>What are products that you  </a:t>
            </a:r>
            <a:r>
              <a:rPr lang="en-US" dirty="0"/>
              <a:t>could live </a:t>
            </a:r>
            <a:r>
              <a:rPr lang="en-US" dirty="0" smtClean="0"/>
              <a:t>without, but </a:t>
            </a:r>
            <a:r>
              <a:rPr lang="en-US" dirty="0"/>
              <a:t>have come to rely upon as part of </a:t>
            </a:r>
            <a:r>
              <a:rPr lang="en-US" dirty="0" smtClean="0"/>
              <a:t>your lives</a:t>
            </a:r>
            <a:r>
              <a:rPr lang="en-US" dirty="0"/>
              <a:t>, such as video games, athletic </a:t>
            </a:r>
            <a:r>
              <a:rPr lang="en-US" dirty="0" smtClean="0"/>
              <a:t>shoes, or </a:t>
            </a:r>
            <a:r>
              <a:rPr lang="en-US" dirty="0"/>
              <a:t>personal electronics</a:t>
            </a:r>
          </a:p>
        </p:txBody>
      </p:sp>
    </p:spTree>
    <p:extLst>
      <p:ext uri="{BB962C8B-B14F-4D97-AF65-F5344CB8AC3E}">
        <p14:creationId xmlns:p14="http://schemas.microsoft.com/office/powerpoint/2010/main" val="4019568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Processing</a:t>
            </a:r>
            <a:endParaRPr lang="en-US" b="1" dirty="0"/>
          </a:p>
        </p:txBody>
      </p:sp>
      <p:sp>
        <p:nvSpPr>
          <p:cNvPr id="3" name="Content Placeholder 2"/>
          <p:cNvSpPr>
            <a:spLocks noGrp="1"/>
          </p:cNvSpPr>
          <p:nvPr>
            <p:ph idx="1"/>
          </p:nvPr>
        </p:nvSpPr>
        <p:spPr/>
        <p:txBody>
          <a:bodyPr>
            <a:normAutofit/>
          </a:bodyPr>
          <a:lstStyle/>
          <a:p>
            <a:r>
              <a:rPr lang="en-US" dirty="0"/>
              <a:t>Is it realistic for a country to behave as an isolated “island” in the </a:t>
            </a:r>
            <a:r>
              <a:rPr lang="en-US" dirty="0" smtClean="0"/>
              <a:t>world community</a:t>
            </a:r>
            <a:r>
              <a:rPr lang="en-US" dirty="0"/>
              <a:t>, or do countries need to trade in order to survive?</a:t>
            </a:r>
          </a:p>
          <a:p>
            <a:r>
              <a:rPr lang="en-US" dirty="0" smtClean="0"/>
              <a:t>Can </a:t>
            </a:r>
            <a:r>
              <a:rPr lang="en-US" dirty="0"/>
              <a:t>the United States, for example, produce its own </a:t>
            </a:r>
            <a:r>
              <a:rPr lang="en-US"/>
              <a:t>coffee</a:t>
            </a:r>
            <a:r>
              <a:rPr lang="en-US" smtClean="0"/>
              <a:t>?</a:t>
            </a:r>
            <a:endParaRPr lang="en-US" dirty="0"/>
          </a:p>
        </p:txBody>
      </p:sp>
    </p:spTree>
    <p:extLst>
      <p:ext uri="{BB962C8B-B14F-4D97-AF65-F5344CB8AC3E}">
        <p14:creationId xmlns:p14="http://schemas.microsoft.com/office/powerpoint/2010/main" val="18516948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7200" dirty="0" smtClean="0"/>
              <a:t>Supplement Activity</a:t>
            </a:r>
            <a:endParaRPr lang="en-US" sz="7200" dirty="0"/>
          </a:p>
        </p:txBody>
      </p:sp>
      <p:sp>
        <p:nvSpPr>
          <p:cNvPr id="5" name="Subtitle 4"/>
          <p:cNvSpPr>
            <a:spLocks noGrp="1"/>
          </p:cNvSpPr>
          <p:nvPr>
            <p:ph type="subTitle" idx="1"/>
          </p:nvPr>
        </p:nvSpPr>
        <p:spPr/>
        <p:txBody>
          <a:bodyPr/>
          <a:lstStyle/>
          <a:p>
            <a:r>
              <a:rPr lang="en-US" dirty="0" smtClean="0"/>
              <a:t>Giving Foreign Aid</a:t>
            </a:r>
            <a:endParaRPr lang="en-US" dirty="0"/>
          </a:p>
        </p:txBody>
      </p:sp>
    </p:spTree>
    <p:extLst>
      <p:ext uri="{BB962C8B-B14F-4D97-AF65-F5344CB8AC3E}">
        <p14:creationId xmlns:p14="http://schemas.microsoft.com/office/powerpoint/2010/main" val="37682176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305800" cy="2057082"/>
          </a:xfrm>
        </p:spPr>
        <p:txBody>
          <a:bodyPr>
            <a:noAutofit/>
          </a:bodyPr>
          <a:lstStyle/>
          <a:p>
            <a:r>
              <a:rPr lang="en-US" sz="4400" b="1" dirty="0"/>
              <a:t>Foreign Aid: </a:t>
            </a:r>
            <a:br>
              <a:rPr lang="en-US" sz="4400" b="1" dirty="0"/>
            </a:br>
            <a:r>
              <a:rPr lang="en-US" sz="2000" b="1" dirty="0"/>
              <a:t>money, food, Military Aid, or other resources given or lent by one country to another for purposes of relief and rehabilitation, for economic stabilization, or for mutual defense. </a:t>
            </a:r>
            <a:endParaRPr lang="en-US" sz="2000" dirty="0"/>
          </a:p>
        </p:txBody>
      </p:sp>
      <p:sp>
        <p:nvSpPr>
          <p:cNvPr id="3" name="Content Placeholder 2"/>
          <p:cNvSpPr>
            <a:spLocks noGrp="1"/>
          </p:cNvSpPr>
          <p:nvPr>
            <p:ph idx="1"/>
          </p:nvPr>
        </p:nvSpPr>
        <p:spPr>
          <a:xfrm>
            <a:off x="533400" y="2286000"/>
            <a:ext cx="7620000" cy="4373563"/>
          </a:xfrm>
        </p:spPr>
        <p:txBody>
          <a:bodyPr>
            <a:normAutofit lnSpcReduction="10000"/>
          </a:bodyPr>
          <a:lstStyle/>
          <a:p>
            <a:r>
              <a:rPr lang="en-US" dirty="0"/>
              <a:t>Why would countries offer foreign aid to another country?</a:t>
            </a:r>
          </a:p>
          <a:p>
            <a:pPr marL="800100" lvl="1" indent="-342900"/>
            <a:r>
              <a:rPr lang="en-US" dirty="0"/>
              <a:t>It provides some type of benefit to the country offering foreign aid</a:t>
            </a:r>
          </a:p>
          <a:p>
            <a:pPr marL="800100" lvl="1" indent="-342900"/>
            <a:r>
              <a:rPr lang="en-US" dirty="0"/>
              <a:t>Alliances</a:t>
            </a:r>
          </a:p>
          <a:p>
            <a:pPr marL="800100" lvl="1" indent="-342900"/>
            <a:r>
              <a:rPr lang="en-US" dirty="0"/>
              <a:t>Trading partners</a:t>
            </a:r>
          </a:p>
          <a:p>
            <a:pPr marL="800100" lvl="1" indent="-342900"/>
            <a:r>
              <a:rPr lang="en-US" dirty="0"/>
              <a:t>Pressure to do the right thing</a:t>
            </a:r>
          </a:p>
          <a:p>
            <a:pPr marL="800100" lvl="1" indent="-342900"/>
            <a:r>
              <a:rPr lang="en-US" dirty="0"/>
              <a:t>Relationship building</a:t>
            </a:r>
          </a:p>
          <a:p>
            <a:pPr marL="800100" lvl="1" indent="-342900"/>
            <a:r>
              <a:rPr lang="en-US" dirty="0"/>
              <a:t>Prevent corrupt governments from coming to </a:t>
            </a:r>
            <a:r>
              <a:rPr lang="en-US" dirty="0" smtClean="0"/>
              <a:t>power</a:t>
            </a:r>
          </a:p>
          <a:p>
            <a:pPr marL="800100" lvl="1" indent="-342900"/>
            <a:r>
              <a:rPr lang="en-US" dirty="0"/>
              <a:t>P</a:t>
            </a:r>
            <a:r>
              <a:rPr lang="en-US" dirty="0" smtClean="0"/>
              <a:t>rotect </a:t>
            </a:r>
            <a:r>
              <a:rPr lang="en-US" dirty="0"/>
              <a:t>America and Americans</a:t>
            </a:r>
          </a:p>
          <a:p>
            <a:pPr marL="800100" lvl="1" indent="-342900"/>
            <a:r>
              <a:rPr lang="en-US" dirty="0"/>
              <a:t>S</a:t>
            </a:r>
            <a:r>
              <a:rPr lang="en-US" dirty="0" smtClean="0"/>
              <a:t>upport </a:t>
            </a:r>
            <a:r>
              <a:rPr lang="en-US" dirty="0"/>
              <a:t>economic growth and human rights around the world</a:t>
            </a:r>
          </a:p>
          <a:p>
            <a:pPr marL="800100" lvl="1" indent="-342900"/>
            <a:r>
              <a:rPr lang="en-US" dirty="0"/>
              <a:t>I</a:t>
            </a:r>
            <a:r>
              <a:rPr lang="en-US" dirty="0" smtClean="0"/>
              <a:t>ncrease </a:t>
            </a:r>
            <a:r>
              <a:rPr lang="en-US" dirty="0"/>
              <a:t>support for American values like democracy </a:t>
            </a:r>
            <a:r>
              <a:rPr lang="en-US" dirty="0" smtClean="0"/>
              <a:t>and freedom</a:t>
            </a:r>
            <a:endParaRPr lang="en-US" dirty="0"/>
          </a:p>
          <a:p>
            <a:endParaRPr lang="en-US" dirty="0"/>
          </a:p>
        </p:txBody>
      </p:sp>
    </p:spTree>
    <p:extLst>
      <p:ext uri="{BB962C8B-B14F-4D97-AF65-F5344CB8AC3E}">
        <p14:creationId xmlns:p14="http://schemas.microsoft.com/office/powerpoint/2010/main" val="37252429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543800" cy="1371600"/>
          </a:xfrm>
        </p:spPr>
        <p:txBody>
          <a:bodyPr>
            <a:normAutofit/>
          </a:bodyPr>
          <a:lstStyle/>
          <a:p>
            <a:r>
              <a:rPr lang="en-US" sz="4000" dirty="0" smtClean="0"/>
              <a:t>Giving Foreign Aid…</a:t>
            </a:r>
            <a:endParaRPr lang="en-US" sz="4000" dirty="0"/>
          </a:p>
        </p:txBody>
      </p:sp>
      <p:sp>
        <p:nvSpPr>
          <p:cNvPr id="3" name="Content Placeholder 2"/>
          <p:cNvSpPr>
            <a:spLocks noGrp="1"/>
          </p:cNvSpPr>
          <p:nvPr>
            <p:ph idx="1"/>
          </p:nvPr>
        </p:nvSpPr>
        <p:spPr/>
        <p:txBody>
          <a:bodyPr/>
          <a:lstStyle/>
          <a:p>
            <a:r>
              <a:rPr lang="en-US" dirty="0"/>
              <a:t>Directions: Listed below are four scenarios. Each scenario describes the situation of a country. Each of the countries has requested financial aid (money) from the United States. The US has $50 million to give and our foreign policy states that we can only give the money to one of the four countries. In your groups, please answer the following questions on a separate piece of paper:</a:t>
            </a:r>
          </a:p>
          <a:p>
            <a:r>
              <a:rPr lang="en-US" dirty="0"/>
              <a:t>1. To which country would you give the $50 million? List at least two reasons why you picked this country.</a:t>
            </a:r>
          </a:p>
          <a:p>
            <a:r>
              <a:rPr lang="en-US" dirty="0"/>
              <a:t>2. Explain why you did not give the money to the other three countries. List separate reasons for each country.</a:t>
            </a:r>
          </a:p>
          <a:p>
            <a:endParaRPr lang="en-US" dirty="0"/>
          </a:p>
        </p:txBody>
      </p:sp>
    </p:spTree>
    <p:extLst>
      <p:ext uri="{BB962C8B-B14F-4D97-AF65-F5344CB8AC3E}">
        <p14:creationId xmlns:p14="http://schemas.microsoft.com/office/powerpoint/2010/main" val="228882369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52400"/>
            <a:ext cx="7620000" cy="6705600"/>
          </a:xfrm>
        </p:spPr>
        <p:txBody>
          <a:bodyPr>
            <a:normAutofit fontScale="85000" lnSpcReduction="20000"/>
          </a:bodyPr>
          <a:lstStyle/>
          <a:p>
            <a:r>
              <a:rPr lang="en-US" dirty="0"/>
              <a:t>Country 1: Has always raised most of its own food. However, the population has continued to grow at a rapid rate and recent natural disasters have cut farm production in half. As a result, famine threatens. A rare ore has been discovered that could turn the economy around. However, the country has resisted efforts from multinational corporations to develop mining.</a:t>
            </a:r>
          </a:p>
          <a:p>
            <a:r>
              <a:rPr lang="en-US" dirty="0"/>
              <a:t>Country 2: Has been developing rapidly in the past ten years. Heavily populated, it is attractive to multinational corporations as a source of inexpensive labor. Although the country has had a primarily agricultural economy, many people have moved into the cities to work. Cities are becoming overcrowded and the country's largest city is experiencing an outbreak of cholera. A cheap source of energy is available to attract even more industry, provide more jobs, and have enough money to provide basic services for increasing numbers of city dwellers.</a:t>
            </a:r>
          </a:p>
          <a:p>
            <a:r>
              <a:rPr lang="en-US" dirty="0"/>
              <a:t>Country 3: An island nation, this country has always depended on its export of tropical fruit to survive. However, rapid population growth has caused the country to experience economic problems. Its income from exports has not matched the amount needed to import food. Because of an inadequate, unbalanced diet, many people are suffering the effects of malnutrition. The only resource the country has, other than its fruit growing ability, is its natural beauty.</a:t>
            </a:r>
          </a:p>
          <a:p>
            <a:r>
              <a:rPr lang="en-US" dirty="0"/>
              <a:t>Country 4: This country has recently gained its independence from another nation that had largely supplied its economic needs and exploited its natural resources. The people of the country are largely uneducated and do not posses the technological skills necessary to operate the industry established by the mother country. Basic needs of the people are not being met, the unemployment rate is high, and there is political unrest.</a:t>
            </a:r>
          </a:p>
          <a:p>
            <a:endParaRPr lang="en-US" dirty="0"/>
          </a:p>
        </p:txBody>
      </p:sp>
    </p:spTree>
    <p:extLst>
      <p:ext uri="{BB962C8B-B14F-4D97-AF65-F5344CB8AC3E}">
        <p14:creationId xmlns:p14="http://schemas.microsoft.com/office/powerpoint/2010/main" val="21924619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hrsbstaff.ednet.ns.ca/bridler/Interdependenc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4063"/>
            <a:ext cx="7848600" cy="678119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85800" y="2286000"/>
            <a:ext cx="7772400" cy="1470025"/>
          </a:xfrm>
        </p:spPr>
        <p:txBody>
          <a:bodyPr/>
          <a:lstStyle/>
          <a:p>
            <a:pPr algn="ctr"/>
            <a:r>
              <a:rPr lang="en-US" sz="3600" b="1" dirty="0" smtClean="0"/>
              <a:t>Interdependence</a:t>
            </a:r>
            <a:endParaRPr lang="en-US" sz="3600" b="1"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240130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Target</a:t>
            </a:r>
            <a:endParaRPr lang="en-US" dirty="0"/>
          </a:p>
        </p:txBody>
      </p:sp>
      <p:sp>
        <p:nvSpPr>
          <p:cNvPr id="3" name="Content Placeholder 2"/>
          <p:cNvSpPr>
            <a:spLocks noGrp="1"/>
          </p:cNvSpPr>
          <p:nvPr>
            <p:ph idx="1"/>
          </p:nvPr>
        </p:nvSpPr>
        <p:spPr/>
        <p:txBody>
          <a:bodyPr/>
          <a:lstStyle/>
          <a:p>
            <a:r>
              <a:rPr lang="en-US" dirty="0" smtClean="0"/>
              <a:t>I can learn the importance of international trade and how countries depend on each other.</a:t>
            </a:r>
          </a:p>
          <a:p>
            <a:endParaRPr lang="en-US" dirty="0" smtClean="0"/>
          </a:p>
          <a:p>
            <a:r>
              <a:rPr lang="en-US" dirty="0" smtClean="0"/>
              <a:t>Success Criteria:</a:t>
            </a:r>
            <a:endParaRPr lang="en-US" dirty="0"/>
          </a:p>
          <a:p>
            <a:pPr lvl="1"/>
            <a:r>
              <a:rPr lang="en-US" dirty="0" smtClean="0"/>
              <a:t>Define </a:t>
            </a:r>
            <a:r>
              <a:rPr lang="en-US" dirty="0"/>
              <a:t>interdependence</a:t>
            </a:r>
          </a:p>
          <a:p>
            <a:pPr lvl="1"/>
            <a:r>
              <a:rPr lang="en-US" dirty="0" smtClean="0"/>
              <a:t>Describe </a:t>
            </a:r>
            <a:r>
              <a:rPr lang="en-US" dirty="0"/>
              <a:t>the benefits of international trade</a:t>
            </a:r>
          </a:p>
          <a:p>
            <a:pPr lvl="1"/>
            <a:r>
              <a:rPr lang="en-US" dirty="0" smtClean="0"/>
              <a:t>Recognize </a:t>
            </a:r>
            <a:r>
              <a:rPr lang="en-US" dirty="0"/>
              <a:t>the inequalities that often accompany international trade</a:t>
            </a:r>
          </a:p>
          <a:p>
            <a:pPr lvl="1"/>
            <a:r>
              <a:rPr lang="en-US" dirty="0" smtClean="0"/>
              <a:t>Appreciate </a:t>
            </a:r>
            <a:r>
              <a:rPr lang="en-US" dirty="0"/>
              <a:t>the advantages and disadvantages of participating in global trade</a:t>
            </a:r>
          </a:p>
        </p:txBody>
      </p:sp>
    </p:spTree>
    <p:extLst>
      <p:ext uri="{BB962C8B-B14F-4D97-AF65-F5344CB8AC3E}">
        <p14:creationId xmlns:p14="http://schemas.microsoft.com/office/powerpoint/2010/main" val="25588280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Key Vocabulary</a:t>
            </a:r>
            <a:endParaRPr lang="en-US" b="1" dirty="0"/>
          </a:p>
        </p:txBody>
      </p:sp>
      <p:sp>
        <p:nvSpPr>
          <p:cNvPr id="3" name="Content Placeholder 2"/>
          <p:cNvSpPr>
            <a:spLocks noGrp="1"/>
          </p:cNvSpPr>
          <p:nvPr>
            <p:ph idx="1"/>
          </p:nvPr>
        </p:nvSpPr>
        <p:spPr/>
        <p:txBody>
          <a:bodyPr>
            <a:normAutofit lnSpcReduction="10000"/>
          </a:bodyPr>
          <a:lstStyle/>
          <a:p>
            <a:r>
              <a:rPr lang="en-US" b="1" dirty="0" smtClean="0"/>
              <a:t>Trade-</a:t>
            </a:r>
            <a:r>
              <a:rPr lang="en-US" dirty="0" smtClean="0"/>
              <a:t> an exchange of goods or services</a:t>
            </a:r>
            <a:endParaRPr lang="en-US" dirty="0"/>
          </a:p>
          <a:p>
            <a:r>
              <a:rPr lang="en-US" b="1" dirty="0"/>
              <a:t>D</a:t>
            </a:r>
            <a:r>
              <a:rPr lang="en-US" b="1" dirty="0" smtClean="0"/>
              <a:t>omestic Trade</a:t>
            </a:r>
            <a:r>
              <a:rPr lang="en-US" dirty="0" smtClean="0"/>
              <a:t>: having to do with the internal affairs of a country</a:t>
            </a:r>
          </a:p>
          <a:p>
            <a:r>
              <a:rPr lang="en-US" b="1" dirty="0"/>
              <a:t>G</a:t>
            </a:r>
            <a:r>
              <a:rPr lang="en-US" b="1" dirty="0" smtClean="0"/>
              <a:t>lobal Trade/ International Trade</a:t>
            </a:r>
            <a:r>
              <a:rPr lang="en-US" dirty="0" smtClean="0"/>
              <a:t>: </a:t>
            </a:r>
            <a:r>
              <a:rPr lang="en-US" dirty="0"/>
              <a:t>an exchange of goods or services throughout the world</a:t>
            </a:r>
          </a:p>
          <a:p>
            <a:r>
              <a:rPr lang="en-US" b="1" dirty="0" smtClean="0"/>
              <a:t>Import</a:t>
            </a:r>
            <a:r>
              <a:rPr lang="en-US" dirty="0" smtClean="0"/>
              <a:t>: goods brought in from a foreign country  for trade or sale</a:t>
            </a:r>
          </a:p>
          <a:p>
            <a:r>
              <a:rPr lang="en-US" b="1" dirty="0" smtClean="0"/>
              <a:t>Export</a:t>
            </a:r>
            <a:r>
              <a:rPr lang="en-US" dirty="0" smtClean="0"/>
              <a:t>: goods shipped out of one country for trade or sale with another</a:t>
            </a:r>
          </a:p>
          <a:p>
            <a:r>
              <a:rPr lang="en-US" b="1" dirty="0" smtClean="0"/>
              <a:t>Interdependence</a:t>
            </a:r>
            <a:r>
              <a:rPr lang="en-US" dirty="0" smtClean="0"/>
              <a:t>: </a:t>
            </a:r>
            <a:r>
              <a:rPr lang="en-US" dirty="0"/>
              <a:t>The condition where countries become dependent on one another because of specialization and trade</a:t>
            </a:r>
          </a:p>
        </p:txBody>
      </p:sp>
    </p:spTree>
    <p:extLst>
      <p:ext uri="{BB962C8B-B14F-4D97-AF65-F5344CB8AC3E}">
        <p14:creationId xmlns:p14="http://schemas.microsoft.com/office/powerpoint/2010/main" val="2533940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4114800"/>
            <a:ext cx="7772400" cy="1362075"/>
          </a:xfrm>
        </p:spPr>
        <p:txBody>
          <a:bodyPr>
            <a:noAutofit/>
          </a:bodyPr>
          <a:lstStyle/>
          <a:p>
            <a:r>
              <a:rPr lang="en-US" sz="2800" b="0" dirty="0"/>
              <a:t>just as we have come to depend on products from other </a:t>
            </a:r>
            <a:r>
              <a:rPr lang="en-US" sz="2800" b="0" dirty="0" smtClean="0"/>
              <a:t>countries, people </a:t>
            </a:r>
            <a:r>
              <a:rPr lang="en-US" sz="2800" b="0" dirty="0"/>
              <a:t>in other parts of the world depend on the United States for many products </a:t>
            </a:r>
            <a:r>
              <a:rPr lang="en-US" sz="2800" b="0" dirty="0" smtClean="0"/>
              <a:t>they use </a:t>
            </a:r>
            <a:r>
              <a:rPr lang="en-US" sz="2800" b="0" dirty="0"/>
              <a:t>every day</a:t>
            </a:r>
            <a:r>
              <a:rPr lang="en-US" sz="2800" b="0" dirty="0" smtClean="0"/>
              <a:t>.</a:t>
            </a:r>
            <a:br>
              <a:rPr lang="en-US" sz="2800" b="0" dirty="0" smtClean="0"/>
            </a:br>
            <a:r>
              <a:rPr lang="en-US" sz="1600" dirty="0" smtClean="0">
                <a:hlinkClick r:id="rId2"/>
              </a:rPr>
              <a:t>i.e. consumer goods, autos, agriculture, industrial supplies</a:t>
            </a:r>
            <a:endParaRPr lang="en-US" sz="1600" dirty="0"/>
          </a:p>
        </p:txBody>
      </p:sp>
      <p:pic>
        <p:nvPicPr>
          <p:cNvPr id="2050" name="Picture 2" descr="http://mpmayberry.files.wordpress.com/2010/08/interdependen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304799"/>
            <a:ext cx="3333750" cy="2533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96601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Scramble for Wealth</a:t>
            </a:r>
            <a:endParaRPr lang="en-US" b="1" dirty="0"/>
          </a:p>
        </p:txBody>
      </p:sp>
      <p:sp>
        <p:nvSpPr>
          <p:cNvPr id="5" name="Content Placeholder 4"/>
          <p:cNvSpPr>
            <a:spLocks noGrp="1"/>
          </p:cNvSpPr>
          <p:nvPr>
            <p:ph idx="1"/>
          </p:nvPr>
        </p:nvSpPr>
        <p:spPr/>
        <p:txBody>
          <a:bodyPr>
            <a:normAutofit/>
          </a:bodyPr>
          <a:lstStyle/>
          <a:p>
            <a:r>
              <a:rPr lang="en-US" dirty="0" smtClean="0"/>
              <a:t>You are going </a:t>
            </a:r>
            <a:r>
              <a:rPr lang="en-US" dirty="0"/>
              <a:t>to participate in an activity </a:t>
            </a:r>
            <a:r>
              <a:rPr lang="en-US" dirty="0" smtClean="0"/>
              <a:t>in </a:t>
            </a:r>
            <a:r>
              <a:rPr lang="en-US" dirty="0"/>
              <a:t>which </a:t>
            </a:r>
            <a:r>
              <a:rPr lang="en-US" dirty="0" smtClean="0"/>
              <a:t>you will </a:t>
            </a:r>
            <a:r>
              <a:rPr lang="en-US" dirty="0"/>
              <a:t>have the chance to acquire a great deal of the world’s wealth.</a:t>
            </a:r>
          </a:p>
          <a:p>
            <a:r>
              <a:rPr lang="en-US" dirty="0" smtClean="0"/>
              <a:t>You will </a:t>
            </a:r>
            <a:r>
              <a:rPr lang="en-US" dirty="0"/>
              <a:t>be </a:t>
            </a:r>
            <a:r>
              <a:rPr lang="en-US" dirty="0" smtClean="0"/>
              <a:t>representing the </a:t>
            </a:r>
            <a:r>
              <a:rPr lang="en-US" dirty="0"/>
              <a:t>leaders of countries </a:t>
            </a:r>
            <a:r>
              <a:rPr lang="en-US" dirty="0" smtClean="0"/>
              <a:t>from around </a:t>
            </a:r>
            <a:r>
              <a:rPr lang="en-US" dirty="0"/>
              <a:t>the world. </a:t>
            </a:r>
            <a:endParaRPr lang="en-US" dirty="0" smtClean="0"/>
          </a:p>
          <a:p>
            <a:pPr lvl="1"/>
            <a:r>
              <a:rPr lang="en-US" dirty="0" smtClean="0"/>
              <a:t>The </a:t>
            </a:r>
            <a:r>
              <a:rPr lang="en-US" dirty="0"/>
              <a:t>world’s wealth will </a:t>
            </a:r>
            <a:r>
              <a:rPr lang="en-US" dirty="0" smtClean="0"/>
              <a:t>be represented </a:t>
            </a:r>
            <a:r>
              <a:rPr lang="en-US" dirty="0"/>
              <a:t>by 100 pennies. </a:t>
            </a:r>
            <a:endParaRPr lang="en-US" dirty="0" smtClean="0"/>
          </a:p>
          <a:p>
            <a:pPr lvl="1"/>
            <a:r>
              <a:rPr lang="en-US" dirty="0" smtClean="0"/>
              <a:t>Those pennies </a:t>
            </a:r>
            <a:r>
              <a:rPr lang="en-US" dirty="0"/>
              <a:t>represent the goods and services of </a:t>
            </a:r>
            <a:r>
              <a:rPr lang="en-US" dirty="0" smtClean="0"/>
              <a:t>the world</a:t>
            </a:r>
            <a:r>
              <a:rPr lang="en-US" dirty="0"/>
              <a:t>. </a:t>
            </a:r>
            <a:endParaRPr lang="en-US" dirty="0" smtClean="0"/>
          </a:p>
          <a:p>
            <a:r>
              <a:rPr lang="en-US" dirty="0" smtClean="0"/>
              <a:t>Your objective </a:t>
            </a:r>
            <a:r>
              <a:rPr lang="en-US" dirty="0"/>
              <a:t>is to acquire as many pennies as </a:t>
            </a:r>
            <a:r>
              <a:rPr lang="en-US" dirty="0" smtClean="0"/>
              <a:t>possible… </a:t>
            </a:r>
            <a:r>
              <a:rPr lang="en-US" dirty="0" smtClean="0">
                <a:solidFill>
                  <a:srgbClr val="FF0000"/>
                </a:solidFill>
              </a:rPr>
              <a:t>However</a:t>
            </a:r>
            <a:r>
              <a:rPr lang="en-US" dirty="0">
                <a:solidFill>
                  <a:srgbClr val="FF0000"/>
                </a:solidFill>
              </a:rPr>
              <a:t>, </a:t>
            </a:r>
            <a:r>
              <a:rPr lang="en-US" dirty="0" smtClean="0">
                <a:solidFill>
                  <a:srgbClr val="FF0000"/>
                </a:solidFill>
              </a:rPr>
              <a:t>you cannot </a:t>
            </a:r>
            <a:r>
              <a:rPr lang="en-US" dirty="0">
                <a:solidFill>
                  <a:srgbClr val="FF0000"/>
                </a:solidFill>
              </a:rPr>
              <a:t>touch each other as </a:t>
            </a:r>
            <a:r>
              <a:rPr lang="en-US" dirty="0" smtClean="0">
                <a:solidFill>
                  <a:srgbClr val="FF0000"/>
                </a:solidFill>
              </a:rPr>
              <a:t>you “scramble</a:t>
            </a:r>
            <a:r>
              <a:rPr lang="en-US" dirty="0">
                <a:solidFill>
                  <a:srgbClr val="FF0000"/>
                </a:solidFill>
              </a:rPr>
              <a:t>” for wealth.</a:t>
            </a:r>
          </a:p>
        </p:txBody>
      </p:sp>
    </p:spTree>
    <p:extLst>
      <p:ext uri="{BB962C8B-B14F-4D97-AF65-F5344CB8AC3E}">
        <p14:creationId xmlns:p14="http://schemas.microsoft.com/office/powerpoint/2010/main" val="11943606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count </a:t>
            </a:r>
            <a:r>
              <a:rPr lang="en-US" dirty="0" smtClean="0"/>
              <a:t>your pennies and Tally</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6465468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689</TotalTime>
  <Words>2162</Words>
  <Application>Microsoft Office PowerPoint</Application>
  <PresentationFormat>On-screen Show (4:3)</PresentationFormat>
  <Paragraphs>152</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Essential</vt:lpstr>
      <vt:lpstr>Warm Up</vt:lpstr>
      <vt:lpstr>PowerPoint Presentation</vt:lpstr>
      <vt:lpstr>Discussion</vt:lpstr>
      <vt:lpstr>Interdependence</vt:lpstr>
      <vt:lpstr>Learning Target</vt:lpstr>
      <vt:lpstr>Key Vocabulary</vt:lpstr>
      <vt:lpstr>just as we have come to depend on products from other countries, people in other parts of the world depend on the United States for many products they use every day. i.e. consumer goods, autos, agriculture, industrial supplies</vt:lpstr>
      <vt:lpstr>Scramble for Wealth</vt:lpstr>
      <vt:lpstr>count your pennies and Tally</vt:lpstr>
      <vt:lpstr>Manufactured Goods Card</vt:lpstr>
      <vt:lpstr>RELAXATION</vt:lpstr>
      <vt:lpstr>TRADE</vt:lpstr>
      <vt:lpstr>Foreign Aid:  money, food, Military Aid, or other resources given or lent by one country to another for purposes of relief and rehabilitation, for economic stabilization, or for mutual defense. </vt:lpstr>
      <vt:lpstr>Question…</vt:lpstr>
      <vt:lpstr>Open Trade</vt:lpstr>
      <vt:lpstr>Poll/ Plan</vt:lpstr>
      <vt:lpstr>Warm-UP</vt:lpstr>
      <vt:lpstr>Interdependence</vt:lpstr>
      <vt:lpstr>Learning Target</vt:lpstr>
      <vt:lpstr>Poll/ Plan</vt:lpstr>
      <vt:lpstr>Suggested Plan Ideas</vt:lpstr>
      <vt:lpstr>Share out  </vt:lpstr>
      <vt:lpstr>Vote on the Plans</vt:lpstr>
      <vt:lpstr>So how would you define the word Interdependence?</vt:lpstr>
      <vt:lpstr>Key Vocabulary</vt:lpstr>
      <vt:lpstr>REview</vt:lpstr>
      <vt:lpstr>Discussion</vt:lpstr>
      <vt:lpstr>Discussion</vt:lpstr>
      <vt:lpstr>Discussion</vt:lpstr>
      <vt:lpstr>Processing</vt:lpstr>
      <vt:lpstr>Supplement Activity</vt:lpstr>
      <vt:lpstr>Foreign Aid:  money, food, Military Aid, or other resources given or lent by one country to another for purposes of relief and rehabilitation, for economic stabilization, or for mutual defense. </vt:lpstr>
      <vt:lpstr>Giving Foreign Aid…</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Interdependence</dc:title>
  <dc:creator>Meghan Law</dc:creator>
  <cp:lastModifiedBy>Meghan Law</cp:lastModifiedBy>
  <cp:revision>28</cp:revision>
  <dcterms:created xsi:type="dcterms:W3CDTF">2014-12-17T18:16:54Z</dcterms:created>
  <dcterms:modified xsi:type="dcterms:W3CDTF">2016-01-13T15:48:42Z</dcterms:modified>
</cp:coreProperties>
</file>