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9" r:id="rId4"/>
    <p:sldId id="278" r:id="rId5"/>
    <p:sldId id="257" r:id="rId6"/>
    <p:sldId id="262" r:id="rId7"/>
    <p:sldId id="258" r:id="rId8"/>
    <p:sldId id="261" r:id="rId9"/>
    <p:sldId id="283" r:id="rId10"/>
    <p:sldId id="260" r:id="rId11"/>
    <p:sldId id="284" r:id="rId12"/>
    <p:sldId id="263" r:id="rId13"/>
    <p:sldId id="264" r:id="rId14"/>
    <p:sldId id="265" r:id="rId15"/>
    <p:sldId id="266" r:id="rId16"/>
    <p:sldId id="286" r:id="rId17"/>
    <p:sldId id="287" r:id="rId18"/>
    <p:sldId id="288" r:id="rId19"/>
    <p:sldId id="289" r:id="rId20"/>
    <p:sldId id="290" r:id="rId21"/>
    <p:sldId id="291" r:id="rId22"/>
    <p:sldId id="267" r:id="rId23"/>
    <p:sldId id="268" r:id="rId24"/>
    <p:sldId id="285" r:id="rId25"/>
    <p:sldId id="269" r:id="rId26"/>
    <p:sldId id="270" r:id="rId27"/>
    <p:sldId id="271" r:id="rId28"/>
    <p:sldId id="274" r:id="rId29"/>
    <p:sldId id="275" r:id="rId30"/>
    <p:sldId id="276" r:id="rId31"/>
    <p:sldId id="277" r:id="rId32"/>
    <p:sldId id="282" r:id="rId33"/>
    <p:sldId id="272" r:id="rId34"/>
    <p:sldId id="27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1629CC-8324-47FE-948A-8DA2633C02FC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C01E23-C4C3-48C5-B608-F44953CF918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search.yahoo.com/video/play;_ylt=A2KLqIWqxZdWkRsAbLQsnIlQ;_ylu=X3oDMTByYXI3cnIwBHNlYwNzcgRzbGsDdmlkBHZ0aWQDBGdwb3MDNA--?p=How+It+Made+Discovery+Channel+hershey+chocolate+bar&amp;vid=892ba8e50ba3ffed6014abb38c4091a0&amp;turl=http://tse2.mm.bing.net/th?id=OVP.Vd0b5b3c76086d8a3fa5f9a328041513d&amp;pid=15.1&amp;h=207&amp;w=300&amp;c=7&amp;rs=1&amp;rurl=https://www.youtube.com/watch?v=0TcFYfoB1BY&amp;tit=Hershey&amp;#39;s+chocolate+making+process&amp;c=3&amp;h=207&amp;w=300&amp;l=347&amp;sigr=11bf3993h&amp;sigt=116p2qj5h&amp;sigi=1314tm379&amp;age=1264313180&amp;fr2=p:s,v:v&amp;fr=yhs-mozilla-001&amp;hsimp=yhs-001&amp;hspart=mozilla&amp;tt=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ideo.search.yahoo.com/video/play;_ylt=A2KLqIWqxZdWkRsAbLQsnIlQ;_ylu=X3oDMTByYXI3cnIwBHNlYwNzcgRzbGsDdmlkBHZ0aWQDBGdwb3MDNA--?p=How+It+Made+Discovery+Channel+hershey+chocolate+bar&amp;vid=892ba8e50ba3ffed6014abb38c4091a0&amp;turl=http://tse2.mm.bing.net/th?id=OVP.Vd0b5b3c76086d8a3fa5f9a328041513d&amp;pid=15.1&amp;h=207&amp;w=300&amp;c=7&amp;rs=1&amp;rurl=https://www.youtube.com/watch?v=0TcFYfoB1BY&amp;tit=Hershey&amp;#39;s+chocolate+making+process&amp;c=3&amp;h=207&amp;w=300&amp;l=347&amp;sigr=11bf3993h&amp;sigt=116p2qj5h&amp;sigi=1314tm379&amp;age=1264313180&amp;fr2=p:s,v:v&amp;fr=yhs-mozilla-001&amp;hsimp=yhs-001&amp;hspart=mozilla&amp;tt=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pminder.org/worldmap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pminder.org/worldma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 your warm up section of your workbook,</a:t>
            </a:r>
            <a:br>
              <a:rPr lang="en-US" sz="2800" dirty="0" smtClean="0"/>
            </a:br>
            <a:r>
              <a:rPr lang="en-US" sz="2800" dirty="0" smtClean="0"/>
              <a:t>how would you define the word Interdependence?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dirty="0" smtClean="0"/>
              <a:t>condition </a:t>
            </a:r>
            <a:r>
              <a:rPr lang="en-US" dirty="0"/>
              <a:t>where countries depend </a:t>
            </a:r>
            <a:r>
              <a:rPr lang="en-US" dirty="0" smtClean="0"/>
              <a:t>upon each </a:t>
            </a:r>
            <a:r>
              <a:rPr lang="en-US" dirty="0"/>
              <a:t>other as a result of specialization and trade.</a:t>
            </a:r>
          </a:p>
        </p:txBody>
      </p:sp>
    </p:spTree>
    <p:extLst>
      <p:ext uri="{BB962C8B-B14F-4D97-AF65-F5344CB8AC3E}">
        <p14:creationId xmlns:p14="http://schemas.microsoft.com/office/powerpoint/2010/main" val="54814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28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That different countries have different capital, entrepreneurship, land, and labor resources and different ways of utilizing these resources.</a:t>
            </a:r>
          </a:p>
          <a:p>
            <a:endParaRPr lang="en-US" dirty="0" smtClean="0"/>
          </a:p>
          <a:p>
            <a:r>
              <a:rPr lang="en-US" b="1" i="1" dirty="0" smtClean="0"/>
              <a:t>Capital</a:t>
            </a:r>
            <a:r>
              <a:rPr lang="en-US" dirty="0" smtClean="0"/>
              <a:t>, </a:t>
            </a:r>
            <a:r>
              <a:rPr lang="en-US" b="1" i="1" dirty="0" smtClean="0"/>
              <a:t>entrepreneurship, land</a:t>
            </a:r>
            <a:r>
              <a:rPr lang="en-US" dirty="0" smtClean="0"/>
              <a:t>, and </a:t>
            </a:r>
            <a:r>
              <a:rPr lang="en-US" b="1" i="1" dirty="0" smtClean="0"/>
              <a:t>labor</a:t>
            </a:r>
            <a:r>
              <a:rPr lang="en-US" dirty="0" smtClean="0"/>
              <a:t>, resources are what goes into making a product such as a tire, T-shirt, or chocolate bar.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here do you think </a:t>
            </a:r>
            <a:r>
              <a:rPr lang="en-US" dirty="0"/>
              <a:t>the cocoa comes from versus where the chocolate </a:t>
            </a:r>
            <a:r>
              <a:rPr lang="en-US" dirty="0" smtClean="0"/>
              <a:t>is made?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make a </a:t>
            </a:r>
            <a:r>
              <a:rPr lang="en-US" b="1" dirty="0" smtClean="0">
                <a:hlinkClick r:id="rId2"/>
              </a:rPr>
              <a:t>Hersey's Chocolate</a:t>
            </a:r>
            <a:r>
              <a:rPr lang="en-US" b="1" dirty="0" smtClean="0"/>
              <a:t> bar…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4916354"/>
              </p:ext>
            </p:extLst>
          </p:nvPr>
        </p:nvGraphicFramePr>
        <p:xfrm>
          <a:off x="301625" y="1527174"/>
          <a:ext cx="8504240" cy="432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175"/>
                <a:gridCol w="2343945"/>
                <a:gridCol w="2126060"/>
                <a:gridCol w="2126060"/>
              </a:tblGrid>
              <a:tr h="1082139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Entrepreneurship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246419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91669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 the C.E.L.L. that are needed in order to make a Hersey’s Chocolate bar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23319"/>
              </p:ext>
            </p:extLst>
          </p:nvPr>
        </p:nvGraphicFramePr>
        <p:xfrm>
          <a:off x="304800" y="2514600"/>
          <a:ext cx="85344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362200"/>
                <a:gridCol w="2133600"/>
                <a:gridCol w="2133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Material Wealth, what  you have to invest into your product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/>
                        <a:t>The willingness to assume the risks of organizing and coordinating resources to produce goods and services.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/>
                        <a:t>The willingness to assume the risks of organizing and coordinating resources to produce goods and services.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/>
                        <a:t>All human effort, including the knowledge and skills used in the production of goods and services.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86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 make a </a:t>
            </a:r>
            <a:r>
              <a:rPr lang="en-US" b="1" dirty="0">
                <a:hlinkClick r:id="rId2"/>
              </a:rPr>
              <a:t>Hersey's Chocolate </a:t>
            </a:r>
            <a:r>
              <a:rPr lang="en-US" b="1" dirty="0"/>
              <a:t>bar…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Chocolate comes from cocoa beans that are </a:t>
            </a:r>
            <a:r>
              <a:rPr lang="en-US" i="1" dirty="0"/>
              <a:t>grown and harvested </a:t>
            </a:r>
            <a:endParaRPr lang="en-US" dirty="0"/>
          </a:p>
          <a:p>
            <a:r>
              <a:rPr lang="en-US" i="1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beans </a:t>
            </a:r>
            <a:r>
              <a:rPr lang="en-US" i="1" dirty="0" smtClean="0"/>
              <a:t>are then </a:t>
            </a:r>
            <a:r>
              <a:rPr lang="en-US" i="1" dirty="0"/>
              <a:t>dried, roasted, and ground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chocolate is then blended with </a:t>
            </a:r>
            <a:r>
              <a:rPr lang="en-US" i="1" dirty="0" smtClean="0"/>
              <a:t>other ingredients </a:t>
            </a:r>
            <a:endParaRPr lang="en-US" dirty="0"/>
          </a:p>
          <a:p>
            <a:r>
              <a:rPr lang="en-US" i="1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next step is </a:t>
            </a:r>
            <a:r>
              <a:rPr lang="en-US" i="1" dirty="0" err="1"/>
              <a:t>conching</a:t>
            </a:r>
            <a:r>
              <a:rPr lang="en-US" i="1" dirty="0"/>
              <a:t> (refining), followed by a tempering of </a:t>
            </a:r>
            <a:r>
              <a:rPr lang="en-US" i="1" dirty="0" smtClean="0"/>
              <a:t>the Chocolate </a:t>
            </a:r>
            <a:r>
              <a:rPr lang="en-US" i="1" dirty="0"/>
              <a:t>(these processes determine the smoothness and melting point</a:t>
            </a:r>
            <a:r>
              <a:rPr lang="en-US" i="1" dirty="0" smtClean="0"/>
              <a:t>)</a:t>
            </a:r>
            <a:endParaRPr lang="en-US" dirty="0"/>
          </a:p>
          <a:p>
            <a:r>
              <a:rPr lang="en-US" i="1" dirty="0" smtClean="0"/>
              <a:t>Molding</a:t>
            </a:r>
          </a:p>
          <a:p>
            <a:r>
              <a:rPr lang="en-US" i="1" dirty="0"/>
              <a:t>P</a:t>
            </a:r>
            <a:r>
              <a:rPr lang="en-US" i="1" dirty="0" smtClean="0"/>
              <a:t>ackaging </a:t>
            </a:r>
            <a:r>
              <a:rPr lang="en-US" i="1" dirty="0"/>
              <a:t>and labeling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you think where the coco comes from is the same place as where the chocolate is made?  Why?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81400"/>
            <a:ext cx="22098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Specialization</a:t>
            </a:r>
            <a:r>
              <a:rPr lang="en-US" i="1" dirty="0" smtClean="0"/>
              <a:t> </a:t>
            </a:r>
            <a:r>
              <a:rPr lang="en-US" i="1" dirty="0"/>
              <a:t>occurs when countries or </a:t>
            </a:r>
            <a:r>
              <a:rPr lang="en-US" i="1" dirty="0" smtClean="0"/>
              <a:t>businesses concentrate </a:t>
            </a:r>
            <a:r>
              <a:rPr lang="en-US" i="1" dirty="0"/>
              <a:t>on producing only those goods and services that they can most efficiently </a:t>
            </a:r>
            <a:r>
              <a:rPr lang="en-US" i="1" dirty="0" smtClean="0"/>
              <a:t>produce given </a:t>
            </a:r>
            <a:r>
              <a:rPr lang="en-US" i="1" dirty="0"/>
              <a:t>their existing resources</a:t>
            </a:r>
            <a:r>
              <a:rPr lang="en-US" i="1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pecialization </a:t>
            </a:r>
            <a:r>
              <a:rPr lang="en-US" dirty="0"/>
              <a:t>occurs not just because of a lack of certain resources </a:t>
            </a:r>
            <a:r>
              <a:rPr lang="en-US" dirty="0" smtClean="0"/>
              <a:t>but because </a:t>
            </a:r>
            <a:r>
              <a:rPr lang="en-US" dirty="0"/>
              <a:t>countries realize that it can give them an economic advantage to specialize.</a:t>
            </a:r>
          </a:p>
          <a:p>
            <a:r>
              <a:rPr lang="en-US" b="1" dirty="0"/>
              <a:t>Example: </a:t>
            </a:r>
            <a:r>
              <a:rPr lang="en-US" i="1" dirty="0"/>
              <a:t>Imagine you want a sweater. After a little research, you discover </a:t>
            </a:r>
            <a:r>
              <a:rPr lang="en-US" i="1" dirty="0" smtClean="0"/>
              <a:t>that it </a:t>
            </a:r>
            <a:r>
              <a:rPr lang="en-US" i="1" dirty="0"/>
              <a:t>will cost $40 dollars to buy the necessary yarn, needles, and pattern </a:t>
            </a:r>
            <a:r>
              <a:rPr lang="en-US" i="1" dirty="0" smtClean="0"/>
              <a:t>to complete </a:t>
            </a:r>
            <a:r>
              <a:rPr lang="en-US" i="1" dirty="0"/>
              <a:t>the job yourself. Additionally, it will take you at least 10 hours to </a:t>
            </a:r>
            <a:r>
              <a:rPr lang="en-US" i="1" dirty="0" smtClean="0"/>
              <a:t>create! However</a:t>
            </a:r>
            <a:r>
              <a:rPr lang="en-US" i="1" dirty="0"/>
              <a:t>, after a short trip to a local retail store you find a sweater already </a:t>
            </a:r>
            <a:r>
              <a:rPr lang="en-US" i="1" dirty="0" smtClean="0"/>
              <a:t>made and for </a:t>
            </a:r>
            <a:r>
              <a:rPr lang="en-US" i="1" dirty="0"/>
              <a:t>only $25! Does it make more sense for you to knit the sweater </a:t>
            </a:r>
            <a:r>
              <a:rPr lang="en-US" i="1" dirty="0" smtClean="0"/>
              <a:t>yourself or </a:t>
            </a:r>
            <a:r>
              <a:rPr lang="en-US" i="1" dirty="0"/>
              <a:t>to buy </a:t>
            </a:r>
            <a:r>
              <a:rPr lang="en-US" i="1" dirty="0" smtClean="0"/>
              <a:t>one </a:t>
            </a:r>
            <a:r>
              <a:rPr lang="en-US" i="1" dirty="0"/>
              <a:t>pre-made from a </a:t>
            </a:r>
            <a:r>
              <a:rPr lang="en-US" i="1" dirty="0" smtClean="0"/>
              <a:t>store</a:t>
            </a:r>
            <a:r>
              <a:rPr lang="en-US" i="1" dirty="0"/>
              <a:t>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0415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2895600"/>
            <a:ext cx="8610600" cy="3340100"/>
          </a:xfrm>
        </p:spPr>
        <p:txBody>
          <a:bodyPr>
            <a:normAutofit/>
          </a:bodyPr>
          <a:lstStyle/>
          <a:p>
            <a:r>
              <a:rPr lang="en-US" dirty="0" smtClean="0"/>
              <a:t>Should </a:t>
            </a:r>
            <a:r>
              <a:rPr lang="en-US" dirty="0"/>
              <a:t>a country specialize in manufacturing cars or computers and </a:t>
            </a:r>
            <a:r>
              <a:rPr lang="en-US" dirty="0" smtClean="0"/>
              <a:t>forget agriculture? </a:t>
            </a:r>
            <a:r>
              <a:rPr lang="en-US" dirty="0"/>
              <a:t>Or do they take care of their immediate needs first, such as food, and then </a:t>
            </a:r>
            <a:r>
              <a:rPr lang="en-US" dirty="0" smtClean="0"/>
              <a:t>trade only </a:t>
            </a:r>
            <a:r>
              <a:rPr lang="en-US" dirty="0"/>
              <a:t>if there is any left over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can a country do if labor is its major resource? [India is a good example of </a:t>
            </a:r>
            <a:r>
              <a:rPr lang="en-US" dirty="0" smtClean="0"/>
              <a:t>a country </a:t>
            </a:r>
            <a:r>
              <a:rPr lang="en-US" dirty="0"/>
              <a:t>that has maximized its human resources by providing labor for call </a:t>
            </a:r>
            <a:r>
              <a:rPr lang="en-US" dirty="0" smtClean="0"/>
              <a:t>centers for </a:t>
            </a:r>
            <a:r>
              <a:rPr lang="en-US" dirty="0"/>
              <a:t>the technology industry</a:t>
            </a:r>
            <a:r>
              <a:rPr lang="en-US" dirty="0" smtClean="0"/>
              <a:t>.]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Specialization leads to interdependence, and interdependence can help solve the problem of</a:t>
            </a:r>
            <a:br>
              <a:rPr lang="en-US" sz="2700" dirty="0" smtClean="0"/>
            </a:br>
            <a:r>
              <a:rPr lang="en-US" sz="2700" dirty="0" smtClean="0"/>
              <a:t>satisfying needs and wants. Still, countries must decide how much specialization is right for</a:t>
            </a:r>
            <a:r>
              <a:rPr lang="en-US" sz="2700" dirty="0"/>
              <a:t> </a:t>
            </a:r>
            <a:r>
              <a:rPr lang="en-US" sz="2700" dirty="0" smtClean="0"/>
              <a:t>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8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dirty="0"/>
              <a:t>countries have different philosophies and so what they decide </a:t>
            </a:r>
            <a:r>
              <a:rPr lang="en-US" dirty="0" smtClean="0"/>
              <a:t>to produce </a:t>
            </a:r>
            <a:r>
              <a:rPr lang="en-US" dirty="0"/>
              <a:t>and trade varies. However, many countries don't have the luxury of these </a:t>
            </a:r>
            <a:r>
              <a:rPr lang="en-US" dirty="0" smtClean="0"/>
              <a:t>choices because </a:t>
            </a:r>
            <a:r>
              <a:rPr lang="en-US" dirty="0"/>
              <a:t>of the resources they possess.</a:t>
            </a:r>
          </a:p>
          <a:p>
            <a:r>
              <a:rPr lang="en-US" dirty="0" smtClean="0"/>
              <a:t>Developing </a:t>
            </a:r>
            <a:r>
              <a:rPr lang="en-US" dirty="0"/>
              <a:t>nations often lack the capital necessary to create </a:t>
            </a:r>
            <a:r>
              <a:rPr lang="en-US" dirty="0" smtClean="0"/>
              <a:t>more sophisticated </a:t>
            </a:r>
            <a:r>
              <a:rPr lang="en-US" dirty="0"/>
              <a:t>goods that would generate greater wealth and facilitate trade </a:t>
            </a:r>
            <a:endParaRPr lang="en-US" dirty="0" smtClean="0"/>
          </a:p>
          <a:p>
            <a:pPr lvl="1"/>
            <a:r>
              <a:rPr lang="en-US" dirty="0" smtClean="0"/>
              <a:t>Just </a:t>
            </a:r>
            <a:r>
              <a:rPr lang="en-US" dirty="0"/>
              <a:t>like our </a:t>
            </a:r>
            <a:r>
              <a:rPr lang="en-US" dirty="0" smtClean="0"/>
              <a:t>cocoa example- </a:t>
            </a:r>
            <a:r>
              <a:rPr lang="en-US" dirty="0"/>
              <a:t>countries in Africa and South America have the means to produce the cocoa </a:t>
            </a:r>
            <a:r>
              <a:rPr lang="en-US" dirty="0" smtClean="0"/>
              <a:t>beans but </a:t>
            </a:r>
            <a:r>
              <a:rPr lang="en-US" dirty="0"/>
              <a:t>lack the ability to process the </a:t>
            </a:r>
            <a:r>
              <a:rPr lang="en-US" dirty="0" smtClean="0"/>
              <a:t>cocoa.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752600"/>
          </a:xfrm>
        </p:spPr>
        <p:txBody>
          <a:bodyPr/>
          <a:lstStyle/>
          <a:p>
            <a:r>
              <a:rPr lang="en-US" dirty="0" smtClean="0"/>
              <a:t>What is a resource?</a:t>
            </a:r>
          </a:p>
          <a:p>
            <a:endParaRPr lang="en-US" dirty="0"/>
          </a:p>
          <a:p>
            <a:r>
              <a:rPr lang="en-US" dirty="0" smtClean="0"/>
              <a:t>How do one countries resources impact interdependence?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1752600"/>
          </a:xfrm>
        </p:spPr>
        <p:txBody>
          <a:bodyPr>
            <a:normAutofit/>
          </a:bodyPr>
          <a:lstStyle/>
          <a:p>
            <a:r>
              <a:rPr lang="en-US" sz="4400" dirty="0"/>
              <a:t>In your warm up section of your workbook</a:t>
            </a:r>
            <a:r>
              <a:rPr lang="en-US" sz="4400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3446"/>
            <a:ext cx="8610600" cy="1524000"/>
          </a:xfrm>
        </p:spPr>
        <p:txBody>
          <a:bodyPr/>
          <a:lstStyle/>
          <a:p>
            <a:r>
              <a:rPr lang="en-US" b="1" dirty="0" smtClean="0"/>
              <a:t>Resources and Specialization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440" y="1676400"/>
            <a:ext cx="4495800" cy="493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4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describe how a countries resources determine their area of specialization.</a:t>
            </a:r>
          </a:p>
          <a:p>
            <a:endParaRPr lang="en-US" dirty="0" smtClean="0"/>
          </a:p>
          <a:p>
            <a:r>
              <a:rPr lang="en-US" dirty="0" smtClean="0"/>
              <a:t>Success Criteria: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resources and give examples of land labor, capital, </a:t>
            </a:r>
            <a:r>
              <a:rPr lang="en-US" dirty="0" smtClean="0"/>
              <a:t>and entrepreneurship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specialization and explain how it leads to interdependence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how resources, or the lack thereof, cause disparities within </a:t>
            </a:r>
            <a:r>
              <a:rPr lang="en-US" dirty="0" smtClean="0"/>
              <a:t>and between </a:t>
            </a:r>
            <a:r>
              <a:rPr lang="en-US" dirty="0"/>
              <a:t>countries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how to analyze and interact with data.</a:t>
            </a:r>
          </a:p>
        </p:txBody>
      </p:sp>
    </p:spTree>
    <p:extLst>
      <p:ext uri="{BB962C8B-B14F-4D97-AF65-F5344CB8AC3E}">
        <p14:creationId xmlns:p14="http://schemas.microsoft.com/office/powerpoint/2010/main" val="16666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for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learn </a:t>
            </a:r>
            <a:r>
              <a:rPr lang="en-US" dirty="0"/>
              <a:t>about resources and specialization and how they relate to </a:t>
            </a:r>
            <a:r>
              <a:rPr lang="en-US" dirty="0" smtClean="0"/>
              <a:t>global interdependence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 will participate </a:t>
            </a:r>
            <a:r>
              <a:rPr lang="en-US" dirty="0"/>
              <a:t>in an activity that allows them to see </a:t>
            </a:r>
            <a:r>
              <a:rPr lang="en-US" dirty="0" smtClean="0"/>
              <a:t>how inequalities </a:t>
            </a:r>
            <a:r>
              <a:rPr lang="en-US" dirty="0"/>
              <a:t>in resources lead to disparities in wealth/good and services between </a:t>
            </a:r>
            <a:r>
              <a:rPr lang="en-US" dirty="0" smtClean="0"/>
              <a:t>nations… an </a:t>
            </a:r>
            <a:r>
              <a:rPr lang="en-US" dirty="0"/>
              <a:t>excellent </a:t>
            </a:r>
            <a:r>
              <a:rPr lang="en-US" dirty="0" smtClean="0"/>
              <a:t>data analysis </a:t>
            </a:r>
            <a:r>
              <a:rPr lang="en-US" dirty="0"/>
              <a:t>lesson is available using the Gapminder.org website.</a:t>
            </a:r>
          </a:p>
        </p:txBody>
      </p:sp>
    </p:spTree>
    <p:extLst>
      <p:ext uri="{BB962C8B-B14F-4D97-AF65-F5344CB8AC3E}">
        <p14:creationId xmlns:p14="http://schemas.microsoft.com/office/powerpoint/2010/main" val="811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3446"/>
            <a:ext cx="8610600" cy="1524000"/>
          </a:xfrm>
        </p:spPr>
        <p:txBody>
          <a:bodyPr/>
          <a:lstStyle/>
          <a:p>
            <a:r>
              <a:rPr lang="en-US" b="1" dirty="0" smtClean="0"/>
              <a:t>Resources and Specialization</a:t>
            </a:r>
            <a:endParaRPr lang="en-US" b="1" dirty="0"/>
          </a:p>
        </p:txBody>
      </p:sp>
      <p:pic>
        <p:nvPicPr>
          <p:cNvPr id="1026" name="Picture 2" descr="http://mrski-apecon-2008.wikispaces.com/file/view/aton615l.jpg/41673997/aton615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2667000"/>
            <a:ext cx="4648200" cy="352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0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Trade-</a:t>
            </a:r>
            <a:r>
              <a:rPr lang="en-US" dirty="0" smtClean="0"/>
              <a:t> an exchange of goods or services</a:t>
            </a:r>
            <a:endParaRPr lang="en-US" dirty="0"/>
          </a:p>
          <a:p>
            <a:r>
              <a:rPr lang="en-US" b="1" dirty="0"/>
              <a:t>D</a:t>
            </a:r>
            <a:r>
              <a:rPr lang="en-US" b="1" dirty="0" smtClean="0"/>
              <a:t>omestic Trade</a:t>
            </a:r>
            <a:r>
              <a:rPr lang="en-US" dirty="0" smtClean="0"/>
              <a:t>: having to do with the internal affairs of a country</a:t>
            </a:r>
          </a:p>
          <a:p>
            <a:r>
              <a:rPr lang="en-US" b="1" dirty="0"/>
              <a:t>G</a:t>
            </a:r>
            <a:r>
              <a:rPr lang="en-US" b="1" dirty="0" smtClean="0"/>
              <a:t>lobal Trade/ International Trade</a:t>
            </a:r>
            <a:r>
              <a:rPr lang="en-US" dirty="0" smtClean="0"/>
              <a:t>: </a:t>
            </a:r>
            <a:r>
              <a:rPr lang="en-US" dirty="0"/>
              <a:t>an exchange of goods or services throughout the world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: goods brought in from a foreign country  for trade or sale</a:t>
            </a:r>
          </a:p>
          <a:p>
            <a:r>
              <a:rPr lang="en-US" b="1" dirty="0" smtClean="0"/>
              <a:t>Export</a:t>
            </a:r>
            <a:r>
              <a:rPr lang="en-US" dirty="0" smtClean="0"/>
              <a:t>: goods shipped out of one country for trade or sale with another</a:t>
            </a:r>
          </a:p>
          <a:p>
            <a:r>
              <a:rPr lang="en-US" b="1" dirty="0" smtClean="0"/>
              <a:t>Interdependence</a:t>
            </a:r>
            <a:r>
              <a:rPr lang="en-US" dirty="0" smtClean="0"/>
              <a:t>: </a:t>
            </a:r>
            <a:r>
              <a:rPr lang="en-US" dirty="0"/>
              <a:t>The condition where countries become dependent on one another because of specialization and </a:t>
            </a:r>
            <a:r>
              <a:rPr lang="en-US" dirty="0" smtClean="0"/>
              <a:t>trade</a:t>
            </a:r>
          </a:p>
        </p:txBody>
      </p:sp>
    </p:spTree>
    <p:extLst>
      <p:ext uri="{BB962C8B-B14F-4D97-AF65-F5344CB8AC3E}">
        <p14:creationId xmlns:p14="http://schemas.microsoft.com/office/powerpoint/2010/main" val="38369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Resources</a:t>
            </a:r>
            <a:r>
              <a:rPr lang="en-US" dirty="0" smtClean="0"/>
              <a:t>:  Things of value and efforts used to produce goods and services: land, labor, capital, and entrepreneurship</a:t>
            </a:r>
            <a:endParaRPr lang="en-US" b="1" dirty="0" smtClean="0"/>
          </a:p>
          <a:p>
            <a:r>
              <a:rPr lang="en-US" b="1" dirty="0" smtClean="0"/>
              <a:t>Capital</a:t>
            </a:r>
            <a:r>
              <a:rPr lang="en-US" dirty="0"/>
              <a:t>: </a:t>
            </a:r>
            <a:r>
              <a:rPr lang="en-US" i="1" dirty="0"/>
              <a:t>Material Wealth; The money, machines, factories, and tools </a:t>
            </a:r>
            <a:r>
              <a:rPr lang="en-US" i="1" dirty="0" smtClean="0"/>
              <a:t>used (or </a:t>
            </a:r>
            <a:r>
              <a:rPr lang="en-US" i="1" dirty="0"/>
              <a:t>available for use) in the production of other goods and services.</a:t>
            </a:r>
          </a:p>
          <a:p>
            <a:r>
              <a:rPr lang="en-US" b="1" dirty="0"/>
              <a:t>Entrepreneurship: </a:t>
            </a:r>
            <a:r>
              <a:rPr lang="en-US" i="1" dirty="0"/>
              <a:t>The willingness to assume the risks of organizing </a:t>
            </a:r>
            <a:r>
              <a:rPr lang="en-US" i="1" dirty="0" smtClean="0"/>
              <a:t>and coordinating </a:t>
            </a:r>
            <a:r>
              <a:rPr lang="en-US" i="1" dirty="0"/>
              <a:t>resources to produce goods and services.</a:t>
            </a:r>
          </a:p>
          <a:p>
            <a:r>
              <a:rPr lang="en-US" b="1" dirty="0"/>
              <a:t>Land</a:t>
            </a:r>
            <a:r>
              <a:rPr lang="en-US" dirty="0"/>
              <a:t>: </a:t>
            </a:r>
            <a:r>
              <a:rPr lang="en-US" i="1" dirty="0"/>
              <a:t>Natural resources used to produce goods and services; </a:t>
            </a:r>
            <a:r>
              <a:rPr lang="en-US" i="1" dirty="0" smtClean="0"/>
              <a:t>for example</a:t>
            </a:r>
            <a:r>
              <a:rPr lang="en-US" i="1" dirty="0"/>
              <a:t>, land, minerals, and trees.</a:t>
            </a:r>
          </a:p>
          <a:p>
            <a:r>
              <a:rPr lang="en-US" b="1" dirty="0"/>
              <a:t>Labor</a:t>
            </a:r>
            <a:r>
              <a:rPr lang="en-US" dirty="0"/>
              <a:t>: </a:t>
            </a:r>
            <a:r>
              <a:rPr lang="en-US" i="1" dirty="0"/>
              <a:t>All human effort, including the knowledge and skills used in </a:t>
            </a:r>
            <a:r>
              <a:rPr lang="en-US" i="1" dirty="0" smtClean="0"/>
              <a:t>the production </a:t>
            </a:r>
            <a:r>
              <a:rPr lang="en-US" i="1" dirty="0"/>
              <a:t>of goods and services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Specialization:  </a:t>
            </a:r>
            <a:r>
              <a:rPr lang="en-US" i="1" dirty="0" smtClean="0"/>
              <a:t>when </a:t>
            </a:r>
            <a:r>
              <a:rPr lang="en-US" i="1" dirty="0"/>
              <a:t>countries or </a:t>
            </a:r>
            <a:r>
              <a:rPr lang="en-US" i="1" dirty="0" smtClean="0"/>
              <a:t>businesses concentrate </a:t>
            </a:r>
            <a:r>
              <a:rPr lang="en-US" i="1" dirty="0"/>
              <a:t>on producing only those goods and services that they can most efficiently </a:t>
            </a:r>
            <a:r>
              <a:rPr lang="en-US" i="1" dirty="0" smtClean="0"/>
              <a:t>produce given </a:t>
            </a:r>
            <a:r>
              <a:rPr lang="en-US" i="1" dirty="0"/>
              <a:t>their existing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turn to the </a:t>
            </a:r>
            <a:r>
              <a:rPr lang="en-US" i="1" dirty="0"/>
              <a:t>Stats Around the World </a:t>
            </a:r>
            <a:r>
              <a:rPr lang="en-US" b="0" dirty="0"/>
              <a:t>table </a:t>
            </a:r>
            <a:r>
              <a:rPr lang="en-US" b="0" dirty="0" smtClean="0"/>
              <a:t>page 15 &amp; 16 </a:t>
            </a:r>
            <a:r>
              <a:rPr lang="en-US" b="0" dirty="0"/>
              <a:t>in </a:t>
            </a:r>
            <a:r>
              <a:rPr lang="en-US" b="0" dirty="0" smtClean="0"/>
              <a:t>your </a:t>
            </a:r>
            <a:r>
              <a:rPr lang="en-US" i="1" dirty="0" smtClean="0"/>
              <a:t>Student </a:t>
            </a:r>
            <a:r>
              <a:rPr lang="en-US" i="1" dirty="0"/>
              <a:t>Workbooks.</a:t>
            </a:r>
          </a:p>
          <a:p>
            <a:r>
              <a:rPr lang="en-US" b="0" dirty="0"/>
              <a:t>Briefly review and define the types of information and statistics found on the table.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Terms for Understanding</a:t>
            </a:r>
            <a:br>
              <a:rPr lang="en-US" b="1" dirty="0" smtClean="0"/>
            </a:br>
            <a:r>
              <a:rPr lang="en-US" sz="1800" b="1" dirty="0" smtClean="0"/>
              <a:t>on page 15 &amp; 16, write a definition for each of the words in 5 words or less</a:t>
            </a:r>
            <a:endParaRPr lang="en-US" sz="1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life </a:t>
            </a:r>
            <a:r>
              <a:rPr lang="en-US" b="1" i="1" dirty="0" smtClean="0"/>
              <a:t>expectancy- </a:t>
            </a:r>
          </a:p>
          <a:p>
            <a:pPr lvl="1"/>
            <a:r>
              <a:rPr lang="en-US" b="1" i="1" dirty="0" smtClean="0"/>
              <a:t>number of years a person is expected to live</a:t>
            </a:r>
            <a:endParaRPr lang="en-US" dirty="0"/>
          </a:p>
          <a:p>
            <a:r>
              <a:rPr lang="en-US" b="1" i="1" dirty="0" smtClean="0"/>
              <a:t>infant mortality- </a:t>
            </a:r>
          </a:p>
          <a:p>
            <a:pPr lvl="1"/>
            <a:r>
              <a:rPr lang="en-US" b="1" i="1" dirty="0" smtClean="0"/>
              <a:t>number of deaths of babies in a given population</a:t>
            </a:r>
            <a:endParaRPr lang="en-US" dirty="0"/>
          </a:p>
          <a:p>
            <a:r>
              <a:rPr lang="en-US" b="1" i="1" dirty="0" smtClean="0"/>
              <a:t>literacy rate- </a:t>
            </a:r>
          </a:p>
          <a:p>
            <a:pPr lvl="1"/>
            <a:r>
              <a:rPr lang="en-US" b="1" i="1" dirty="0" smtClean="0"/>
              <a:t>percentage of citizens in a country who can read and write</a:t>
            </a:r>
            <a:endParaRPr lang="en-US" dirty="0"/>
          </a:p>
          <a:p>
            <a:r>
              <a:rPr lang="en-US" b="1" i="1" dirty="0" smtClean="0"/>
              <a:t>per </a:t>
            </a:r>
            <a:r>
              <a:rPr lang="en-US" b="1" i="1" dirty="0"/>
              <a:t>capita </a:t>
            </a:r>
            <a:r>
              <a:rPr lang="en-US" b="1" i="1" dirty="0" smtClean="0"/>
              <a:t>income-</a:t>
            </a:r>
          </a:p>
          <a:p>
            <a:pPr lvl="1"/>
            <a:r>
              <a:rPr lang="en-US" b="1" i="1" dirty="0" smtClean="0"/>
              <a:t>Average amount of income for every person in a country</a:t>
            </a:r>
            <a:endParaRPr lang="en-US" dirty="0"/>
          </a:p>
          <a:p>
            <a:r>
              <a:rPr lang="en-US" b="1" i="1" dirty="0" smtClean="0"/>
              <a:t>gross domestic product-</a:t>
            </a:r>
          </a:p>
          <a:p>
            <a:pPr lvl="1"/>
            <a:r>
              <a:rPr lang="en-US" b="1" i="1" dirty="0" smtClean="0"/>
              <a:t>Total market value of the goods and services produced by a nation in a given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458200" cy="2209800"/>
          </a:xfrm>
        </p:spPr>
        <p:txBody>
          <a:bodyPr/>
          <a:lstStyle/>
          <a:p>
            <a:r>
              <a:rPr lang="en-US" sz="2400" u="sng" dirty="0" smtClean="0"/>
              <a:t>Developed</a:t>
            </a:r>
            <a:r>
              <a:rPr lang="en-US" sz="2400" dirty="0" smtClean="0"/>
              <a:t>	</a:t>
            </a:r>
            <a:r>
              <a:rPr lang="en-US" dirty="0" smtClean="0"/>
              <a:t>		</a:t>
            </a:r>
            <a:r>
              <a:rPr lang="en-US" sz="2400" u="sng" dirty="0" smtClean="0"/>
              <a:t>Developing</a:t>
            </a:r>
          </a:p>
          <a:p>
            <a:r>
              <a:rPr lang="en-US" dirty="0" smtClean="0"/>
              <a:t>High life Expectancy		Low Life Expectancy</a:t>
            </a:r>
          </a:p>
          <a:p>
            <a:r>
              <a:rPr lang="en-US" dirty="0" smtClean="0"/>
              <a:t>Low Infant mortality		High Infant mortality</a:t>
            </a:r>
          </a:p>
          <a:p>
            <a:r>
              <a:rPr lang="en-US" dirty="0" smtClean="0"/>
              <a:t>High Per Capita Income	Low per capita income</a:t>
            </a:r>
          </a:p>
          <a:p>
            <a:r>
              <a:rPr lang="en-US" dirty="0" smtClean="0"/>
              <a:t>High GDP				Low GDP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 </a:t>
            </a:r>
            <a:r>
              <a:rPr lang="en-US" dirty="0" err="1" smtClean="0"/>
              <a:t>vs</a:t>
            </a:r>
            <a:r>
              <a:rPr lang="en-US" dirty="0" smtClean="0"/>
              <a:t> Developing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0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pages 15 and 16, identify </a:t>
            </a:r>
            <a:r>
              <a:rPr lang="en-US" dirty="0"/>
              <a:t>three countries </a:t>
            </a:r>
            <a:r>
              <a:rPr lang="en-US" dirty="0" smtClean="0"/>
              <a:t>you think are </a:t>
            </a:r>
            <a:r>
              <a:rPr lang="en-US" b="1" dirty="0" smtClean="0"/>
              <a:t>Developed </a:t>
            </a:r>
            <a:r>
              <a:rPr lang="en-US" b="1" dirty="0" smtClean="0"/>
              <a:t>( </a:t>
            </a:r>
            <a:r>
              <a:rPr lang="en-US" b="1" dirty="0" smtClean="0">
                <a:sym typeface="Wingdings" pitchFamily="2" charset="2"/>
              </a:rPr>
              <a:t> )</a:t>
            </a:r>
            <a:r>
              <a:rPr lang="en-US" dirty="0" smtClean="0"/>
              <a:t>and </a:t>
            </a:r>
            <a:r>
              <a:rPr lang="en-US" dirty="0"/>
              <a:t>three countries that </a:t>
            </a:r>
            <a:r>
              <a:rPr lang="en-US" dirty="0" smtClean="0"/>
              <a:t>are </a:t>
            </a:r>
            <a:r>
              <a:rPr lang="en-US" b="1" dirty="0" smtClean="0"/>
              <a:t>Developing (</a:t>
            </a:r>
            <a:r>
              <a:rPr lang="en-US" b="1" dirty="0" smtClean="0">
                <a:sym typeface="Wingdings" pitchFamily="2" charset="2"/>
              </a:rPr>
              <a:t> )</a:t>
            </a:r>
            <a:r>
              <a:rPr lang="en-US" b="1" dirty="0" smtClean="0"/>
              <a:t>.</a:t>
            </a:r>
            <a:endParaRPr lang="en-US" b="1" dirty="0" smtClean="0"/>
          </a:p>
          <a:p>
            <a:pPr lvl="1"/>
            <a:r>
              <a:rPr lang="en-US" b="1" dirty="0" smtClean="0"/>
              <a:t>Why did you choose those countries</a:t>
            </a:r>
          </a:p>
          <a:p>
            <a:r>
              <a:rPr lang="en-US" dirty="0" smtClean="0"/>
              <a:t>Then complete this activity on </a:t>
            </a:r>
            <a:r>
              <a:rPr lang="en-US" smtClean="0"/>
              <a:t>page </a:t>
            </a:r>
            <a:r>
              <a:rPr lang="en-US" smtClean="0"/>
              <a:t>18 </a:t>
            </a:r>
            <a:r>
              <a:rPr lang="en-US" dirty="0" smtClean="0"/>
              <a:t>of your International Towne Workbook for homework and label the countries on the map on page 17.  Be sure to create a key differentiating between developed and developing.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5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Developed </a:t>
            </a:r>
            <a:r>
              <a:rPr lang="en-US" b="1" dirty="0" err="1" smtClean="0"/>
              <a:t>vs</a:t>
            </a:r>
            <a:r>
              <a:rPr lang="en-US" b="1" dirty="0" smtClean="0"/>
              <a:t> Developing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be divided into two </a:t>
            </a:r>
            <a:r>
              <a:rPr lang="en-US" dirty="0"/>
              <a:t>groups. </a:t>
            </a:r>
          </a:p>
          <a:p>
            <a:pPr lvl="1"/>
            <a:r>
              <a:rPr lang="en-US" dirty="0" smtClean="0"/>
              <a:t>Group 1 will assume the </a:t>
            </a:r>
            <a:r>
              <a:rPr lang="en-US" dirty="0"/>
              <a:t>identity of Developed countries </a:t>
            </a:r>
            <a:endParaRPr lang="en-US" dirty="0" smtClean="0"/>
          </a:p>
          <a:p>
            <a:pPr lvl="1"/>
            <a:r>
              <a:rPr lang="en-US" dirty="0" smtClean="0"/>
              <a:t>Group 2 will </a:t>
            </a:r>
            <a:r>
              <a:rPr lang="en-US" dirty="0"/>
              <a:t>assume the identity of </a:t>
            </a:r>
            <a:r>
              <a:rPr lang="en-US" dirty="0" smtClean="0"/>
              <a:t>Developing countries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your selection </a:t>
            </a:r>
            <a:r>
              <a:rPr lang="en-US" dirty="0"/>
              <a:t>of countries </a:t>
            </a:r>
            <a:r>
              <a:rPr lang="en-US" dirty="0" smtClean="0"/>
              <a:t>you identified as developed </a:t>
            </a:r>
            <a:r>
              <a:rPr lang="en-US" dirty="0" err="1" smtClean="0"/>
              <a:t>vs</a:t>
            </a:r>
            <a:r>
              <a:rPr lang="en-US" dirty="0" smtClean="0"/>
              <a:t> developing, </a:t>
            </a:r>
            <a:r>
              <a:rPr lang="en-US" dirty="0" smtClean="0"/>
              <a:t>compile </a:t>
            </a:r>
            <a:r>
              <a:rPr lang="en-US" dirty="0"/>
              <a:t>a list of what resources are available for their group of countries to trade.</a:t>
            </a:r>
          </a:p>
        </p:txBody>
      </p:sp>
    </p:spTree>
    <p:extLst>
      <p:ext uri="{BB962C8B-B14F-4D97-AF65-F5344CB8AC3E}">
        <p14:creationId xmlns:p14="http://schemas.microsoft.com/office/powerpoint/2010/main" val="38119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might these resources impact trade for Developed and Developing countries?</a:t>
            </a:r>
          </a:p>
          <a:p>
            <a:pPr lvl="1"/>
            <a:r>
              <a:rPr lang="en-US" dirty="0" smtClean="0"/>
              <a:t>Remember, </a:t>
            </a:r>
            <a:r>
              <a:rPr lang="en-US" dirty="0"/>
              <a:t>many developing countries lack the capital to move away from producing </a:t>
            </a:r>
            <a:r>
              <a:rPr lang="en-US" dirty="0" smtClean="0"/>
              <a:t>traditional commodities </a:t>
            </a:r>
            <a:r>
              <a:rPr lang="en-US" dirty="0"/>
              <a:t>(agricultural products, minerals, etc.). Their lack of capital also means they </a:t>
            </a:r>
            <a:r>
              <a:rPr lang="en-US" dirty="0" smtClean="0"/>
              <a:t>have less </a:t>
            </a:r>
            <a:r>
              <a:rPr lang="en-US" dirty="0"/>
              <a:t>of a voice when trying to influence trade regulation.</a:t>
            </a:r>
          </a:p>
        </p:txBody>
      </p:sp>
    </p:spTree>
    <p:extLst>
      <p:ext uri="{BB962C8B-B14F-4D97-AF65-F5344CB8AC3E}">
        <p14:creationId xmlns:p14="http://schemas.microsoft.com/office/powerpoint/2010/main" val="27496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exercise can help </a:t>
            </a:r>
            <a:r>
              <a:rPr lang="en-US" dirty="0" smtClean="0"/>
              <a:t>you think </a:t>
            </a:r>
            <a:r>
              <a:rPr lang="en-US" dirty="0"/>
              <a:t>about the gaps in the world today and </a:t>
            </a:r>
            <a:r>
              <a:rPr lang="en-US" dirty="0" smtClean="0"/>
              <a:t>challenge preconceived </a:t>
            </a:r>
            <a:r>
              <a:rPr lang="en-US" dirty="0"/>
              <a:t>ideas about how the contemporary world looks. The exercise can also be used </a:t>
            </a:r>
            <a:r>
              <a:rPr lang="en-US" dirty="0" smtClean="0"/>
              <a:t>to stimulate </a:t>
            </a:r>
            <a:r>
              <a:rPr lang="en-US" dirty="0"/>
              <a:t>an interest in using statistics to understand the world.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229599" cy="1362075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hlinkClick r:id="rId2"/>
              </a:rPr>
              <a:t>www.gapminder.org/worldmap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data in the </a:t>
            </a:r>
            <a:r>
              <a:rPr lang="en-US" dirty="0" err="1"/>
              <a:t>Gapminder</a:t>
            </a:r>
            <a:r>
              <a:rPr lang="en-US" dirty="0"/>
              <a:t> World graph has been compiled from a variety of sources. Data from </a:t>
            </a:r>
            <a:r>
              <a:rPr lang="en-US" dirty="0" smtClean="0"/>
              <a:t>high-income countries </a:t>
            </a:r>
            <a:r>
              <a:rPr lang="en-US" dirty="0"/>
              <a:t>is mainly from registers, whereas surveys are a common source in low and </a:t>
            </a:r>
            <a:r>
              <a:rPr lang="en-US" dirty="0" smtClean="0"/>
              <a:t>middle-income countries</a:t>
            </a:r>
            <a:r>
              <a:rPr lang="en-US" dirty="0"/>
              <a:t>. Such surveys are based on interviews with a representative sample of </a:t>
            </a:r>
            <a:r>
              <a:rPr lang="en-US" dirty="0" smtClean="0"/>
              <a:t>the population</a:t>
            </a:r>
            <a:r>
              <a:rPr lang="en-US" dirty="0"/>
              <a:t>. Information about sources can be found at </a:t>
            </a:r>
            <a:r>
              <a:rPr lang="en-US" dirty="0" smtClean="0">
                <a:hlinkClick r:id="rId2"/>
              </a:rPr>
              <a:t>www.gapminder.org/worldmap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uncertainty of the data varies, but there is a consensus regarding the general pattern. </a:t>
            </a:r>
            <a:r>
              <a:rPr lang="en-US" dirty="0" smtClean="0"/>
              <a:t>The graph </a:t>
            </a:r>
            <a:r>
              <a:rPr lang="en-US" dirty="0"/>
              <a:t>uses what is known as a log-scale, a scale which expands at low values and compresses </a:t>
            </a:r>
            <a:r>
              <a:rPr lang="en-US" dirty="0" smtClean="0"/>
              <a:t>at high </a:t>
            </a:r>
            <a:r>
              <a:rPr lang="en-US" dirty="0"/>
              <a:t>values. The log scale gives a more correct picture when we look at incomes. For example, $</a:t>
            </a:r>
            <a:r>
              <a:rPr lang="en-US" dirty="0" smtClean="0"/>
              <a:t>100 extra </a:t>
            </a:r>
            <a:r>
              <a:rPr lang="en-US" dirty="0"/>
              <a:t>per year makes a huge difference for a person earning $400. The same $100 addition might </a:t>
            </a:r>
            <a:r>
              <a:rPr lang="en-US" dirty="0" smtClean="0"/>
              <a:t>not even </a:t>
            </a:r>
            <a:r>
              <a:rPr lang="en-US" dirty="0"/>
              <a:t>be noticed by someone earning a $100,000.</a:t>
            </a:r>
          </a:p>
          <a:p>
            <a:r>
              <a:rPr lang="en-US" dirty="0"/>
              <a:t>Some middle-income countries, such as South Africa and Botswana, have a remarkably low </a:t>
            </a:r>
            <a:r>
              <a:rPr lang="en-US" dirty="0" smtClean="0"/>
              <a:t>life expectancy </a:t>
            </a:r>
            <a:r>
              <a:rPr lang="en-US" dirty="0"/>
              <a:t>compared to other countries with the same incomes. The main reason for this is the </a:t>
            </a:r>
            <a:r>
              <a:rPr lang="en-US" dirty="0" smtClean="0"/>
              <a:t>AIDS epidemic</a:t>
            </a:r>
            <a:r>
              <a:rPr lang="en-US" dirty="0"/>
              <a:t>, which has hit these countries particularly hard. HIV and AIDS affect rich and poor </a:t>
            </a:r>
            <a:r>
              <a:rPr lang="en-US" dirty="0" smtClean="0"/>
              <a:t>alike. The </a:t>
            </a:r>
            <a:r>
              <a:rPr lang="en-US" dirty="0"/>
              <a:t>relative high incomes in these countries have been used to give treatment to some of </a:t>
            </a:r>
            <a:r>
              <a:rPr lang="en-US" dirty="0" smtClean="0"/>
              <a:t>those infected</a:t>
            </a:r>
            <a:r>
              <a:rPr lang="en-US" dirty="0"/>
              <a:t>, but they have not yet been able to stop the transmission of the disease.</a:t>
            </a:r>
          </a:p>
        </p:txBody>
      </p:sp>
    </p:spTree>
    <p:extLst>
      <p:ext uri="{BB962C8B-B14F-4D97-AF65-F5344CB8AC3E}">
        <p14:creationId xmlns:p14="http://schemas.microsoft.com/office/powerpoint/2010/main" val="27830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describe how a countries resources determine their area of specialization.</a:t>
            </a:r>
          </a:p>
          <a:p>
            <a:endParaRPr lang="en-US" dirty="0" smtClean="0"/>
          </a:p>
          <a:p>
            <a:r>
              <a:rPr lang="en-US" dirty="0" smtClean="0"/>
              <a:t>Success Criteria: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resources and give examples of land labor, capital, </a:t>
            </a:r>
            <a:r>
              <a:rPr lang="en-US" dirty="0" smtClean="0"/>
              <a:t>and entrepreneurship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specialization and explain how it leads to interdependence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how resources, or the lack thereof, cause disparities within </a:t>
            </a:r>
            <a:r>
              <a:rPr lang="en-US" dirty="0" smtClean="0"/>
              <a:t>and between </a:t>
            </a:r>
            <a:r>
              <a:rPr lang="en-US" dirty="0"/>
              <a:t>countries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/>
              <a:t>how to analyze and interact with data.</a:t>
            </a:r>
          </a:p>
        </p:txBody>
      </p:sp>
    </p:spTree>
    <p:extLst>
      <p:ext uri="{BB962C8B-B14F-4D97-AF65-F5344CB8AC3E}">
        <p14:creationId xmlns:p14="http://schemas.microsoft.com/office/powerpoint/2010/main" val="1480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In groups of 3-5, arrange </a:t>
            </a:r>
            <a:r>
              <a:rPr lang="en-US" b="1" i="1" dirty="0"/>
              <a:t>the country cards </a:t>
            </a:r>
            <a:r>
              <a:rPr lang="en-US" dirty="0"/>
              <a:t>according to the development level of </a:t>
            </a:r>
            <a:r>
              <a:rPr lang="en-US" dirty="0" smtClean="0"/>
              <a:t>the countries</a:t>
            </a:r>
            <a:r>
              <a:rPr lang="en-US" dirty="0"/>
              <a:t>. You do not have to be more specific than this, let the students come up with their </a:t>
            </a:r>
            <a:r>
              <a:rPr lang="en-US" dirty="0" smtClean="0"/>
              <a:t>own ways </a:t>
            </a:r>
            <a:r>
              <a:rPr lang="en-US" dirty="0"/>
              <a:t>of grouping the countries (e.g. they might sort them into two groups, several groups or </a:t>
            </a:r>
            <a:r>
              <a:rPr lang="en-US" dirty="0" smtClean="0"/>
              <a:t>arrange them </a:t>
            </a:r>
            <a:r>
              <a:rPr lang="en-US" dirty="0"/>
              <a:t>into one line).</a:t>
            </a:r>
          </a:p>
          <a:p>
            <a:r>
              <a:rPr lang="en-US" b="1" i="1" dirty="0"/>
              <a:t>E</a:t>
            </a:r>
            <a:r>
              <a:rPr lang="en-US" b="1" i="1" dirty="0" smtClean="0"/>
              <a:t>xplain </a:t>
            </a:r>
            <a:r>
              <a:rPr lang="en-US" dirty="0"/>
              <a:t>how </a:t>
            </a:r>
            <a:r>
              <a:rPr lang="en-US" dirty="0" smtClean="0"/>
              <a:t>you arranged </a:t>
            </a:r>
            <a:r>
              <a:rPr lang="en-US" dirty="0"/>
              <a:t>the cards. Does their way of sorting the countries </a:t>
            </a:r>
            <a:r>
              <a:rPr lang="en-US" dirty="0" smtClean="0"/>
              <a:t>reflect what </a:t>
            </a:r>
            <a:r>
              <a:rPr lang="en-US" dirty="0"/>
              <a:t>they think the incomes of the countries are? Health? Development, in a more vague sense?</a:t>
            </a:r>
          </a:p>
        </p:txBody>
      </p:sp>
    </p:spTree>
    <p:extLst>
      <p:ext uri="{BB962C8B-B14F-4D97-AF65-F5344CB8AC3E}">
        <p14:creationId xmlns:p14="http://schemas.microsoft.com/office/powerpoint/2010/main" val="38527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your list reflect what you observed on the map?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have learned </a:t>
            </a:r>
            <a:r>
              <a:rPr lang="en-US" dirty="0"/>
              <a:t>about resources and specialization and how they relate to </a:t>
            </a:r>
            <a:r>
              <a:rPr lang="en-US" dirty="0" smtClean="0"/>
              <a:t>global interdependence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 have participated </a:t>
            </a:r>
            <a:r>
              <a:rPr lang="en-US" dirty="0"/>
              <a:t>in an activity that allows them to see </a:t>
            </a:r>
            <a:r>
              <a:rPr lang="en-US" dirty="0" smtClean="0"/>
              <a:t>how inequalities </a:t>
            </a:r>
            <a:r>
              <a:rPr lang="en-US" dirty="0"/>
              <a:t>in resources lead to disparities in wealth/good and services between </a:t>
            </a:r>
            <a:r>
              <a:rPr lang="en-US" dirty="0" smtClean="0"/>
              <a:t>nations… an </a:t>
            </a:r>
            <a:r>
              <a:rPr lang="en-US" dirty="0"/>
              <a:t>excellent </a:t>
            </a:r>
            <a:r>
              <a:rPr lang="en-US" dirty="0" smtClean="0"/>
              <a:t>data analysis </a:t>
            </a:r>
            <a:r>
              <a:rPr lang="en-US" dirty="0"/>
              <a:t>lesson is available using the Gapminder.org website.</a:t>
            </a:r>
          </a:p>
        </p:txBody>
      </p:sp>
    </p:spTree>
    <p:extLst>
      <p:ext uri="{BB962C8B-B14F-4D97-AF65-F5344CB8AC3E}">
        <p14:creationId xmlns:p14="http://schemas.microsoft.com/office/powerpoint/2010/main" val="3704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48 poorest countries account for less than 0.4% of all global exports.</a:t>
            </a:r>
          </a:p>
          <a:p>
            <a:r>
              <a:rPr lang="en-US" dirty="0" smtClean="0"/>
              <a:t>6</a:t>
            </a:r>
            <a:r>
              <a:rPr lang="en-US" dirty="0"/>
              <a:t>% of the world possesses 59% of the wealth in the world.</a:t>
            </a:r>
          </a:p>
          <a:p>
            <a:r>
              <a:rPr lang="en-US" dirty="0" smtClean="0"/>
              <a:t>20</a:t>
            </a:r>
            <a:r>
              <a:rPr lang="en-US" dirty="0"/>
              <a:t>% of the world shares a meager 2% of the wealth in the world.</a:t>
            </a:r>
          </a:p>
          <a:p>
            <a:r>
              <a:rPr lang="en-US" dirty="0" smtClean="0"/>
              <a:t>7</a:t>
            </a:r>
            <a:r>
              <a:rPr lang="en-US" dirty="0"/>
              <a:t>% of the world owns a car.</a:t>
            </a:r>
          </a:p>
          <a:p>
            <a:r>
              <a:rPr lang="en-US" dirty="0" smtClean="0"/>
              <a:t>Across </a:t>
            </a:r>
            <a:r>
              <a:rPr lang="en-US" dirty="0"/>
              <a:t>the world, 3.5 billion people live on less than $2.50 a day; 1.4 </a:t>
            </a:r>
            <a:r>
              <a:rPr lang="en-US" dirty="0" smtClean="0"/>
              <a:t>billion have </a:t>
            </a:r>
            <a:r>
              <a:rPr lang="en-US" dirty="0"/>
              <a:t>no access to clean water; 3 billion have no access to sanitation; 2 </a:t>
            </a:r>
            <a:r>
              <a:rPr lang="en-US" dirty="0" smtClean="0"/>
              <a:t>billion have </a:t>
            </a:r>
            <a:r>
              <a:rPr lang="en-US" dirty="0"/>
              <a:t>no access to electricity.</a:t>
            </a:r>
          </a:p>
          <a:p>
            <a:r>
              <a:rPr lang="en-US" dirty="0" smtClean="0"/>
              <a:t>1.4 </a:t>
            </a:r>
            <a:r>
              <a:rPr lang="en-US" dirty="0"/>
              <a:t>billion people are illiterate.</a:t>
            </a:r>
          </a:p>
          <a:p>
            <a:r>
              <a:rPr lang="en-US" dirty="0" smtClean="0"/>
              <a:t>20</a:t>
            </a:r>
            <a:r>
              <a:rPr lang="en-US" dirty="0"/>
              <a:t>% of the population in the developed nations consumes 86% of the </a:t>
            </a:r>
            <a:r>
              <a:rPr lang="en-US" dirty="0" smtClean="0"/>
              <a:t>world’s goods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Remember, all of these </a:t>
            </a:r>
            <a:r>
              <a:rPr lang="en-US" dirty="0"/>
              <a:t>issues relate directly to the resources a </a:t>
            </a:r>
            <a:r>
              <a:rPr lang="en-US" dirty="0" smtClean="0"/>
              <a:t>country possesses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5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think </a:t>
            </a:r>
            <a:r>
              <a:rPr lang="en-US" dirty="0"/>
              <a:t>developing countries will continue to </a:t>
            </a:r>
            <a:r>
              <a:rPr lang="en-US" dirty="0" smtClean="0"/>
              <a:t>develop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they be able </a:t>
            </a:r>
            <a:r>
              <a:rPr lang="en-US" dirty="0" smtClean="0"/>
              <a:t>to improve </a:t>
            </a:r>
            <a:r>
              <a:rPr lang="en-US" dirty="0"/>
              <a:t>on their own or will they need help?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it the responsibility of other nations to </a:t>
            </a:r>
            <a:r>
              <a:rPr lang="en-US" dirty="0" smtClean="0"/>
              <a:t>assist these </a:t>
            </a:r>
            <a:r>
              <a:rPr lang="en-US" dirty="0"/>
              <a:t>nations? </a:t>
            </a:r>
          </a:p>
        </p:txBody>
      </p:sp>
    </p:spTree>
    <p:extLst>
      <p:ext uri="{BB962C8B-B14F-4D97-AF65-F5344CB8AC3E}">
        <p14:creationId xmlns:p14="http://schemas.microsoft.com/office/powerpoint/2010/main" val="9500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for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learn </a:t>
            </a:r>
            <a:r>
              <a:rPr lang="en-US" dirty="0"/>
              <a:t>about resources and specialization and how they relate to </a:t>
            </a:r>
            <a:r>
              <a:rPr lang="en-US" dirty="0" smtClean="0"/>
              <a:t>global interdependence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 will participate </a:t>
            </a:r>
            <a:r>
              <a:rPr lang="en-US" dirty="0"/>
              <a:t>in an activity that allows them to see </a:t>
            </a:r>
            <a:r>
              <a:rPr lang="en-US" dirty="0" smtClean="0"/>
              <a:t>how inequalities </a:t>
            </a:r>
            <a:r>
              <a:rPr lang="en-US" dirty="0"/>
              <a:t>in resources lead to disparities in wealth/good and services between </a:t>
            </a:r>
            <a:r>
              <a:rPr lang="en-US" dirty="0" smtClean="0"/>
              <a:t>nations… an </a:t>
            </a:r>
            <a:r>
              <a:rPr lang="en-US" dirty="0"/>
              <a:t>excellent </a:t>
            </a:r>
            <a:r>
              <a:rPr lang="en-US" dirty="0" smtClean="0"/>
              <a:t>data analysis </a:t>
            </a:r>
            <a:r>
              <a:rPr lang="en-US" dirty="0"/>
              <a:t>lesson is available using the Gapminder.org website.</a:t>
            </a:r>
          </a:p>
        </p:txBody>
      </p:sp>
    </p:spTree>
    <p:extLst>
      <p:ext uri="{BB962C8B-B14F-4D97-AF65-F5344CB8AC3E}">
        <p14:creationId xmlns:p14="http://schemas.microsoft.com/office/powerpoint/2010/main" val="4665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Trade-</a:t>
            </a:r>
            <a:r>
              <a:rPr lang="en-US" dirty="0" smtClean="0"/>
              <a:t> an exchange of goods or services</a:t>
            </a:r>
            <a:endParaRPr lang="en-US" dirty="0"/>
          </a:p>
          <a:p>
            <a:r>
              <a:rPr lang="en-US" b="1" dirty="0"/>
              <a:t>D</a:t>
            </a:r>
            <a:r>
              <a:rPr lang="en-US" b="1" dirty="0" smtClean="0"/>
              <a:t>omestic Trade</a:t>
            </a:r>
            <a:r>
              <a:rPr lang="en-US" dirty="0" smtClean="0"/>
              <a:t>: having to do with the internal affairs of a country</a:t>
            </a:r>
          </a:p>
          <a:p>
            <a:r>
              <a:rPr lang="en-US" b="1" dirty="0"/>
              <a:t>G</a:t>
            </a:r>
            <a:r>
              <a:rPr lang="en-US" b="1" dirty="0" smtClean="0"/>
              <a:t>lobal Trade/ International Trade</a:t>
            </a:r>
            <a:r>
              <a:rPr lang="en-US" dirty="0" smtClean="0"/>
              <a:t>: </a:t>
            </a:r>
            <a:r>
              <a:rPr lang="en-US" dirty="0"/>
              <a:t>an exchange of goods or services throughout the world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: goods brought in from a foreign country  for trade or sale</a:t>
            </a:r>
          </a:p>
          <a:p>
            <a:r>
              <a:rPr lang="en-US" b="1" dirty="0" smtClean="0"/>
              <a:t>Export</a:t>
            </a:r>
            <a:r>
              <a:rPr lang="en-US" dirty="0" smtClean="0"/>
              <a:t>: goods shipped out of one country for trade or sale with another</a:t>
            </a:r>
          </a:p>
          <a:p>
            <a:r>
              <a:rPr lang="en-US" b="1" dirty="0" smtClean="0"/>
              <a:t>Interdependence</a:t>
            </a:r>
            <a:r>
              <a:rPr lang="en-US" dirty="0" smtClean="0"/>
              <a:t>: </a:t>
            </a:r>
            <a:r>
              <a:rPr lang="en-US" dirty="0"/>
              <a:t>The condition where countries become dependent on one another because of specialization and </a:t>
            </a:r>
            <a:r>
              <a:rPr lang="en-US" dirty="0" smtClean="0"/>
              <a:t>trade</a:t>
            </a:r>
          </a:p>
        </p:txBody>
      </p:sp>
    </p:spTree>
    <p:extLst>
      <p:ext uri="{BB962C8B-B14F-4D97-AF65-F5344CB8AC3E}">
        <p14:creationId xmlns:p14="http://schemas.microsoft.com/office/powerpoint/2010/main" val="335469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Resources</a:t>
            </a:r>
            <a:r>
              <a:rPr lang="en-US" dirty="0" smtClean="0"/>
              <a:t>:  Things of value and efforts used to produce goods and services: land, labor, capital, and entrepreneurship</a:t>
            </a:r>
            <a:endParaRPr lang="en-US" b="1" dirty="0" smtClean="0"/>
          </a:p>
          <a:p>
            <a:r>
              <a:rPr lang="en-US" b="1" dirty="0" smtClean="0"/>
              <a:t>Capital</a:t>
            </a:r>
            <a:r>
              <a:rPr lang="en-US" dirty="0"/>
              <a:t>: </a:t>
            </a:r>
            <a:r>
              <a:rPr lang="en-US" i="1" dirty="0"/>
              <a:t>Material Wealth; The money, machines, factories, and tools </a:t>
            </a:r>
            <a:r>
              <a:rPr lang="en-US" i="1" dirty="0" smtClean="0"/>
              <a:t>used (or </a:t>
            </a:r>
            <a:r>
              <a:rPr lang="en-US" i="1" dirty="0"/>
              <a:t>available for use) in the production of other goods and services.</a:t>
            </a:r>
          </a:p>
          <a:p>
            <a:r>
              <a:rPr lang="en-US" b="1" dirty="0"/>
              <a:t>Entrepreneurship: </a:t>
            </a:r>
            <a:r>
              <a:rPr lang="en-US" i="1" dirty="0"/>
              <a:t>The willingness to assume the risks of organizing </a:t>
            </a:r>
            <a:r>
              <a:rPr lang="en-US" i="1" dirty="0" smtClean="0"/>
              <a:t>and coordinating </a:t>
            </a:r>
            <a:r>
              <a:rPr lang="en-US" i="1" dirty="0"/>
              <a:t>resources to produce goods and services.</a:t>
            </a:r>
          </a:p>
          <a:p>
            <a:r>
              <a:rPr lang="en-US" b="1" dirty="0"/>
              <a:t>Land</a:t>
            </a:r>
            <a:r>
              <a:rPr lang="en-US" dirty="0"/>
              <a:t>: </a:t>
            </a:r>
            <a:r>
              <a:rPr lang="en-US" i="1" dirty="0"/>
              <a:t>Natural resources used to produce goods and services; </a:t>
            </a:r>
            <a:r>
              <a:rPr lang="en-US" i="1" dirty="0" smtClean="0"/>
              <a:t>for example</a:t>
            </a:r>
            <a:r>
              <a:rPr lang="en-US" i="1" dirty="0"/>
              <a:t>, land, minerals, and trees.</a:t>
            </a:r>
          </a:p>
          <a:p>
            <a:r>
              <a:rPr lang="en-US" b="1" dirty="0"/>
              <a:t>Labor</a:t>
            </a:r>
            <a:r>
              <a:rPr lang="en-US" dirty="0"/>
              <a:t>: </a:t>
            </a:r>
            <a:r>
              <a:rPr lang="en-US" i="1" dirty="0"/>
              <a:t>All human effort, including the knowledge and skills used in </a:t>
            </a:r>
            <a:r>
              <a:rPr lang="en-US" i="1" dirty="0" smtClean="0"/>
              <a:t>the production </a:t>
            </a:r>
            <a:r>
              <a:rPr lang="en-US" i="1" dirty="0"/>
              <a:t>of goods and services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Specialization:  </a:t>
            </a:r>
            <a:r>
              <a:rPr lang="en-US" i="1" dirty="0" smtClean="0"/>
              <a:t>when </a:t>
            </a:r>
            <a:r>
              <a:rPr lang="en-US" i="1" dirty="0"/>
              <a:t>countries or </a:t>
            </a:r>
            <a:r>
              <a:rPr lang="en-US" i="1" dirty="0" smtClean="0"/>
              <a:t>businesses concentrate </a:t>
            </a:r>
            <a:r>
              <a:rPr lang="en-US" i="1" dirty="0"/>
              <a:t>on producing only those goods and services that they can most efficiently </a:t>
            </a:r>
            <a:r>
              <a:rPr lang="en-US" i="1" dirty="0" smtClean="0"/>
              <a:t>produce given </a:t>
            </a:r>
            <a:r>
              <a:rPr lang="en-US" i="1" dirty="0"/>
              <a:t>their existing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resources? Come up with 5 examples</a:t>
            </a:r>
          </a:p>
          <a:p>
            <a:r>
              <a:rPr lang="en-US" b="1" i="1" dirty="0" smtClean="0"/>
              <a:t>Resources</a:t>
            </a:r>
            <a:r>
              <a:rPr lang="en-US" dirty="0"/>
              <a:t>: </a:t>
            </a:r>
            <a:r>
              <a:rPr lang="en-US" i="1" dirty="0"/>
              <a:t>The machines, workers, money, land, raw materials, and other things </a:t>
            </a:r>
            <a:r>
              <a:rPr lang="en-US" i="1" dirty="0" smtClean="0"/>
              <a:t>that a </a:t>
            </a:r>
            <a:r>
              <a:rPr lang="en-US" i="1" dirty="0"/>
              <a:t>country can use to produce goods and services and to make its economy grow. </a:t>
            </a:r>
            <a:endParaRPr lang="en-US" i="1" dirty="0" smtClean="0"/>
          </a:p>
          <a:p>
            <a:pPr lvl="1"/>
            <a:r>
              <a:rPr lang="en-US" i="1" dirty="0" smtClean="0"/>
              <a:t>Resources may </a:t>
            </a:r>
            <a:r>
              <a:rPr lang="en-US" i="1" dirty="0"/>
              <a:t>be renewable or nonrenewable. </a:t>
            </a:r>
            <a:endParaRPr lang="en-US" i="1" dirty="0" smtClean="0"/>
          </a:p>
          <a:p>
            <a:pPr lvl="1"/>
            <a:r>
              <a:rPr lang="en-US" i="1" dirty="0" smtClean="0"/>
              <a:t>Countries </a:t>
            </a:r>
            <a:r>
              <a:rPr lang="en-US" i="1" dirty="0"/>
              <a:t>must use their resources wisely to ensure </a:t>
            </a:r>
            <a:r>
              <a:rPr lang="en-US" i="1" dirty="0" smtClean="0"/>
              <a:t>long-term prosperity.</a:t>
            </a:r>
          </a:p>
          <a:p>
            <a:pPr lvl="1"/>
            <a:r>
              <a:rPr lang="en-US" dirty="0" smtClean="0"/>
              <a:t>Economy: the </a:t>
            </a:r>
            <a:r>
              <a:rPr lang="en-US" dirty="0"/>
              <a:t>way a country manages its money and resources (such as workers and land) to produce, buy, and sell goods and services. Goods are products like cars, computers, or even corn. </a:t>
            </a:r>
          </a:p>
        </p:txBody>
      </p:sp>
    </p:spTree>
    <p:extLst>
      <p:ext uri="{BB962C8B-B14F-4D97-AF65-F5344CB8AC3E}">
        <p14:creationId xmlns:p14="http://schemas.microsoft.com/office/powerpoint/2010/main" val="10284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C.E.L.L. : The 4 types of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Capital</a:t>
            </a:r>
            <a:r>
              <a:rPr lang="en-US" dirty="0"/>
              <a:t>: </a:t>
            </a:r>
            <a:r>
              <a:rPr lang="en-US" i="1" dirty="0"/>
              <a:t>Material </a:t>
            </a:r>
            <a:r>
              <a:rPr lang="en-US" i="1" dirty="0" smtClean="0"/>
              <a:t>Wealth, what  you have to invest into your product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money, machines, factories, and tools </a:t>
            </a:r>
            <a:r>
              <a:rPr lang="en-US" i="1" dirty="0" smtClean="0"/>
              <a:t>used (or </a:t>
            </a:r>
            <a:r>
              <a:rPr lang="en-US" i="1" dirty="0"/>
              <a:t>available for use) in the production of other goods and services.</a:t>
            </a:r>
          </a:p>
          <a:p>
            <a:r>
              <a:rPr lang="en-US" b="1" dirty="0"/>
              <a:t>Entrepreneurship: </a:t>
            </a:r>
            <a:r>
              <a:rPr lang="en-US" i="1" dirty="0"/>
              <a:t>The willingness to assume the risks of organizing </a:t>
            </a:r>
            <a:r>
              <a:rPr lang="en-US" i="1" dirty="0" smtClean="0"/>
              <a:t>and coordinating </a:t>
            </a:r>
            <a:r>
              <a:rPr lang="en-US" i="1" dirty="0"/>
              <a:t>resources to produce goods and services.</a:t>
            </a:r>
          </a:p>
          <a:p>
            <a:r>
              <a:rPr lang="en-US" b="1" dirty="0"/>
              <a:t>Land</a:t>
            </a:r>
            <a:r>
              <a:rPr lang="en-US" dirty="0"/>
              <a:t>: </a:t>
            </a:r>
            <a:r>
              <a:rPr lang="en-US" i="1" dirty="0"/>
              <a:t>The willingness to assume the risks of organizing and coordinating resources to produce goods and services.</a:t>
            </a:r>
          </a:p>
          <a:p>
            <a:r>
              <a:rPr lang="en-US" b="1" dirty="0" smtClean="0"/>
              <a:t>Labor</a:t>
            </a:r>
            <a:r>
              <a:rPr lang="en-US" dirty="0"/>
              <a:t>: </a:t>
            </a:r>
            <a:r>
              <a:rPr lang="en-US" i="1" dirty="0"/>
              <a:t>All human effort, including the knowledge and skills used in </a:t>
            </a:r>
            <a:r>
              <a:rPr lang="en-US" i="1" dirty="0" smtClean="0"/>
              <a:t>the production </a:t>
            </a:r>
            <a:r>
              <a:rPr lang="en-US" i="1" dirty="0"/>
              <a:t>of goods and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countries have capital, Entrepreneurship, land, and labor resources and different ways of utilizing these resources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Countries evaluate their resources to determine what to specialize 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990</TotalTime>
  <Words>2440</Words>
  <Application>Microsoft Office PowerPoint</Application>
  <PresentationFormat>On-screen Show (4:3)</PresentationFormat>
  <Paragraphs>171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In your warm up section of your workbook, how would you define the word Interdependence?</vt:lpstr>
      <vt:lpstr>Resources and Specialization</vt:lpstr>
      <vt:lpstr>Learning Target</vt:lpstr>
      <vt:lpstr>Overview for Today</vt:lpstr>
      <vt:lpstr>Key Vocabulary Review</vt:lpstr>
      <vt:lpstr>New Key Vocabulary</vt:lpstr>
      <vt:lpstr>Discussion</vt:lpstr>
      <vt:lpstr>C.E.L.L. : The 4 types of resources</vt:lpstr>
      <vt:lpstr>Countries evaluate their resources to determine what to specialize in…</vt:lpstr>
      <vt:lpstr>Where do you think the cocoa comes from versus where the chocolate is made?</vt:lpstr>
      <vt:lpstr>To make a Hersey's Chocolate bar…</vt:lpstr>
      <vt:lpstr>To make a Hersey's Chocolate bar…</vt:lpstr>
      <vt:lpstr>Specialization</vt:lpstr>
      <vt:lpstr>Specialization leads to interdependence, and interdependence can help solve the problem of satisfying needs and wants. Still, countries must decide how much specialization is right for them.</vt:lpstr>
      <vt:lpstr>PowerPoint Presentation</vt:lpstr>
      <vt:lpstr>In your warm up section of your workbook,</vt:lpstr>
      <vt:lpstr>Resources and Specialization</vt:lpstr>
      <vt:lpstr>Learning Target</vt:lpstr>
      <vt:lpstr>Overview for Today</vt:lpstr>
      <vt:lpstr>Key Vocabulary Review</vt:lpstr>
      <vt:lpstr>New Key Vocabulary</vt:lpstr>
      <vt:lpstr>Available Resources</vt:lpstr>
      <vt:lpstr>Terms for Understanding on page 15 &amp; 16, write a definition for each of the words in 5 words or less</vt:lpstr>
      <vt:lpstr>Developed vs Developing</vt:lpstr>
      <vt:lpstr>Identify</vt:lpstr>
      <vt:lpstr>Developed vs Developing</vt:lpstr>
      <vt:lpstr>Discussion</vt:lpstr>
      <vt:lpstr>www.gapminder.org/worldmap </vt:lpstr>
      <vt:lpstr>Preparation</vt:lpstr>
      <vt:lpstr>Activity</vt:lpstr>
      <vt:lpstr>Discussion</vt:lpstr>
      <vt:lpstr>Overview</vt:lpstr>
      <vt:lpstr>Summary</vt:lpstr>
      <vt:lpstr>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Law</dc:creator>
  <cp:lastModifiedBy>Meghan Law</cp:lastModifiedBy>
  <cp:revision>44</cp:revision>
  <dcterms:created xsi:type="dcterms:W3CDTF">2014-12-29T20:05:07Z</dcterms:created>
  <dcterms:modified xsi:type="dcterms:W3CDTF">2016-01-15T15:07:30Z</dcterms:modified>
</cp:coreProperties>
</file>