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sldIdLst>
    <p:sldId id="291" r:id="rId2"/>
    <p:sldId id="290" r:id="rId3"/>
    <p:sldId id="292" r:id="rId4"/>
    <p:sldId id="293" r:id="rId5"/>
    <p:sldId id="294" r:id="rId6"/>
    <p:sldId id="257" r:id="rId7"/>
    <p:sldId id="265" r:id="rId8"/>
    <p:sldId id="261" r:id="rId9"/>
    <p:sldId id="262" r:id="rId10"/>
    <p:sldId id="263" r:id="rId11"/>
    <p:sldId id="281" r:id="rId12"/>
    <p:sldId id="264" r:id="rId13"/>
    <p:sldId id="268" r:id="rId14"/>
    <p:sldId id="269" r:id="rId15"/>
    <p:sldId id="295" r:id="rId16"/>
    <p:sldId id="296" r:id="rId17"/>
    <p:sldId id="305" r:id="rId18"/>
    <p:sldId id="271" r:id="rId19"/>
    <p:sldId id="270" r:id="rId20"/>
    <p:sldId id="283" r:id="rId21"/>
    <p:sldId id="282" r:id="rId22"/>
    <p:sldId id="272" r:id="rId23"/>
    <p:sldId id="273" r:id="rId24"/>
    <p:sldId id="285" r:id="rId25"/>
    <p:sldId id="284" r:id="rId26"/>
    <p:sldId id="274" r:id="rId27"/>
    <p:sldId id="275" r:id="rId28"/>
    <p:sldId id="286" r:id="rId29"/>
    <p:sldId id="301" r:id="rId30"/>
    <p:sldId id="287" r:id="rId31"/>
    <p:sldId id="298" r:id="rId32"/>
    <p:sldId id="306" r:id="rId33"/>
    <p:sldId id="300" r:id="rId34"/>
    <p:sldId id="308" r:id="rId35"/>
    <p:sldId id="277" r:id="rId36"/>
    <p:sldId id="288" r:id="rId37"/>
    <p:sldId id="289" r:id="rId38"/>
    <p:sldId id="307" r:id="rId39"/>
    <p:sldId id="280" r:id="rId40"/>
    <p:sldId id="278" r:id="rId41"/>
    <p:sldId id="279" r:id="rId42"/>
    <p:sldId id="302" r:id="rId43"/>
    <p:sldId id="303" r:id="rId44"/>
    <p:sldId id="266"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200" autoAdjust="0"/>
    <p:restoredTop sz="86047" autoAdjust="0"/>
  </p:normalViewPr>
  <p:slideViewPr>
    <p:cSldViewPr>
      <p:cViewPr varScale="1">
        <p:scale>
          <a:sx n="43" d="100"/>
          <a:sy n="43" d="100"/>
        </p:scale>
        <p:origin x="-9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0B63F6-42DA-4D5B-88AE-4B8E669AF1A8}" type="datetimeFigureOut">
              <a:rPr lang="en-US" smtClean="0"/>
              <a:t>1/21/2016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F53DE9-FEBF-426D-93AB-53A1BC29621C}" type="slidenum">
              <a:rPr lang="en-US" smtClean="0"/>
              <a:t>‹#›</a:t>
            </a:fld>
            <a:endParaRPr lang="en-US"/>
          </a:p>
        </p:txBody>
      </p:sp>
    </p:spTree>
    <p:extLst>
      <p:ext uri="{BB962C8B-B14F-4D97-AF65-F5344CB8AC3E}">
        <p14:creationId xmlns:p14="http://schemas.microsoft.com/office/powerpoint/2010/main" val="951773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Depending upon which country appears to be out in front, read the scenario relevant to that particular country before play begins. (The incidents are listed below following the scoring instructions.) For instance, if </a:t>
            </a:r>
            <a:r>
              <a:rPr lang="en-US" dirty="0" err="1" smtClean="0"/>
              <a:t>Consumia</a:t>
            </a:r>
            <a:r>
              <a:rPr lang="en-US" dirty="0" smtClean="0"/>
              <a:t> is out in front, you could announce, “World slump in demand for consumer products will cost </a:t>
            </a:r>
            <a:r>
              <a:rPr lang="en-US" dirty="0" err="1" smtClean="0"/>
              <a:t>Consumia</a:t>
            </a:r>
            <a:r>
              <a:rPr lang="en-US" dirty="0" smtClean="0"/>
              <a:t> 50 points.” Make certain that your account for the scenario accurately on the scoreboard.</a:t>
            </a:r>
            <a:endParaRPr lang="en-US" dirty="0"/>
          </a:p>
        </p:txBody>
      </p:sp>
      <p:sp>
        <p:nvSpPr>
          <p:cNvPr id="4" name="Slide Number Placeholder 3"/>
          <p:cNvSpPr>
            <a:spLocks noGrp="1"/>
          </p:cNvSpPr>
          <p:nvPr>
            <p:ph type="sldNum" sz="quarter" idx="10"/>
          </p:nvPr>
        </p:nvSpPr>
        <p:spPr/>
        <p:txBody>
          <a:bodyPr/>
          <a:lstStyle/>
          <a:p>
            <a:fld id="{7B9A835B-6400-44E1-9B1A-68C27C458CF1}" type="slidenum">
              <a:rPr lang="en-US" smtClean="0"/>
              <a:t>26</a:t>
            </a:fld>
            <a:endParaRPr lang="en-US"/>
          </a:p>
        </p:txBody>
      </p:sp>
    </p:spTree>
    <p:extLst>
      <p:ext uri="{BB962C8B-B14F-4D97-AF65-F5344CB8AC3E}">
        <p14:creationId xmlns:p14="http://schemas.microsoft.com/office/powerpoint/2010/main" val="1338801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Which ever team is in the lead,</a:t>
            </a:r>
            <a:r>
              <a:rPr lang="en-US" baseline="0" dirty="0" smtClean="0"/>
              <a:t> read their scenario</a:t>
            </a:r>
            <a:endParaRPr lang="en-US" dirty="0"/>
          </a:p>
        </p:txBody>
      </p:sp>
      <p:sp>
        <p:nvSpPr>
          <p:cNvPr id="4" name="Slide Number Placeholder 3"/>
          <p:cNvSpPr>
            <a:spLocks noGrp="1"/>
          </p:cNvSpPr>
          <p:nvPr>
            <p:ph type="sldNum" sz="quarter" idx="10"/>
          </p:nvPr>
        </p:nvSpPr>
        <p:spPr/>
        <p:txBody>
          <a:bodyPr/>
          <a:lstStyle/>
          <a:p>
            <a:fld id="{95F53DE9-FEBF-426D-93AB-53A1BC29621C}" type="slidenum">
              <a:rPr lang="en-US" smtClean="0"/>
              <a:t>36</a:t>
            </a:fld>
            <a:endParaRPr lang="en-US"/>
          </a:p>
        </p:txBody>
      </p:sp>
    </p:spTree>
    <p:extLst>
      <p:ext uri="{BB962C8B-B14F-4D97-AF65-F5344CB8AC3E}">
        <p14:creationId xmlns:p14="http://schemas.microsoft.com/office/powerpoint/2010/main" val="990595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Domestic Trade </a:t>
            </a:r>
            <a:r>
              <a:rPr lang="en-US" baseline="0" dirty="0" smtClean="0"/>
              <a:t>OR INTERNATIONAL </a:t>
            </a:r>
            <a:r>
              <a:rPr lang="en-US" baseline="0" dirty="0" err="1" smtClean="0"/>
              <a:t>tRADE</a:t>
            </a:r>
            <a:endParaRPr lang="en-US" baseline="0" dirty="0" smtClean="0"/>
          </a:p>
          <a:p>
            <a:r>
              <a:rPr lang="en-US" baseline="0" dirty="0" smtClean="0"/>
              <a:t>International:</a:t>
            </a:r>
          </a:p>
          <a:p>
            <a:r>
              <a:rPr lang="en-US" baseline="0" dirty="0" smtClean="0"/>
              <a:t>Interdependence and Specialization</a:t>
            </a:r>
          </a:p>
          <a:p>
            <a:r>
              <a:rPr lang="en-US" baseline="0" dirty="0" smtClean="0"/>
              <a:t>Counter Claim: Specialization and If you chose domestic trade, their would be limited resources</a:t>
            </a:r>
          </a:p>
          <a:p>
            <a:endParaRPr lang="en-US" baseline="0" dirty="0" smtClean="0"/>
          </a:p>
          <a:p>
            <a:r>
              <a:rPr lang="en-US" baseline="0" dirty="0" smtClean="0"/>
              <a:t>Domestic:</a:t>
            </a:r>
          </a:p>
          <a:p>
            <a:r>
              <a:rPr lang="en-US" dirty="0" smtClean="0"/>
              <a:t>Stability and handling</a:t>
            </a:r>
            <a:r>
              <a:rPr lang="en-US" baseline="0" dirty="0" smtClean="0"/>
              <a:t> ourselves</a:t>
            </a:r>
          </a:p>
          <a:p>
            <a:r>
              <a:rPr lang="en-US" baseline="0" dirty="0" smtClean="0"/>
              <a:t>Counter Claim: Risky and rely on others</a:t>
            </a:r>
            <a:endParaRPr lang="en-US" dirty="0"/>
          </a:p>
        </p:txBody>
      </p:sp>
      <p:sp>
        <p:nvSpPr>
          <p:cNvPr id="4" name="Slide Number Placeholder 3"/>
          <p:cNvSpPr>
            <a:spLocks noGrp="1"/>
          </p:cNvSpPr>
          <p:nvPr>
            <p:ph type="sldNum" sz="quarter" idx="10"/>
          </p:nvPr>
        </p:nvSpPr>
        <p:spPr/>
        <p:txBody>
          <a:bodyPr/>
          <a:lstStyle/>
          <a:p>
            <a:fld id="{95F53DE9-FEBF-426D-93AB-53A1BC29621C}" type="slidenum">
              <a:rPr lang="en-US" smtClean="0"/>
              <a:t>44</a:t>
            </a:fld>
            <a:endParaRPr lang="en-US"/>
          </a:p>
        </p:txBody>
      </p:sp>
    </p:spTree>
    <p:extLst>
      <p:ext uri="{BB962C8B-B14F-4D97-AF65-F5344CB8AC3E}">
        <p14:creationId xmlns:p14="http://schemas.microsoft.com/office/powerpoint/2010/main" val="3074885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ounded Rectangle 9"/>
          <p:cNvSpPr/>
          <p:nvPr/>
        </p:nvSpPr>
        <p:spPr>
          <a:xfrm rot="20707748">
            <a:off x="-617539" y="-652551"/>
            <a:ext cx="6664606" cy="3942692"/>
          </a:xfrm>
          <a:custGeom>
            <a:avLst/>
            <a:gdLst/>
            <a:ahLst/>
            <a:cxnLst/>
            <a:rect l="l" t="t" r="r" b="b"/>
            <a:pathLst>
              <a:path w="6664606" h="3942692">
                <a:moveTo>
                  <a:pt x="1046923" y="0"/>
                </a:moveTo>
                <a:lnTo>
                  <a:pt x="6664606" y="1491692"/>
                </a:lnTo>
                <a:lnTo>
                  <a:pt x="6664606" y="3860602"/>
                </a:lnTo>
                <a:cubicBezTo>
                  <a:pt x="6664606" y="3905939"/>
                  <a:pt x="6627853" y="3942692"/>
                  <a:pt x="6582516" y="3942692"/>
                </a:cubicBezTo>
                <a:lnTo>
                  <a:pt x="0" y="3942692"/>
                </a:lnTo>
                <a:close/>
              </a:path>
            </a:pathLst>
          </a:custGeom>
          <a:solidFill>
            <a:schemeClr val="bg1">
              <a:alpha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rot="20707748">
            <a:off x="6168153" y="-441831"/>
            <a:ext cx="3126510" cy="2426476"/>
          </a:xfrm>
          <a:custGeom>
            <a:avLst/>
            <a:gdLst/>
            <a:ahLst/>
            <a:cxnLst/>
            <a:rect l="l" t="t" r="r" b="b"/>
            <a:pathLst>
              <a:path w="3126510" h="2426476">
                <a:moveTo>
                  <a:pt x="0" y="0"/>
                </a:moveTo>
                <a:lnTo>
                  <a:pt x="3126510" y="830198"/>
                </a:lnTo>
                <a:lnTo>
                  <a:pt x="2702642" y="2426476"/>
                </a:lnTo>
                <a:lnTo>
                  <a:pt x="82091" y="2426476"/>
                </a:lnTo>
                <a:cubicBezTo>
                  <a:pt x="36754" y="2426475"/>
                  <a:pt x="1" y="2389722"/>
                  <a:pt x="1" y="2344385"/>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rot="20707748">
            <a:off x="7144098" y="2001564"/>
            <a:ext cx="2679455" cy="4946037"/>
          </a:xfrm>
          <a:custGeom>
            <a:avLst/>
            <a:gdLst/>
            <a:ahLst/>
            <a:cxnLst/>
            <a:rect l="l" t="t" r="r" b="b"/>
            <a:pathLst>
              <a:path w="2679455" h="4946037">
                <a:moveTo>
                  <a:pt x="2679455" y="0"/>
                </a:moveTo>
                <a:lnTo>
                  <a:pt x="1366108" y="4946037"/>
                </a:lnTo>
                <a:lnTo>
                  <a:pt x="0" y="4583288"/>
                </a:lnTo>
                <a:lnTo>
                  <a:pt x="0" y="82090"/>
                </a:lnTo>
                <a:cubicBezTo>
                  <a:pt x="0" y="36753"/>
                  <a:pt x="36753" y="0"/>
                  <a:pt x="82090" y="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rot="20707748">
            <a:off x="-205621" y="3323292"/>
            <a:ext cx="7378073" cy="4557796"/>
          </a:xfrm>
          <a:custGeom>
            <a:avLst/>
            <a:gdLst/>
            <a:ahLst/>
            <a:cxnLst/>
            <a:rect l="l" t="t" r="r" b="b"/>
            <a:pathLst>
              <a:path w="7378073" h="4557796">
                <a:moveTo>
                  <a:pt x="7327936" y="6451"/>
                </a:moveTo>
                <a:cubicBezTo>
                  <a:pt x="7357400" y="18913"/>
                  <a:pt x="7378073" y="48087"/>
                  <a:pt x="7378073" y="82090"/>
                </a:cubicBezTo>
                <a:lnTo>
                  <a:pt x="7378073" y="4557796"/>
                </a:lnTo>
                <a:lnTo>
                  <a:pt x="0" y="2598658"/>
                </a:lnTo>
                <a:lnTo>
                  <a:pt x="690034" y="0"/>
                </a:lnTo>
                <a:lnTo>
                  <a:pt x="7295983" y="0"/>
                </a:lnTo>
                <a:cubicBezTo>
                  <a:pt x="7307317" y="0"/>
                  <a:pt x="7318115" y="2297"/>
                  <a:pt x="7327936"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900000">
            <a:off x="547834" y="3632676"/>
            <a:ext cx="5985159" cy="1606102"/>
          </a:xfrm>
        </p:spPr>
        <p:txBody>
          <a:bodyPr>
            <a:normAutofit/>
          </a:bodyPr>
          <a:lstStyle>
            <a:lvl1pPr>
              <a:lnSpc>
                <a:spcPts val="6000"/>
              </a:lnSpc>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rot="-900000">
            <a:off x="2201145" y="5027230"/>
            <a:ext cx="4655297" cy="1128495"/>
          </a:xfrm>
        </p:spPr>
        <p:txBody>
          <a:bodyPr>
            <a:normAutofit/>
          </a:bodyPr>
          <a:lstStyle>
            <a:lvl1pPr marL="0" indent="0" algn="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900000">
            <a:off x="6741465" y="2313285"/>
            <a:ext cx="1524000" cy="365125"/>
          </a:xfrm>
        </p:spPr>
        <p:txBody>
          <a:bodyPr/>
          <a:lstStyle>
            <a:lvl1pPr algn="l">
              <a:defRPr sz="1800">
                <a:solidFill>
                  <a:schemeClr val="tx1"/>
                </a:solidFill>
              </a:defRPr>
            </a:lvl1pPr>
          </a:lstStyle>
          <a:p>
            <a:fld id="{8F5C185C-701F-4E3B-95E1-95E13EE28967}" type="datetimeFigureOut">
              <a:rPr lang="en-US" smtClean="0"/>
              <a:t>1/21/2016</a:t>
            </a:fld>
            <a:endParaRPr lang="en-US"/>
          </a:p>
        </p:txBody>
      </p:sp>
      <p:sp>
        <p:nvSpPr>
          <p:cNvPr id="5" name="Footer Placeholder 4"/>
          <p:cNvSpPr>
            <a:spLocks noGrp="1"/>
          </p:cNvSpPr>
          <p:nvPr>
            <p:ph type="ftr" sz="quarter" idx="11"/>
          </p:nvPr>
        </p:nvSpPr>
        <p:spPr>
          <a:xfrm rot="-900000">
            <a:off x="6551292" y="1528629"/>
            <a:ext cx="2465987" cy="365125"/>
          </a:xfrm>
        </p:spPr>
        <p:txBody>
          <a:bodyPr/>
          <a:lstStyle>
            <a:lvl1pPr>
              <a:defRPr>
                <a:solidFill>
                  <a:schemeClr val="tx1"/>
                </a:solidFill>
              </a:defRPr>
            </a:lvl1pPr>
          </a:lstStyle>
          <a:p>
            <a:endParaRPr lang="en-US"/>
          </a:p>
        </p:txBody>
      </p:sp>
      <p:sp>
        <p:nvSpPr>
          <p:cNvPr id="6" name="Slide Number Placeholder 5"/>
          <p:cNvSpPr>
            <a:spLocks noGrp="1"/>
          </p:cNvSpPr>
          <p:nvPr>
            <p:ph type="sldNum" sz="quarter" idx="12"/>
          </p:nvPr>
        </p:nvSpPr>
        <p:spPr>
          <a:xfrm rot="-900000">
            <a:off x="6451719" y="1162062"/>
            <a:ext cx="2133600" cy="421038"/>
          </a:xfrm>
        </p:spPr>
        <p:txBody>
          <a:bodyPr anchor="ctr"/>
          <a:lstStyle>
            <a:lvl1pPr algn="l">
              <a:defRPr sz="2400">
                <a:solidFill>
                  <a:schemeClr val="tx1"/>
                </a:solidFill>
              </a:defRPr>
            </a:lvl1pPr>
          </a:lstStyle>
          <a:p>
            <a:fld id="{5163A03E-7535-4A1A-963C-5BB1E8FB63F9}"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2" name="Rounded Rectangle 11"/>
          <p:cNvSpPr/>
          <p:nvPr/>
        </p:nvSpPr>
        <p:spPr>
          <a:xfrm rot="20707748">
            <a:off x="-895918" y="-766298"/>
            <a:ext cx="8332816" cy="5894380"/>
          </a:xfrm>
          <a:custGeom>
            <a:avLst/>
            <a:gdLst/>
            <a:ahLst/>
            <a:cxnLst/>
            <a:rect l="l" t="t" r="r" b="b"/>
            <a:pathLst>
              <a:path w="8332816" h="5894380">
                <a:moveTo>
                  <a:pt x="1565164" y="0"/>
                </a:moveTo>
                <a:lnTo>
                  <a:pt x="8332816" y="1797049"/>
                </a:lnTo>
                <a:lnTo>
                  <a:pt x="8332816" y="5812290"/>
                </a:lnTo>
                <a:cubicBezTo>
                  <a:pt x="8332816" y="5857627"/>
                  <a:pt x="8296063" y="5894380"/>
                  <a:pt x="8250726" y="5894380"/>
                </a:cubicBezTo>
                <a:lnTo>
                  <a:pt x="0" y="5894380"/>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64746" y="5089618"/>
            <a:ext cx="8528044" cy="2911464"/>
          </a:xfrm>
          <a:custGeom>
            <a:avLst/>
            <a:gdLst/>
            <a:ahLst/>
            <a:cxnLst/>
            <a:rect l="l" t="t" r="r" b="b"/>
            <a:pathLst>
              <a:path w="8528044" h="2911464">
                <a:moveTo>
                  <a:pt x="8477907" y="6451"/>
                </a:moveTo>
                <a:cubicBezTo>
                  <a:pt x="8507371" y="18913"/>
                  <a:pt x="8528044" y="48087"/>
                  <a:pt x="8528044" y="82090"/>
                </a:cubicBezTo>
                <a:lnTo>
                  <a:pt x="8528044" y="2911464"/>
                </a:lnTo>
                <a:lnTo>
                  <a:pt x="0" y="646970"/>
                </a:lnTo>
                <a:lnTo>
                  <a:pt x="171794" y="0"/>
                </a:lnTo>
                <a:lnTo>
                  <a:pt x="8445954" y="0"/>
                </a:lnTo>
                <a:cubicBezTo>
                  <a:pt x="8457288" y="0"/>
                  <a:pt x="8468086" y="2297"/>
                  <a:pt x="847790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8533928" y="3839503"/>
            <a:ext cx="1011244" cy="2994350"/>
          </a:xfrm>
          <a:custGeom>
            <a:avLst/>
            <a:gdLst/>
            <a:ahLst/>
            <a:cxnLst/>
            <a:rect l="l" t="t" r="r" b="b"/>
            <a:pathLst>
              <a:path w="1011244" h="2994350">
                <a:moveTo>
                  <a:pt x="1011244" y="0"/>
                </a:moveTo>
                <a:lnTo>
                  <a:pt x="216140" y="2994350"/>
                </a:lnTo>
                <a:lnTo>
                  <a:pt x="0" y="2936957"/>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588490" y="-321837"/>
            <a:ext cx="1976541" cy="4072806"/>
          </a:xfrm>
          <a:custGeom>
            <a:avLst/>
            <a:gdLst/>
            <a:ahLst/>
            <a:cxnLst/>
            <a:rect l="l" t="t" r="r" b="b"/>
            <a:pathLst>
              <a:path w="1976541" h="4072806">
                <a:moveTo>
                  <a:pt x="0" y="0"/>
                </a:moveTo>
                <a:lnTo>
                  <a:pt x="1976541" y="524841"/>
                </a:lnTo>
                <a:lnTo>
                  <a:pt x="1034432" y="4072806"/>
                </a:lnTo>
                <a:lnTo>
                  <a:pt x="82090" y="4072806"/>
                </a:lnTo>
                <a:cubicBezTo>
                  <a:pt x="36753" y="4072806"/>
                  <a:pt x="0" y="4036053"/>
                  <a:pt x="0" y="399071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3183882" y="4760430"/>
            <a:ext cx="5004753" cy="1299542"/>
          </a:xfrm>
        </p:spPr>
        <p:txBody>
          <a:bodyPr anchor="t"/>
          <a:lstStyle/>
          <a:p>
            <a:r>
              <a:rPr lang="en-US" smtClean="0"/>
              <a:t>Click to edit Master title style</a:t>
            </a:r>
            <a:endParaRPr lang="en-US"/>
          </a:p>
        </p:txBody>
      </p:sp>
      <p:sp>
        <p:nvSpPr>
          <p:cNvPr id="3" name="Vertical Text Placeholder 2"/>
          <p:cNvSpPr>
            <a:spLocks noGrp="1"/>
          </p:cNvSpPr>
          <p:nvPr>
            <p:ph type="body" orient="vert" idx="1"/>
          </p:nvPr>
        </p:nvSpPr>
        <p:spPr>
          <a:xfrm rot="-900000">
            <a:off x="781854" y="984581"/>
            <a:ext cx="6581279" cy="360475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rot="-900000">
            <a:off x="6996405" y="6238502"/>
            <a:ext cx="1524000" cy="365125"/>
          </a:xfrm>
        </p:spPr>
        <p:txBody>
          <a:bodyPr/>
          <a:lstStyle/>
          <a:p>
            <a:fld id="{8F5C185C-701F-4E3B-95E1-95E13EE28967}" type="datetimeFigureOut">
              <a:rPr lang="en-US" smtClean="0"/>
              <a:t>1/21/2016</a:t>
            </a:fld>
            <a:endParaRPr lang="en-US"/>
          </a:p>
        </p:txBody>
      </p:sp>
      <p:sp>
        <p:nvSpPr>
          <p:cNvPr id="5" name="Footer Placeholder 4"/>
          <p:cNvSpPr>
            <a:spLocks noGrp="1"/>
          </p:cNvSpPr>
          <p:nvPr>
            <p:ph type="ftr" sz="quarter" idx="11"/>
          </p:nvPr>
        </p:nvSpPr>
        <p:spPr>
          <a:xfrm rot="-900000">
            <a:off x="5321849" y="6094794"/>
            <a:ext cx="3124200" cy="365125"/>
          </a:xfrm>
        </p:spPr>
        <p:txBody>
          <a:bodyPr/>
          <a:lstStyle>
            <a:lvl1pPr algn="r">
              <a:defRPr/>
            </a:lvl1pPr>
          </a:lstStyle>
          <a:p>
            <a:endParaRPr lang="en-US"/>
          </a:p>
        </p:txBody>
      </p:sp>
      <p:sp>
        <p:nvSpPr>
          <p:cNvPr id="6" name="Slide Number Placeholder 5"/>
          <p:cNvSpPr>
            <a:spLocks noGrp="1"/>
          </p:cNvSpPr>
          <p:nvPr>
            <p:ph type="sldNum" sz="quarter" idx="12"/>
          </p:nvPr>
        </p:nvSpPr>
        <p:spPr>
          <a:xfrm rot="-900000">
            <a:off x="8182730" y="3246937"/>
            <a:ext cx="907445" cy="365125"/>
          </a:xfrm>
        </p:spPr>
        <p:txBody>
          <a:bodyPr/>
          <a:lstStyle>
            <a:lvl1pPr algn="l">
              <a:defRPr/>
            </a:lvl1pPr>
          </a:lstStyle>
          <a:p>
            <a:fld id="{5163A03E-7535-4A1A-963C-5BB1E8FB63F9}"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Rounded Rectangle 11"/>
          <p:cNvSpPr/>
          <p:nvPr/>
        </p:nvSpPr>
        <p:spPr>
          <a:xfrm rot="20707748">
            <a:off x="-882907" y="-626065"/>
            <a:ext cx="7440156" cy="7347127"/>
          </a:xfrm>
          <a:custGeom>
            <a:avLst/>
            <a:gdLst/>
            <a:ahLst/>
            <a:cxnLst/>
            <a:rect l="l" t="t" r="r" b="b"/>
            <a:pathLst>
              <a:path w="7440156" h="7347127">
                <a:moveTo>
                  <a:pt x="1760047" y="0"/>
                </a:moveTo>
                <a:lnTo>
                  <a:pt x="7440156" y="1508269"/>
                </a:lnTo>
                <a:lnTo>
                  <a:pt x="7440156" y="7265037"/>
                </a:lnTo>
                <a:cubicBezTo>
                  <a:pt x="7440156" y="7310374"/>
                  <a:pt x="7403403" y="7347127"/>
                  <a:pt x="7358066" y="7347127"/>
                </a:cubicBezTo>
                <a:lnTo>
                  <a:pt x="2707078" y="7347127"/>
                </a:lnTo>
                <a:lnTo>
                  <a:pt x="0" y="6628304"/>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3227235" y="6274264"/>
            <a:ext cx="4396677" cy="1167472"/>
          </a:xfrm>
          <a:custGeom>
            <a:avLst/>
            <a:gdLst/>
            <a:ahLst/>
            <a:cxnLst/>
            <a:rect l="l" t="t" r="r" b="b"/>
            <a:pathLst>
              <a:path w="4396677" h="1167472">
                <a:moveTo>
                  <a:pt x="4346539" y="6451"/>
                </a:moveTo>
                <a:cubicBezTo>
                  <a:pt x="4376003" y="18913"/>
                  <a:pt x="4396677" y="48087"/>
                  <a:pt x="4396677" y="82090"/>
                </a:cubicBezTo>
                <a:lnTo>
                  <a:pt x="4396677" y="1167472"/>
                </a:lnTo>
                <a:lnTo>
                  <a:pt x="0" y="0"/>
                </a:lnTo>
                <a:lnTo>
                  <a:pt x="4314586" y="0"/>
                </a:lnTo>
                <a:cubicBezTo>
                  <a:pt x="4325920" y="0"/>
                  <a:pt x="4336718" y="2297"/>
                  <a:pt x="4346539"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7659524" y="5459724"/>
            <a:ext cx="1710569" cy="1538689"/>
          </a:xfrm>
          <a:custGeom>
            <a:avLst/>
            <a:gdLst/>
            <a:ahLst/>
            <a:cxnLst/>
            <a:rect l="l" t="t" r="r" b="b"/>
            <a:pathLst>
              <a:path w="1710569" h="1538689">
                <a:moveTo>
                  <a:pt x="1710569" y="1"/>
                </a:moveTo>
                <a:lnTo>
                  <a:pt x="1301993" y="1538689"/>
                </a:lnTo>
                <a:lnTo>
                  <a:pt x="0" y="1192965"/>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6666426" y="-490731"/>
            <a:ext cx="3065776" cy="5811871"/>
          </a:xfrm>
          <a:custGeom>
            <a:avLst/>
            <a:gdLst/>
            <a:ahLst/>
            <a:cxnLst/>
            <a:rect l="l" t="t" r="r" b="b"/>
            <a:pathLst>
              <a:path w="3065776" h="5811871">
                <a:moveTo>
                  <a:pt x="0" y="0"/>
                </a:moveTo>
                <a:lnTo>
                  <a:pt x="3065776" y="814071"/>
                </a:lnTo>
                <a:lnTo>
                  <a:pt x="1738684" y="5811871"/>
                </a:lnTo>
                <a:lnTo>
                  <a:pt x="82090" y="5811871"/>
                </a:lnTo>
                <a:cubicBezTo>
                  <a:pt x="36753" y="5811871"/>
                  <a:pt x="0" y="5775118"/>
                  <a:pt x="0" y="572978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rot="-900000">
            <a:off x="6793335" y="511413"/>
            <a:ext cx="1435608" cy="481888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rot="-900000">
            <a:off x="967762" y="1075673"/>
            <a:ext cx="5398955" cy="50882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7754112" y="5888736"/>
            <a:ext cx="1243584" cy="365125"/>
          </a:xfrm>
        </p:spPr>
        <p:txBody>
          <a:bodyPr/>
          <a:lstStyle>
            <a:lvl1pPr algn="l">
              <a:defRPr/>
            </a:lvl1pPr>
          </a:lstStyle>
          <a:p>
            <a:fld id="{8F5C185C-701F-4E3B-95E1-95E13EE28967}" type="datetimeFigureOut">
              <a:rPr lang="en-US" smtClean="0"/>
              <a:t>1/21/2016</a:t>
            </a:fld>
            <a:endParaRPr lang="en-US"/>
          </a:p>
        </p:txBody>
      </p:sp>
      <p:sp>
        <p:nvSpPr>
          <p:cNvPr id="5" name="Footer Placeholder 4"/>
          <p:cNvSpPr>
            <a:spLocks noGrp="1"/>
          </p:cNvSpPr>
          <p:nvPr>
            <p:ph type="ftr" sz="quarter" idx="11"/>
          </p:nvPr>
        </p:nvSpPr>
        <p:spPr>
          <a:xfrm rot="-900000">
            <a:off x="4997808" y="6188244"/>
            <a:ext cx="2380306" cy="365125"/>
          </a:xfrm>
        </p:spPr>
        <p:txBody>
          <a:bodyPr/>
          <a:lstStyle>
            <a:lvl1pPr algn="r">
              <a:defRPr/>
            </a:lvl1pPr>
          </a:lstStyle>
          <a:p>
            <a:endParaRPr lang="en-US"/>
          </a:p>
        </p:txBody>
      </p:sp>
      <p:sp>
        <p:nvSpPr>
          <p:cNvPr id="6" name="Slide Number Placeholder 5"/>
          <p:cNvSpPr>
            <a:spLocks noGrp="1"/>
          </p:cNvSpPr>
          <p:nvPr>
            <p:ph type="sldNum" sz="quarter" idx="12"/>
          </p:nvPr>
        </p:nvSpPr>
        <p:spPr>
          <a:xfrm rot="-900000">
            <a:off x="7690104" y="5641848"/>
            <a:ext cx="1243584" cy="365125"/>
          </a:xfrm>
        </p:spPr>
        <p:txBody>
          <a:bodyPr/>
          <a:lstStyle>
            <a:lvl1pPr algn="l">
              <a:defRPr/>
            </a:lvl1pPr>
          </a:lstStyle>
          <a:p>
            <a:fld id="{5163A03E-7535-4A1A-963C-5BB1E8FB63F9}"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ounded Rectangle 8"/>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3894" y="2921988"/>
            <a:ext cx="5064953" cy="1695631"/>
          </a:xfrm>
        </p:spPr>
        <p:txBody>
          <a:bodyPr/>
          <a:lstStyle/>
          <a:p>
            <a:r>
              <a:rPr lang="en-US" smtClean="0"/>
              <a:t>Click to edit Master title style</a:t>
            </a:r>
            <a:endParaRPr lang="en-US"/>
          </a:p>
        </p:txBody>
      </p:sp>
      <p:sp>
        <p:nvSpPr>
          <p:cNvPr id="3" name="Content Placeholder 2"/>
          <p:cNvSpPr>
            <a:spLocks noGrp="1"/>
          </p:cNvSpPr>
          <p:nvPr>
            <p:ph idx="1"/>
          </p:nvPr>
        </p:nvSpPr>
        <p:spPr>
          <a:xfrm rot="900000">
            <a:off x="3479028" y="959716"/>
            <a:ext cx="4658735" cy="5077623"/>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1690988" y="608314"/>
            <a:ext cx="1789355" cy="365125"/>
          </a:xfrm>
        </p:spPr>
        <p:txBody>
          <a:bodyPr/>
          <a:lstStyle/>
          <a:p>
            <a:fld id="{8F5C185C-701F-4E3B-95E1-95E13EE28967}" type="datetimeFigureOut">
              <a:rPr lang="en-US" smtClean="0"/>
              <a:t>1/21/2016</a:t>
            </a:fld>
            <a:endParaRPr lang="en-US"/>
          </a:p>
        </p:txBody>
      </p:sp>
      <p:sp>
        <p:nvSpPr>
          <p:cNvPr id="5" name="Footer Placeholder 4"/>
          <p:cNvSpPr>
            <a:spLocks noGrp="1"/>
          </p:cNvSpPr>
          <p:nvPr>
            <p:ph type="ftr" sz="quarter" idx="11"/>
          </p:nvPr>
        </p:nvSpPr>
        <p:spPr>
          <a:xfrm rot="900000">
            <a:off x="3103620" y="6177546"/>
            <a:ext cx="2392237" cy="365125"/>
          </a:xfrm>
        </p:spPr>
        <p:txBody>
          <a:bodyPr/>
          <a:lstStyle/>
          <a:p>
            <a:endParaRPr lang="en-US"/>
          </a:p>
        </p:txBody>
      </p:sp>
      <p:sp>
        <p:nvSpPr>
          <p:cNvPr id="6" name="Slide Number Placeholder 5"/>
          <p:cNvSpPr>
            <a:spLocks noGrp="1"/>
          </p:cNvSpPr>
          <p:nvPr>
            <p:ph type="sldNum" sz="quarter" idx="12"/>
          </p:nvPr>
        </p:nvSpPr>
        <p:spPr>
          <a:xfrm rot="900000">
            <a:off x="1265370" y="300797"/>
            <a:ext cx="2287319" cy="365125"/>
          </a:xfrm>
        </p:spPr>
        <p:txBody>
          <a:bodyPr/>
          <a:lstStyle/>
          <a:p>
            <a:fld id="{5163A03E-7535-4A1A-963C-5BB1E8FB63F9}"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ounded Rectangle 16"/>
          <p:cNvSpPr/>
          <p:nvPr/>
        </p:nvSpPr>
        <p:spPr>
          <a:xfrm rot="900000">
            <a:off x="-57216" y="-1017685"/>
            <a:ext cx="7411427" cy="3438177"/>
          </a:xfrm>
          <a:custGeom>
            <a:avLst/>
            <a:gdLst/>
            <a:ahLst/>
            <a:cxnLst/>
            <a:rect l="l" t="t" r="r" b="b"/>
            <a:pathLst>
              <a:path w="7411427" h="3438177">
                <a:moveTo>
                  <a:pt x="0" y="1985886"/>
                </a:moveTo>
                <a:lnTo>
                  <a:pt x="7411427" y="0"/>
                </a:lnTo>
                <a:lnTo>
                  <a:pt x="7411427" y="3356087"/>
                </a:lnTo>
                <a:cubicBezTo>
                  <a:pt x="7411427" y="3401424"/>
                  <a:pt x="7374674" y="3438177"/>
                  <a:pt x="7329337" y="3438177"/>
                </a:cubicBezTo>
                <a:lnTo>
                  <a:pt x="389140" y="3438177"/>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776641" y="2417820"/>
            <a:ext cx="6998365" cy="5080081"/>
          </a:xfrm>
          <a:custGeom>
            <a:avLst/>
            <a:gdLst/>
            <a:ahLst/>
            <a:cxnLst/>
            <a:rect l="l" t="t" r="r" b="b"/>
            <a:pathLst>
              <a:path w="6998365" h="5080081">
                <a:moveTo>
                  <a:pt x="0" y="0"/>
                </a:moveTo>
                <a:lnTo>
                  <a:pt x="6916275" y="0"/>
                </a:lnTo>
                <a:cubicBezTo>
                  <a:pt x="6961612" y="0"/>
                  <a:pt x="6998365" y="36753"/>
                  <a:pt x="6998365" y="82090"/>
                </a:cubicBezTo>
                <a:lnTo>
                  <a:pt x="6998365" y="3569608"/>
                </a:lnTo>
                <a:lnTo>
                  <a:pt x="1361203" y="5080081"/>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900000">
            <a:off x="6338067" y="3775812"/>
            <a:ext cx="3102275" cy="3544033"/>
          </a:xfrm>
          <a:custGeom>
            <a:avLst/>
            <a:gdLst/>
            <a:ahLst/>
            <a:cxnLst/>
            <a:rect l="l" t="t" r="r" b="b"/>
            <a:pathLst>
              <a:path w="3102275" h="3544033">
                <a:moveTo>
                  <a:pt x="50137" y="6451"/>
                </a:moveTo>
                <a:cubicBezTo>
                  <a:pt x="59958" y="2297"/>
                  <a:pt x="70756" y="0"/>
                  <a:pt x="82090" y="0"/>
                </a:cubicBezTo>
                <a:lnTo>
                  <a:pt x="2375388" y="0"/>
                </a:lnTo>
                <a:lnTo>
                  <a:pt x="3102275" y="2712781"/>
                </a:lnTo>
                <a:lnTo>
                  <a:pt x="0" y="3544033"/>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ounded Rectangle 19"/>
          <p:cNvSpPr/>
          <p:nvPr/>
        </p:nvSpPr>
        <p:spPr>
          <a:xfrm rot="900000">
            <a:off x="7327879" y="-104312"/>
            <a:ext cx="2350627" cy="3820866"/>
          </a:xfrm>
          <a:custGeom>
            <a:avLst/>
            <a:gdLst/>
            <a:ahLst/>
            <a:cxnLst/>
            <a:rect l="l" t="t" r="r" b="b"/>
            <a:pathLst>
              <a:path w="2350627" h="3820866">
                <a:moveTo>
                  <a:pt x="1" y="355523"/>
                </a:moveTo>
                <a:lnTo>
                  <a:pt x="1326829" y="0"/>
                </a:lnTo>
                <a:lnTo>
                  <a:pt x="2350627" y="3820866"/>
                </a:lnTo>
                <a:lnTo>
                  <a:pt x="82091" y="3820866"/>
                </a:lnTo>
                <a:cubicBezTo>
                  <a:pt x="36754" y="3820866"/>
                  <a:pt x="1" y="3784113"/>
                  <a:pt x="0" y="373877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534986" y="2921829"/>
            <a:ext cx="5690855" cy="1570680"/>
          </a:xfrm>
        </p:spPr>
        <p:txBody>
          <a:bodyPr anchor="b">
            <a:noAutofit/>
          </a:bodyPr>
          <a:lstStyle>
            <a:lvl1pPr algn="r">
              <a:defRPr sz="48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rot="900000">
            <a:off x="537849" y="4494201"/>
            <a:ext cx="5271544" cy="1500187"/>
          </a:xfrm>
        </p:spPr>
        <p:txBody>
          <a:bodyPr anchor="t">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rot="900000">
            <a:off x="6878368" y="3761385"/>
            <a:ext cx="1524000" cy="365125"/>
          </a:xfrm>
        </p:spPr>
        <p:txBody>
          <a:bodyPr/>
          <a:lstStyle>
            <a:lvl1pPr algn="l">
              <a:defRPr/>
            </a:lvl1pPr>
          </a:lstStyle>
          <a:p>
            <a:fld id="{8F5C185C-701F-4E3B-95E1-95E13EE28967}" type="datetimeFigureOut">
              <a:rPr lang="en-US" smtClean="0"/>
              <a:t>1/21/2016</a:t>
            </a:fld>
            <a:endParaRPr lang="en-US"/>
          </a:p>
        </p:txBody>
      </p:sp>
      <p:sp>
        <p:nvSpPr>
          <p:cNvPr id="5" name="Footer Placeholder 4"/>
          <p:cNvSpPr>
            <a:spLocks noGrp="1"/>
          </p:cNvSpPr>
          <p:nvPr>
            <p:ph type="ftr" sz="quarter" idx="11"/>
          </p:nvPr>
        </p:nvSpPr>
        <p:spPr>
          <a:xfrm rot="900000">
            <a:off x="7056965" y="3170795"/>
            <a:ext cx="1926305" cy="365125"/>
          </a:xfrm>
        </p:spPr>
        <p:txBody>
          <a:bodyPr/>
          <a:lstStyle/>
          <a:p>
            <a:endParaRPr lang="en-US"/>
          </a:p>
        </p:txBody>
      </p:sp>
      <p:sp>
        <p:nvSpPr>
          <p:cNvPr id="6" name="Slide Number Placeholder 5"/>
          <p:cNvSpPr>
            <a:spLocks noGrp="1"/>
          </p:cNvSpPr>
          <p:nvPr>
            <p:ph type="sldNum" sz="quarter" idx="12"/>
          </p:nvPr>
        </p:nvSpPr>
        <p:spPr>
          <a:xfrm rot="900000" flipH="1">
            <a:off x="7176363" y="2661157"/>
            <a:ext cx="683979" cy="365125"/>
          </a:xfrm>
        </p:spPr>
        <p:txBody>
          <a:bodyPr/>
          <a:lstStyle>
            <a:lvl1pPr algn="l">
              <a:defRPr/>
            </a:lvl1pPr>
          </a:lstStyle>
          <a:p>
            <a:fld id="{5163A03E-7535-4A1A-963C-5BB1E8FB63F9}"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7" name="Rounded Rectangle 16"/>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1893" y="2231024"/>
            <a:ext cx="4820301" cy="1436159"/>
          </a:xfrm>
        </p:spPr>
        <p:txBody>
          <a:bodyPr/>
          <a:lstStyle/>
          <a:p>
            <a:r>
              <a:rPr lang="en-US" smtClean="0"/>
              <a:t>Click to edit Master title style</a:t>
            </a:r>
            <a:endParaRPr lang="en-US"/>
          </a:p>
        </p:txBody>
      </p:sp>
      <p:sp>
        <p:nvSpPr>
          <p:cNvPr id="3" name="Content Placeholder 2"/>
          <p:cNvSpPr>
            <a:spLocks noGrp="1"/>
          </p:cNvSpPr>
          <p:nvPr>
            <p:ph sz="half" idx="1"/>
          </p:nvPr>
        </p:nvSpPr>
        <p:spPr>
          <a:xfrm rot="-900000">
            <a:off x="1014439" y="1335061"/>
            <a:ext cx="2578608" cy="4839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rot="-900000">
            <a:off x="3701032" y="618005"/>
            <a:ext cx="2580010" cy="4837176"/>
          </a:xfrm>
        </p:spPr>
        <p:txBody>
          <a:bodyPr anchor="t"/>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rot="-900000">
            <a:off x="7755919" y="5887412"/>
            <a:ext cx="1241980" cy="365125"/>
          </a:xfrm>
        </p:spPr>
        <p:txBody>
          <a:bodyPr/>
          <a:lstStyle>
            <a:lvl1pPr algn="l">
              <a:defRPr/>
            </a:lvl1pPr>
          </a:lstStyle>
          <a:p>
            <a:fld id="{8F5C185C-701F-4E3B-95E1-95E13EE28967}" type="datetimeFigureOut">
              <a:rPr lang="en-US" smtClean="0"/>
              <a:t>1/21/2016</a:t>
            </a:fld>
            <a:endParaRPr lang="en-US"/>
          </a:p>
        </p:txBody>
      </p:sp>
      <p:sp>
        <p:nvSpPr>
          <p:cNvPr id="6" name="Footer Placeholder 5"/>
          <p:cNvSpPr>
            <a:spLocks noGrp="1"/>
          </p:cNvSpPr>
          <p:nvPr>
            <p:ph type="ftr" sz="quarter" idx="11"/>
          </p:nvPr>
        </p:nvSpPr>
        <p:spPr>
          <a:xfrm rot="-900000">
            <a:off x="4054658" y="5494374"/>
            <a:ext cx="31242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rot="-900000">
            <a:off x="7690164" y="5643110"/>
            <a:ext cx="1241693" cy="365125"/>
          </a:xfrm>
        </p:spPr>
        <p:txBody>
          <a:bodyPr/>
          <a:lstStyle>
            <a:lvl1pPr algn="l">
              <a:defRPr/>
            </a:lvl1pPr>
          </a:lstStyle>
          <a:p>
            <a:fld id="{5163A03E-7535-4A1A-963C-5BB1E8FB63F9}"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53" name="Rounded Rectangle 52"/>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ounded Rectangle 53"/>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ounded Rectangle 54"/>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rot="-900000">
            <a:off x="854761" y="1406870"/>
            <a:ext cx="2213148" cy="759866"/>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rot="-900000">
            <a:off x="1120518" y="2227895"/>
            <a:ext cx="2578608" cy="3938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rot="-900000">
            <a:off x="3535709" y="687503"/>
            <a:ext cx="2214753" cy="753043"/>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rot="-900000">
            <a:off x="3808498" y="1495882"/>
            <a:ext cx="2578608" cy="39559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rot="-900000">
            <a:off x="7754112" y="5888736"/>
            <a:ext cx="1243584" cy="365125"/>
          </a:xfrm>
        </p:spPr>
        <p:txBody>
          <a:bodyPr/>
          <a:lstStyle>
            <a:lvl1pPr algn="l">
              <a:defRPr/>
            </a:lvl1pPr>
          </a:lstStyle>
          <a:p>
            <a:fld id="{8F5C185C-701F-4E3B-95E1-95E13EE28967}" type="datetimeFigureOut">
              <a:rPr lang="en-US" smtClean="0"/>
              <a:t>1/21/2016</a:t>
            </a:fld>
            <a:endParaRPr lang="en-US"/>
          </a:p>
        </p:txBody>
      </p:sp>
      <p:sp>
        <p:nvSpPr>
          <p:cNvPr id="8" name="Footer Placeholder 7"/>
          <p:cNvSpPr>
            <a:spLocks noGrp="1"/>
          </p:cNvSpPr>
          <p:nvPr>
            <p:ph type="ftr" sz="quarter" idx="11"/>
          </p:nvPr>
        </p:nvSpPr>
        <p:spPr>
          <a:xfrm rot="-900000">
            <a:off x="4050792" y="5495544"/>
            <a:ext cx="3124200" cy="365125"/>
          </a:xfrm>
        </p:spPr>
        <p:txBody>
          <a:bodyPr/>
          <a:lstStyle>
            <a:lvl1pPr algn="r">
              <a:defRPr/>
            </a:lvl1pPr>
          </a:lstStyle>
          <a:p>
            <a:endParaRPr lang="en-US"/>
          </a:p>
        </p:txBody>
      </p:sp>
      <p:sp>
        <p:nvSpPr>
          <p:cNvPr id="9" name="Slide Number Placeholder 8"/>
          <p:cNvSpPr>
            <a:spLocks noGrp="1"/>
          </p:cNvSpPr>
          <p:nvPr>
            <p:ph type="sldNum" sz="quarter" idx="12"/>
          </p:nvPr>
        </p:nvSpPr>
        <p:spPr>
          <a:xfrm rot="-900000">
            <a:off x="7690104" y="5641848"/>
            <a:ext cx="1243584" cy="365125"/>
          </a:xfrm>
        </p:spPr>
        <p:txBody>
          <a:bodyPr/>
          <a:lstStyle>
            <a:lvl1pPr algn="l">
              <a:defRPr/>
            </a:lvl1pPr>
          </a:lstStyle>
          <a:p>
            <a:fld id="{5163A03E-7535-4A1A-963C-5BB1E8FB63F9}"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1" name="Rounded Rectangle 20"/>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0936" y="2926080"/>
            <a:ext cx="5065776" cy="169164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rot="900000">
            <a:off x="1691640" y="612648"/>
            <a:ext cx="1792224" cy="365125"/>
          </a:xfrm>
        </p:spPr>
        <p:txBody>
          <a:bodyPr/>
          <a:lstStyle/>
          <a:p>
            <a:fld id="{8F5C185C-701F-4E3B-95E1-95E13EE28967}" type="datetimeFigureOut">
              <a:rPr lang="en-US" smtClean="0"/>
              <a:t>1/21/2016</a:t>
            </a:fld>
            <a:endParaRPr lang="en-US"/>
          </a:p>
        </p:txBody>
      </p:sp>
      <p:sp>
        <p:nvSpPr>
          <p:cNvPr id="4" name="Footer Placeholder 3"/>
          <p:cNvSpPr>
            <a:spLocks noGrp="1"/>
          </p:cNvSpPr>
          <p:nvPr>
            <p:ph type="ftr" sz="quarter" idx="11"/>
          </p:nvPr>
        </p:nvSpPr>
        <p:spPr>
          <a:xfrm rot="900000">
            <a:off x="2493721" y="6101033"/>
            <a:ext cx="3052113" cy="365125"/>
          </a:xfrm>
        </p:spPr>
        <p:txBody>
          <a:bodyPr/>
          <a:lstStyle/>
          <a:p>
            <a:endParaRPr lang="en-US"/>
          </a:p>
        </p:txBody>
      </p:sp>
      <p:sp>
        <p:nvSpPr>
          <p:cNvPr id="5" name="Slide Number Placeholder 4"/>
          <p:cNvSpPr>
            <a:spLocks noGrp="1"/>
          </p:cNvSpPr>
          <p:nvPr>
            <p:ph type="sldNum" sz="quarter" idx="12"/>
          </p:nvPr>
        </p:nvSpPr>
        <p:spPr>
          <a:xfrm rot="900000">
            <a:off x="1261872" y="301752"/>
            <a:ext cx="2286000" cy="365125"/>
          </a:xfrm>
        </p:spPr>
        <p:txBody>
          <a:bodyPr/>
          <a:lstStyle/>
          <a:p>
            <a:fld id="{5163A03E-7535-4A1A-963C-5BB1E8FB63F9}"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ounded Rectangle 11"/>
          <p:cNvSpPr/>
          <p:nvPr/>
        </p:nvSpPr>
        <p:spPr>
          <a:xfrm rot="900000">
            <a:off x="-372248" y="-1218153"/>
            <a:ext cx="8577953" cy="6344114"/>
          </a:xfrm>
          <a:custGeom>
            <a:avLst/>
            <a:gdLst/>
            <a:ahLst/>
            <a:cxnLst/>
            <a:rect l="l" t="t" r="r" b="b"/>
            <a:pathLst>
              <a:path w="8577953" h="6344114">
                <a:moveTo>
                  <a:pt x="0" y="2298455"/>
                </a:moveTo>
                <a:lnTo>
                  <a:pt x="8577953" y="0"/>
                </a:lnTo>
                <a:lnTo>
                  <a:pt x="8577953" y="6262024"/>
                </a:lnTo>
                <a:cubicBezTo>
                  <a:pt x="8577953" y="6307361"/>
                  <a:pt x="8541200" y="6344113"/>
                  <a:pt x="8495863" y="6344113"/>
                </a:cubicBezTo>
                <a:lnTo>
                  <a:pt x="1084031" y="634411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0000">
            <a:off x="-449071" y="5207889"/>
            <a:ext cx="7470000" cy="2486713"/>
          </a:xfrm>
          <a:custGeom>
            <a:avLst/>
            <a:gdLst/>
            <a:ahLst/>
            <a:cxnLst/>
            <a:rect l="l" t="t" r="r" b="b"/>
            <a:pathLst>
              <a:path w="7470000" h="2486713">
                <a:moveTo>
                  <a:pt x="0" y="0"/>
                </a:moveTo>
                <a:lnTo>
                  <a:pt x="7387910" y="0"/>
                </a:lnTo>
                <a:cubicBezTo>
                  <a:pt x="7433247" y="0"/>
                  <a:pt x="7470000" y="36753"/>
                  <a:pt x="7470000" y="82090"/>
                </a:cubicBezTo>
                <a:lnTo>
                  <a:pt x="7470000" y="663670"/>
                </a:lnTo>
                <a:lnTo>
                  <a:pt x="666313" y="2486713"/>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0000">
            <a:off x="7192310" y="6483326"/>
            <a:ext cx="1932834" cy="635630"/>
          </a:xfrm>
          <a:custGeom>
            <a:avLst/>
            <a:gdLst/>
            <a:ahLst/>
            <a:cxnLst/>
            <a:rect l="l" t="t" r="r" b="b"/>
            <a:pathLst>
              <a:path w="1932834" h="635630">
                <a:moveTo>
                  <a:pt x="50137" y="6451"/>
                </a:moveTo>
                <a:cubicBezTo>
                  <a:pt x="59958" y="2297"/>
                  <a:pt x="70756" y="0"/>
                  <a:pt x="82090" y="0"/>
                </a:cubicBezTo>
                <a:lnTo>
                  <a:pt x="1901288" y="0"/>
                </a:lnTo>
                <a:lnTo>
                  <a:pt x="1932834" y="117729"/>
                </a:lnTo>
                <a:lnTo>
                  <a:pt x="0" y="635630"/>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14"/>
          <p:cNvSpPr/>
          <p:nvPr/>
        </p:nvSpPr>
        <p:spPr>
          <a:xfrm rot="900000">
            <a:off x="8127084" y="92392"/>
            <a:ext cx="1878991" cy="6414233"/>
          </a:xfrm>
          <a:custGeom>
            <a:avLst/>
            <a:gdLst/>
            <a:ahLst/>
            <a:cxnLst/>
            <a:rect l="l" t="t" r="r" b="b"/>
            <a:pathLst>
              <a:path w="1878991" h="6414233">
                <a:moveTo>
                  <a:pt x="0" y="42953"/>
                </a:moveTo>
                <a:lnTo>
                  <a:pt x="160303" y="0"/>
                </a:lnTo>
                <a:lnTo>
                  <a:pt x="1878991" y="6414233"/>
                </a:lnTo>
                <a:lnTo>
                  <a:pt x="82090" y="6414233"/>
                </a:lnTo>
                <a:cubicBezTo>
                  <a:pt x="36753" y="6414233"/>
                  <a:pt x="0" y="6377480"/>
                  <a:pt x="0" y="633214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a:xfrm rot="900000">
            <a:off x="7521938" y="5927116"/>
            <a:ext cx="1524000" cy="365125"/>
          </a:xfrm>
        </p:spPr>
        <p:txBody>
          <a:bodyPr/>
          <a:lstStyle>
            <a:lvl1pPr algn="l">
              <a:defRPr/>
            </a:lvl1pPr>
          </a:lstStyle>
          <a:p>
            <a:fld id="{8F5C185C-701F-4E3B-95E1-95E13EE28967}" type="datetimeFigureOut">
              <a:rPr lang="en-US" smtClean="0"/>
              <a:t>1/21/2016</a:t>
            </a:fld>
            <a:endParaRPr lang="en-US"/>
          </a:p>
        </p:txBody>
      </p:sp>
      <p:sp>
        <p:nvSpPr>
          <p:cNvPr id="3" name="Footer Placeholder 2"/>
          <p:cNvSpPr>
            <a:spLocks noGrp="1"/>
          </p:cNvSpPr>
          <p:nvPr>
            <p:ph type="ftr" sz="quarter" idx="11"/>
          </p:nvPr>
        </p:nvSpPr>
        <p:spPr>
          <a:xfrm rot="900000">
            <a:off x="3892286" y="5987296"/>
            <a:ext cx="3124200" cy="295162"/>
          </a:xfrm>
        </p:spPr>
        <p:txBody>
          <a:bodyPr/>
          <a:lstStyle>
            <a:lvl1pPr algn="r">
              <a:defRPr/>
            </a:lvl1pPr>
          </a:lstStyle>
          <a:p>
            <a:endParaRPr lang="en-US"/>
          </a:p>
        </p:txBody>
      </p:sp>
      <p:sp>
        <p:nvSpPr>
          <p:cNvPr id="4" name="Slide Number Placeholder 3"/>
          <p:cNvSpPr>
            <a:spLocks noGrp="1"/>
          </p:cNvSpPr>
          <p:nvPr>
            <p:ph type="sldNum" sz="quarter" idx="12"/>
          </p:nvPr>
        </p:nvSpPr>
        <p:spPr>
          <a:xfrm rot="900000">
            <a:off x="7599046" y="5570110"/>
            <a:ext cx="716206" cy="365125"/>
          </a:xfrm>
        </p:spPr>
        <p:txBody>
          <a:bodyPr/>
          <a:lstStyle>
            <a:lvl1pPr algn="l">
              <a:defRPr/>
            </a:lvl1pPr>
          </a:lstStyle>
          <a:p>
            <a:fld id="{5163A03E-7535-4A1A-963C-5BB1E8FB63F9}"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3" name="Rounded Rectangle 12"/>
          <p:cNvSpPr/>
          <p:nvPr/>
        </p:nvSpPr>
        <p:spPr>
          <a:xfrm rot="20707748">
            <a:off x="-897260" y="-624538"/>
            <a:ext cx="7286946" cy="6041338"/>
          </a:xfrm>
          <a:custGeom>
            <a:avLst/>
            <a:gdLst/>
            <a:ahLst/>
            <a:cxnLst/>
            <a:rect l="l" t="t" r="r" b="b"/>
            <a:pathLst>
              <a:path w="7286946" h="6041338">
                <a:moveTo>
                  <a:pt x="1604186" y="0"/>
                </a:moveTo>
                <a:lnTo>
                  <a:pt x="7286946" y="1508972"/>
                </a:lnTo>
                <a:lnTo>
                  <a:pt x="7286946" y="5959247"/>
                </a:lnTo>
                <a:cubicBezTo>
                  <a:pt x="7286946" y="6004584"/>
                  <a:pt x="7250193" y="6041337"/>
                  <a:pt x="7204856" y="6041337"/>
                </a:cubicBezTo>
                <a:lnTo>
                  <a:pt x="0" y="6041338"/>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64806" y="5378153"/>
            <a:ext cx="7443151" cy="2476431"/>
          </a:xfrm>
          <a:custGeom>
            <a:avLst/>
            <a:gdLst/>
            <a:ahLst/>
            <a:cxnLst/>
            <a:rect l="l" t="t" r="r" b="b"/>
            <a:pathLst>
              <a:path w="7443151" h="2476431">
                <a:moveTo>
                  <a:pt x="7393013" y="6452"/>
                </a:moveTo>
                <a:cubicBezTo>
                  <a:pt x="7422477" y="18914"/>
                  <a:pt x="7443150" y="48087"/>
                  <a:pt x="7443150" y="82090"/>
                </a:cubicBezTo>
                <a:lnTo>
                  <a:pt x="7443151" y="2476431"/>
                </a:lnTo>
                <a:lnTo>
                  <a:pt x="0" y="500014"/>
                </a:lnTo>
                <a:lnTo>
                  <a:pt x="132771" y="1"/>
                </a:lnTo>
                <a:lnTo>
                  <a:pt x="7361060" y="1"/>
                </a:lnTo>
                <a:cubicBezTo>
                  <a:pt x="7372394" y="0"/>
                  <a:pt x="7383192" y="2298"/>
                  <a:pt x="7393013" y="6452"/>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660994" y="5459931"/>
            <a:ext cx="1709023" cy="1538302"/>
          </a:xfrm>
          <a:custGeom>
            <a:avLst/>
            <a:gdLst/>
            <a:ahLst/>
            <a:cxnLst/>
            <a:rect l="l" t="t" r="r" b="b"/>
            <a:pathLst>
              <a:path w="1709023" h="1538302">
                <a:moveTo>
                  <a:pt x="1709023" y="0"/>
                </a:moveTo>
                <a:lnTo>
                  <a:pt x="1300550" y="1538302"/>
                </a:lnTo>
                <a:lnTo>
                  <a:pt x="0" y="119296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20707748">
            <a:off x="6673110" y="-489836"/>
            <a:ext cx="3059119" cy="5809409"/>
          </a:xfrm>
          <a:custGeom>
            <a:avLst/>
            <a:gdLst/>
            <a:ahLst/>
            <a:cxnLst/>
            <a:rect l="l" t="t" r="r" b="b"/>
            <a:pathLst>
              <a:path w="3059119" h="5809409">
                <a:moveTo>
                  <a:pt x="0" y="0"/>
                </a:moveTo>
                <a:lnTo>
                  <a:pt x="3059119" y="812303"/>
                </a:lnTo>
                <a:lnTo>
                  <a:pt x="1732212" y="5809409"/>
                </a:lnTo>
                <a:lnTo>
                  <a:pt x="82090" y="5809409"/>
                </a:lnTo>
                <a:cubicBezTo>
                  <a:pt x="36753" y="5809409"/>
                  <a:pt x="0" y="5772656"/>
                  <a:pt x="0" y="5727319"/>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nchor="b"/>
          <a:lstStyle>
            <a:lvl1pPr algn="r">
              <a:defRPr sz="4400" b="0"/>
            </a:lvl1pPr>
          </a:lstStyle>
          <a:p>
            <a:r>
              <a:rPr lang="en-US" smtClean="0"/>
              <a:t>Click to edit Master title style</a:t>
            </a:r>
            <a:endParaRPr lang="en-US" dirty="0"/>
          </a:p>
        </p:txBody>
      </p:sp>
      <p:sp>
        <p:nvSpPr>
          <p:cNvPr id="3" name="Content Placeholder 2"/>
          <p:cNvSpPr>
            <a:spLocks noGrp="1"/>
          </p:cNvSpPr>
          <p:nvPr>
            <p:ph idx="1"/>
          </p:nvPr>
        </p:nvSpPr>
        <p:spPr>
          <a:xfrm rot="-900000">
            <a:off x="844848" y="997933"/>
            <a:ext cx="5343100" cy="3888220"/>
          </a:xfrm>
        </p:spPr>
        <p:txBody>
          <a:bodyPr anchor="b"/>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900000">
            <a:off x="3216573" y="5144589"/>
            <a:ext cx="3930375" cy="988131"/>
          </a:xfrm>
        </p:spPr>
        <p:txBody>
          <a:bodyPr>
            <a:normAutofit/>
          </a:bodyPr>
          <a:lstStyle>
            <a:lvl1pPr marL="0" indent="0" algn="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900000">
            <a:off x="7754112" y="5888736"/>
            <a:ext cx="1243584" cy="365125"/>
          </a:xfrm>
        </p:spPr>
        <p:txBody>
          <a:bodyPr/>
          <a:lstStyle>
            <a:lvl1pPr algn="l">
              <a:defRPr/>
            </a:lvl1pPr>
          </a:lstStyle>
          <a:p>
            <a:fld id="{8F5C185C-701F-4E3B-95E1-95E13EE28967}" type="datetimeFigureOut">
              <a:rPr lang="en-US" smtClean="0"/>
              <a:t>1/21/2016</a:t>
            </a:fld>
            <a:endParaRPr lang="en-US"/>
          </a:p>
        </p:txBody>
      </p:sp>
      <p:sp>
        <p:nvSpPr>
          <p:cNvPr id="6" name="Footer Placeholder 5"/>
          <p:cNvSpPr>
            <a:spLocks noGrp="1"/>
          </p:cNvSpPr>
          <p:nvPr>
            <p:ph type="ftr" sz="quarter" idx="11"/>
          </p:nvPr>
        </p:nvSpPr>
        <p:spPr>
          <a:xfrm rot="-900000">
            <a:off x="4263966" y="6099104"/>
            <a:ext cx="3063047"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rot="-900000">
            <a:off x="7690104" y="5641848"/>
            <a:ext cx="1243584" cy="365125"/>
          </a:xfrm>
        </p:spPr>
        <p:txBody>
          <a:bodyPr/>
          <a:lstStyle>
            <a:lvl1pPr algn="l">
              <a:defRPr/>
            </a:lvl1pPr>
          </a:lstStyle>
          <a:p>
            <a:fld id="{5163A03E-7535-4A1A-963C-5BB1E8FB63F9}"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rot="900000">
            <a:off x="-533701" y="-979752"/>
            <a:ext cx="6672870" cy="6821601"/>
          </a:xfrm>
          <a:custGeom>
            <a:avLst/>
            <a:gdLst/>
            <a:ahLst/>
            <a:cxnLst/>
            <a:rect l="l" t="t" r="r" b="b"/>
            <a:pathLst>
              <a:path w="6672870" h="6821601">
                <a:moveTo>
                  <a:pt x="0" y="1787990"/>
                </a:moveTo>
                <a:lnTo>
                  <a:pt x="6672870" y="0"/>
                </a:lnTo>
                <a:lnTo>
                  <a:pt x="6672870" y="6739511"/>
                </a:lnTo>
                <a:cubicBezTo>
                  <a:pt x="6672870" y="6784848"/>
                  <a:pt x="6636117" y="6821601"/>
                  <a:pt x="6590780" y="6821601"/>
                </a:cubicBezTo>
                <a:lnTo>
                  <a:pt x="1348753" y="6821601"/>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900000">
            <a:off x="-283896" y="5969722"/>
            <a:ext cx="5300494" cy="1495954"/>
          </a:xfrm>
          <a:custGeom>
            <a:avLst/>
            <a:gdLst/>
            <a:ahLst/>
            <a:cxnLst/>
            <a:rect l="l" t="t" r="r" b="b"/>
            <a:pathLst>
              <a:path w="5300494" h="1495954">
                <a:moveTo>
                  <a:pt x="0" y="0"/>
                </a:moveTo>
                <a:lnTo>
                  <a:pt x="5218404" y="0"/>
                </a:lnTo>
                <a:cubicBezTo>
                  <a:pt x="5263741" y="0"/>
                  <a:pt x="5300494" y="36753"/>
                  <a:pt x="5300494" y="82090"/>
                </a:cubicBezTo>
                <a:lnTo>
                  <a:pt x="5300494" y="183095"/>
                </a:lnTo>
                <a:lnTo>
                  <a:pt x="400840" y="149595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rot="900000">
            <a:off x="6930292" y="-242630"/>
            <a:ext cx="2434235" cy="1383623"/>
          </a:xfrm>
          <a:custGeom>
            <a:avLst/>
            <a:gdLst/>
            <a:ahLst/>
            <a:cxnLst/>
            <a:rect l="l" t="t" r="r" b="b"/>
            <a:pathLst>
              <a:path w="2434235" h="1383623">
                <a:moveTo>
                  <a:pt x="0" y="552912"/>
                </a:moveTo>
                <a:lnTo>
                  <a:pt x="2063495" y="0"/>
                </a:lnTo>
                <a:lnTo>
                  <a:pt x="2434235" y="1383623"/>
                </a:lnTo>
                <a:lnTo>
                  <a:pt x="82090" y="1383622"/>
                </a:lnTo>
                <a:cubicBezTo>
                  <a:pt x="36754" y="1383622"/>
                  <a:pt x="0" y="1346869"/>
                  <a:pt x="0" y="130153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5899782" y="1282101"/>
            <a:ext cx="3842742" cy="6178450"/>
          </a:xfrm>
          <a:custGeom>
            <a:avLst/>
            <a:gdLst/>
            <a:ahLst/>
            <a:cxnLst/>
            <a:rect l="l" t="t" r="r" b="b"/>
            <a:pathLst>
              <a:path w="3842742" h="6178450">
                <a:moveTo>
                  <a:pt x="50137" y="6451"/>
                </a:moveTo>
                <a:cubicBezTo>
                  <a:pt x="59958" y="2297"/>
                  <a:pt x="70756" y="0"/>
                  <a:pt x="82090" y="0"/>
                </a:cubicBezTo>
                <a:lnTo>
                  <a:pt x="2463128" y="0"/>
                </a:lnTo>
                <a:lnTo>
                  <a:pt x="3842742" y="5148790"/>
                </a:lnTo>
                <a:lnTo>
                  <a:pt x="0" y="6178450"/>
                </a:lnTo>
                <a:lnTo>
                  <a:pt x="0" y="82090"/>
                </a:lnTo>
                <a:cubicBezTo>
                  <a:pt x="0" y="48087"/>
                  <a:pt x="20674" y="18913"/>
                  <a:pt x="5013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4578273" y="2744935"/>
            <a:ext cx="5036383" cy="1997131"/>
          </a:xfrm>
        </p:spPr>
        <p:txBody>
          <a:bodyPr anchor="t">
            <a:normAutofit/>
          </a:bodyPr>
          <a:lstStyle>
            <a:lvl1pPr algn="r">
              <a:defRPr sz="4400" b="0"/>
            </a:lvl1pPr>
          </a:lstStyle>
          <a:p>
            <a:r>
              <a:rPr lang="en-US" smtClean="0"/>
              <a:t>Click to edit Master title style</a:t>
            </a:r>
            <a:endParaRPr lang="en-US"/>
          </a:p>
        </p:txBody>
      </p:sp>
      <p:sp>
        <p:nvSpPr>
          <p:cNvPr id="3" name="Picture Placeholder 2"/>
          <p:cNvSpPr>
            <a:spLocks noGrp="1"/>
          </p:cNvSpPr>
          <p:nvPr>
            <p:ph type="pic" idx="1"/>
          </p:nvPr>
        </p:nvSpPr>
        <p:spPr>
          <a:xfrm rot="900000">
            <a:off x="1507529" y="615731"/>
            <a:ext cx="4323504" cy="3294418"/>
          </a:xfrm>
          <a:prstGeom prst="roundRect">
            <a:avLst>
              <a:gd name="adj" fmla="val 4992"/>
            </a:avLst>
          </a:prstGeom>
          <a:ln w="19050">
            <a:solidFill>
              <a:schemeClr val="tx1"/>
            </a:solidFill>
          </a:ln>
          <a:effectLst>
            <a:innerShdw blurRad="101600" dir="13500000">
              <a:prstClr val="black">
                <a:alpha val="70000"/>
              </a:prstClr>
            </a:inn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900000">
            <a:off x="822789" y="4161126"/>
            <a:ext cx="4310915" cy="1203540"/>
          </a:xfrm>
        </p:spPr>
        <p:txBody>
          <a:bodyPr anchor="t">
            <a:normAutofit/>
          </a:bodyPr>
          <a:lstStyle>
            <a:lvl1pPr marL="0" indent="0" algn="ctr">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900000">
            <a:off x="6992395" y="571255"/>
            <a:ext cx="1524000" cy="365125"/>
          </a:xfrm>
        </p:spPr>
        <p:txBody>
          <a:bodyPr/>
          <a:lstStyle>
            <a:lvl1pPr algn="l">
              <a:defRPr/>
            </a:lvl1pPr>
          </a:lstStyle>
          <a:p>
            <a:fld id="{8F5C185C-701F-4E3B-95E1-95E13EE28967}" type="datetimeFigureOut">
              <a:rPr lang="en-US" smtClean="0"/>
              <a:t>1/21/2016</a:t>
            </a:fld>
            <a:endParaRPr lang="en-US"/>
          </a:p>
        </p:txBody>
      </p:sp>
      <p:sp>
        <p:nvSpPr>
          <p:cNvPr id="6" name="Footer Placeholder 5"/>
          <p:cNvSpPr>
            <a:spLocks noGrp="1"/>
          </p:cNvSpPr>
          <p:nvPr>
            <p:ph type="ftr" sz="quarter" idx="11"/>
          </p:nvPr>
        </p:nvSpPr>
        <p:spPr>
          <a:xfrm rot="900000">
            <a:off x="647292" y="5162531"/>
            <a:ext cx="2977453"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rot="900000">
            <a:off x="7046470" y="391054"/>
            <a:ext cx="1963187" cy="365125"/>
          </a:xfrm>
        </p:spPr>
        <p:txBody>
          <a:bodyPr/>
          <a:lstStyle>
            <a:lvl1pPr algn="l">
              <a:defRPr/>
            </a:lvl1pPr>
          </a:lstStyle>
          <a:p>
            <a:fld id="{5163A03E-7535-4A1A-963C-5BB1E8FB63F9}" type="slidenum">
              <a:rPr lang="en-US" smtClean="0"/>
              <a:t>‹#›</a:t>
            </a:fld>
            <a:endParaRPr lang="en-US"/>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Scan1080Base.png"/>
          <p:cNvPicPr>
            <a:picLocks noChangeAspect="1"/>
          </p:cNvPicPr>
          <p:nvPr/>
        </p:nvPicPr>
        <p:blipFill>
          <a:blip r:embed="rId13" cstate="print">
            <a:lum bright="-38000"/>
          </a:blip>
          <a:stretch>
            <a:fillRect/>
          </a:stretch>
        </p:blipFill>
        <p:spPr>
          <a:xfrm>
            <a:off x="0" y="0"/>
            <a:ext cx="9144000" cy="6858000"/>
          </a:xfrm>
          <a:prstGeom prst="rect">
            <a:avLst/>
          </a:prstGeom>
        </p:spPr>
      </p:pic>
      <p:sp>
        <p:nvSpPr>
          <p:cNvPr id="2" name="Title Placeholder 1"/>
          <p:cNvSpPr>
            <a:spLocks noGrp="1"/>
          </p:cNvSpPr>
          <p:nvPr>
            <p:ph type="title"/>
          </p:nvPr>
        </p:nvSpPr>
        <p:spPr>
          <a:xfrm rot="-5400000">
            <a:off x="-673455" y="2807056"/>
            <a:ext cx="5320597" cy="184008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657600" y="990600"/>
            <a:ext cx="5027024" cy="478334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6096001"/>
            <a:ext cx="1524000" cy="365125"/>
          </a:xfrm>
          <a:prstGeom prst="rect">
            <a:avLst/>
          </a:prstGeom>
        </p:spPr>
        <p:txBody>
          <a:bodyPr vert="horz" lIns="91440" tIns="45720" rIns="91440" bIns="45720" rtlCol="0" anchor="ctr"/>
          <a:lstStyle>
            <a:lvl1pPr algn="r">
              <a:defRPr sz="1200">
                <a:solidFill>
                  <a:schemeClr val="tx1">
                    <a:tint val="75000"/>
                  </a:schemeClr>
                </a:solidFill>
                <a:effectLst/>
              </a:defRPr>
            </a:lvl1pPr>
          </a:lstStyle>
          <a:p>
            <a:fld id="{8F5C185C-701F-4E3B-95E1-95E13EE28967}" type="datetimeFigureOut">
              <a:rPr lang="en-US" smtClean="0"/>
              <a:t>1/21/2016</a:t>
            </a:fld>
            <a:endParaRPr lang="en-US"/>
          </a:p>
        </p:txBody>
      </p:sp>
      <p:sp>
        <p:nvSpPr>
          <p:cNvPr id="5" name="Footer Placeholder 4"/>
          <p:cNvSpPr>
            <a:spLocks noGrp="1"/>
          </p:cNvSpPr>
          <p:nvPr>
            <p:ph type="ftr" sz="quarter" idx="3"/>
          </p:nvPr>
        </p:nvSpPr>
        <p:spPr>
          <a:xfrm>
            <a:off x="4038600" y="6096001"/>
            <a:ext cx="3124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3047" y="532491"/>
            <a:ext cx="21336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5163A03E-7535-4A1A-963C-5BB1E8FB63F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nLst>
      <p:par>
        <p:cTn id="1" dur="indefinite" restart="never" nodeType="tmRoot"/>
      </p:par>
    </p:tnLst>
  </p:timing>
  <p:txStyles>
    <p:titleStyle>
      <a:lvl1pPr algn="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spcAft>
          <a:spcPts val="600"/>
        </a:spcAft>
        <a:buSzPct val="160000"/>
        <a:buFont typeface="Wingdings" pitchFamily="2" charset="2"/>
        <a:buChar char=""/>
        <a:defRPr sz="2800" kern="1200">
          <a:solidFill>
            <a:schemeClr val="tx1"/>
          </a:solidFill>
          <a:effectLst>
            <a:outerShdw blurRad="38100" dist="38100" dir="2700000" algn="tl">
              <a:srgbClr val="000000">
                <a:alpha val="43137"/>
              </a:srgbClr>
            </a:outerShdw>
          </a:effectLst>
          <a:latin typeface="+mn-lt"/>
          <a:ea typeface="+mn-ea"/>
          <a:cs typeface="+mn-cs"/>
        </a:defRPr>
      </a:lvl1pPr>
      <a:lvl2pPr marL="731520" indent="-365760" algn="l" defTabSz="914400" rtl="0" eaLnBrk="1" latinLnBrk="0" hangingPunct="1">
        <a:spcBef>
          <a:spcPct val="20000"/>
        </a:spcBef>
        <a:spcAft>
          <a:spcPts val="600"/>
        </a:spcAft>
        <a:buSzPct val="160000"/>
        <a:buFont typeface="Wingdings" pitchFamily="2" charset="2"/>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1097280" indent="-320040" algn="l" defTabSz="914400" rtl="0" eaLnBrk="1" latinLnBrk="0" hangingPunct="1">
        <a:spcBef>
          <a:spcPct val="20000"/>
        </a:spcBef>
        <a:spcAft>
          <a:spcPts val="600"/>
        </a:spcAft>
        <a:buSzPct val="160000"/>
        <a:buFont typeface="Wingdings" pitchFamily="2" charset="2"/>
        <a:buChar char=""/>
        <a:defRPr sz="20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5pPr>
      <a:lvl6pPr marL="192024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19456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46888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74320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wto.org/english/thewto_e/whatis_e/tif_e/tif_e.htm" TargetMode="External"/><Relationship Id="rId2" Type="http://schemas.openxmlformats.org/officeDocument/2006/relationships/hyperlink" Target="http://www.naftanow.org/" TargetMode="External"/><Relationship Id="rId1" Type="http://schemas.openxmlformats.org/officeDocument/2006/relationships/slideLayout" Target="../slideLayouts/slideLayout2.xml"/><Relationship Id="rId5" Type="http://schemas.openxmlformats.org/officeDocument/2006/relationships/hyperlink" Target="http://www.nato.int/nato-welcome/index.html" TargetMode="External"/><Relationship Id="rId4" Type="http://schemas.openxmlformats.org/officeDocument/2006/relationships/hyperlink" Target="http://www.un.org/en/about-un/index.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www.wto.org/english/thewto_e/whatis_e/tif_e/tif_e.htm" TargetMode="External"/><Relationship Id="rId2" Type="http://schemas.openxmlformats.org/officeDocument/2006/relationships/hyperlink" Target="http://www.naftanow.org/" TargetMode="External"/><Relationship Id="rId1" Type="http://schemas.openxmlformats.org/officeDocument/2006/relationships/slideLayout" Target="../slideLayouts/slideLayout2.xml"/><Relationship Id="rId5" Type="http://schemas.openxmlformats.org/officeDocument/2006/relationships/hyperlink" Target="http://www.nato.int/nato-welcome/index.html" TargetMode="External"/><Relationship Id="rId4" Type="http://schemas.openxmlformats.org/officeDocument/2006/relationships/hyperlink" Target="http://www.un.org/en/about-un/index.html"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Warm Up</a:t>
            </a:r>
            <a:endParaRPr lang="en-US" b="1" dirty="0"/>
          </a:p>
        </p:txBody>
      </p:sp>
      <p:sp>
        <p:nvSpPr>
          <p:cNvPr id="3" name="Content Placeholder 2"/>
          <p:cNvSpPr>
            <a:spLocks noGrp="1"/>
          </p:cNvSpPr>
          <p:nvPr>
            <p:ph sz="quarter" idx="1"/>
          </p:nvPr>
        </p:nvSpPr>
        <p:spPr/>
        <p:txBody>
          <a:bodyPr>
            <a:normAutofit/>
          </a:bodyPr>
          <a:lstStyle/>
          <a:p>
            <a:r>
              <a:rPr lang="en-US" dirty="0" smtClean="0"/>
              <a:t>How do you think </a:t>
            </a:r>
            <a:r>
              <a:rPr lang="en-US" dirty="0"/>
              <a:t>developing countries will continue to </a:t>
            </a:r>
            <a:r>
              <a:rPr lang="en-US" dirty="0" smtClean="0"/>
              <a:t>develop</a:t>
            </a:r>
            <a:r>
              <a:rPr lang="en-US" dirty="0"/>
              <a:t>?</a:t>
            </a:r>
            <a:endParaRPr lang="en-US" dirty="0" smtClean="0"/>
          </a:p>
          <a:p>
            <a:r>
              <a:rPr lang="en-US" dirty="0" smtClean="0"/>
              <a:t>Will </a:t>
            </a:r>
            <a:r>
              <a:rPr lang="en-US" dirty="0"/>
              <a:t>they be able </a:t>
            </a:r>
            <a:r>
              <a:rPr lang="en-US" dirty="0" smtClean="0"/>
              <a:t>to improve </a:t>
            </a:r>
            <a:r>
              <a:rPr lang="en-US" dirty="0"/>
              <a:t>on their own or will they need help? </a:t>
            </a:r>
            <a:endParaRPr lang="en-US" dirty="0" smtClean="0"/>
          </a:p>
          <a:p>
            <a:r>
              <a:rPr lang="en-US" dirty="0" smtClean="0"/>
              <a:t>Is </a:t>
            </a:r>
            <a:r>
              <a:rPr lang="en-US" dirty="0"/>
              <a:t>it the responsibility of other nations to </a:t>
            </a:r>
            <a:r>
              <a:rPr lang="en-US" dirty="0" smtClean="0"/>
              <a:t>assist these </a:t>
            </a:r>
            <a:r>
              <a:rPr lang="en-US" dirty="0"/>
              <a:t>nations? </a:t>
            </a:r>
          </a:p>
        </p:txBody>
      </p:sp>
    </p:spTree>
    <p:extLst>
      <p:ext uri="{BB962C8B-B14F-4D97-AF65-F5344CB8AC3E}">
        <p14:creationId xmlns:p14="http://schemas.microsoft.com/office/powerpoint/2010/main" val="1586638378"/>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86200" y="914400"/>
            <a:ext cx="4658735" cy="5077623"/>
          </a:xfrm>
        </p:spPr>
        <p:txBody>
          <a:bodyPr>
            <a:normAutofit fontScale="92500" lnSpcReduction="10000"/>
          </a:bodyPr>
          <a:lstStyle/>
          <a:p>
            <a:r>
              <a:rPr lang="en-US" dirty="0" smtClean="0"/>
              <a:t>Although </a:t>
            </a:r>
            <a:r>
              <a:rPr lang="en-US" dirty="0"/>
              <a:t>countries generally benefit from trade, many </a:t>
            </a:r>
            <a:r>
              <a:rPr lang="en-US" dirty="0" smtClean="0"/>
              <a:t>establish trade </a:t>
            </a:r>
            <a:r>
              <a:rPr lang="en-US" dirty="0"/>
              <a:t>barriers to control or restrict their imports and exports</a:t>
            </a:r>
            <a:r>
              <a:rPr lang="en-US" dirty="0" smtClean="0"/>
              <a:t>.</a:t>
            </a:r>
          </a:p>
          <a:p>
            <a:r>
              <a:rPr lang="en-US" dirty="0" smtClean="0"/>
              <a:t>The </a:t>
            </a:r>
            <a:r>
              <a:rPr lang="en-US" dirty="0"/>
              <a:t>main types of </a:t>
            </a:r>
            <a:r>
              <a:rPr lang="en-US" b="1" i="1" dirty="0" smtClean="0"/>
              <a:t>trade barriers </a:t>
            </a:r>
            <a:r>
              <a:rPr lang="en-US" dirty="0"/>
              <a:t>are </a:t>
            </a:r>
            <a:r>
              <a:rPr lang="en-US" b="1" i="1" dirty="0"/>
              <a:t>tariffs</a:t>
            </a:r>
            <a:r>
              <a:rPr lang="en-US" dirty="0"/>
              <a:t>, </a:t>
            </a:r>
            <a:r>
              <a:rPr lang="en-US" b="1" i="1" dirty="0"/>
              <a:t>quotas</a:t>
            </a:r>
            <a:r>
              <a:rPr lang="en-US" dirty="0"/>
              <a:t>, and </a:t>
            </a:r>
            <a:r>
              <a:rPr lang="en-US" b="1" i="1" dirty="0"/>
              <a:t>embargoes</a:t>
            </a:r>
            <a:r>
              <a:rPr lang="en-US" dirty="0"/>
              <a:t>. Other types of trade mechanisms </a:t>
            </a:r>
            <a:r>
              <a:rPr lang="en-US" dirty="0" smtClean="0"/>
              <a:t>are licensing </a:t>
            </a:r>
            <a:r>
              <a:rPr lang="en-US" dirty="0"/>
              <a:t>requirements, standards, and </a:t>
            </a:r>
            <a:r>
              <a:rPr lang="en-US" b="1" dirty="0"/>
              <a:t>subsidies</a:t>
            </a:r>
            <a:r>
              <a:rPr lang="en-US" dirty="0"/>
              <a:t>. </a:t>
            </a:r>
          </a:p>
        </p:txBody>
      </p:sp>
    </p:spTree>
    <p:extLst>
      <p:ext uri="{BB962C8B-B14F-4D97-AF65-F5344CB8AC3E}">
        <p14:creationId xmlns:p14="http://schemas.microsoft.com/office/powerpoint/2010/main" val="251897209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Why would countries implement Trade Barriers?</a:t>
            </a:r>
          </a:p>
          <a:p>
            <a:pPr lvl="1"/>
            <a:r>
              <a:rPr lang="en-US" dirty="0"/>
              <a:t>Free trade benefits consumers through increased choice and reduced </a:t>
            </a:r>
            <a:r>
              <a:rPr lang="en-US" dirty="0" smtClean="0"/>
              <a:t>prices,</a:t>
            </a:r>
          </a:p>
          <a:p>
            <a:pPr lvl="1"/>
            <a:r>
              <a:rPr lang="en-US" dirty="0" smtClean="0"/>
              <a:t>but </a:t>
            </a:r>
            <a:r>
              <a:rPr lang="en-US" dirty="0"/>
              <a:t>because the global economy brings with it uncertainty, many governments impose tariffs and other trade barriers to protect </a:t>
            </a:r>
            <a:r>
              <a:rPr lang="en-US" dirty="0" smtClean="0"/>
              <a:t>industry in their countries</a:t>
            </a:r>
            <a:r>
              <a:rPr lang="en-US" dirty="0">
                <a:effectLst/>
              </a:rPr>
              <a:t/>
            </a:r>
            <a:br>
              <a:rPr lang="en-US" dirty="0">
                <a:effectLst/>
              </a:rPr>
            </a:br>
            <a:r>
              <a:rPr lang="en-US" dirty="0">
                <a:effectLst/>
              </a:rPr>
              <a:t/>
            </a:r>
            <a:br>
              <a:rPr lang="en-US" dirty="0">
                <a:effectLst/>
              </a:rPr>
            </a:br>
            <a:endParaRPr lang="en-US" dirty="0">
              <a:effectLst/>
            </a:endParaRPr>
          </a:p>
          <a:p>
            <a:pPr lvl="1"/>
            <a:endParaRPr lang="en-US" dirty="0"/>
          </a:p>
        </p:txBody>
      </p:sp>
    </p:spTree>
    <p:extLst>
      <p:ext uri="{BB962C8B-B14F-4D97-AF65-F5344CB8AC3E}">
        <p14:creationId xmlns:p14="http://schemas.microsoft.com/office/powerpoint/2010/main" val="14782614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New Key Vocabulary</a:t>
            </a:r>
            <a:endParaRPr lang="en-US" b="1" dirty="0"/>
          </a:p>
        </p:txBody>
      </p:sp>
      <p:sp>
        <p:nvSpPr>
          <p:cNvPr id="3" name="Content Placeholder 2"/>
          <p:cNvSpPr>
            <a:spLocks noGrp="1"/>
          </p:cNvSpPr>
          <p:nvPr>
            <p:ph idx="1"/>
          </p:nvPr>
        </p:nvSpPr>
        <p:spPr/>
        <p:txBody>
          <a:bodyPr>
            <a:normAutofit lnSpcReduction="10000"/>
          </a:bodyPr>
          <a:lstStyle/>
          <a:p>
            <a:r>
              <a:rPr lang="en-US" b="1" dirty="0" smtClean="0"/>
              <a:t>Trade Barriers</a:t>
            </a:r>
            <a:r>
              <a:rPr lang="en-US" dirty="0" smtClean="0"/>
              <a:t>: limits or restrictions on foreign trade</a:t>
            </a:r>
          </a:p>
          <a:p>
            <a:r>
              <a:rPr lang="en-US" b="1" dirty="0" smtClean="0"/>
              <a:t>Tariffs</a:t>
            </a:r>
            <a:r>
              <a:rPr lang="en-US" dirty="0" smtClean="0"/>
              <a:t>:  a tax on imports</a:t>
            </a:r>
          </a:p>
          <a:p>
            <a:r>
              <a:rPr lang="en-US" b="1" dirty="0" smtClean="0"/>
              <a:t>Quotas</a:t>
            </a:r>
            <a:r>
              <a:rPr lang="en-US" dirty="0" smtClean="0"/>
              <a:t>:  a limit on the amount of goods that can be imported</a:t>
            </a:r>
          </a:p>
          <a:p>
            <a:r>
              <a:rPr lang="en-US" b="1" dirty="0" smtClean="0"/>
              <a:t>Embargoes</a:t>
            </a:r>
            <a:r>
              <a:rPr lang="en-US" dirty="0" smtClean="0"/>
              <a:t>:  when on nation prohibits trade with another, often for political reasons</a:t>
            </a:r>
            <a:endParaRPr lang="en-US" dirty="0"/>
          </a:p>
        </p:txBody>
      </p:sp>
    </p:spTree>
    <p:extLst>
      <p:ext uri="{BB962C8B-B14F-4D97-AF65-F5344CB8AC3E}">
        <p14:creationId xmlns:p14="http://schemas.microsoft.com/office/powerpoint/2010/main" val="1545999470"/>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North Korea has been testing nuclear weapons.  Due to this, the USA has decided to not trade with North Korea.</a:t>
            </a:r>
          </a:p>
          <a:p>
            <a:pPr lvl="1"/>
            <a:r>
              <a:rPr lang="en-US" dirty="0" smtClean="0"/>
              <a:t>Embargo</a:t>
            </a:r>
          </a:p>
          <a:p>
            <a:r>
              <a:rPr lang="en-US" dirty="0" smtClean="0"/>
              <a:t>The USA places a tax on foreign products such as avocados from Mexico to make the price comparable to avocadoes from USA.</a:t>
            </a:r>
          </a:p>
          <a:p>
            <a:pPr lvl="1"/>
            <a:r>
              <a:rPr lang="en-US" dirty="0" smtClean="0"/>
              <a:t>Tariff</a:t>
            </a:r>
          </a:p>
          <a:p>
            <a:r>
              <a:rPr lang="en-US" dirty="0" smtClean="0"/>
              <a:t>The USA has a limit on how many citrus fruits can be imported into the country.</a:t>
            </a:r>
          </a:p>
          <a:p>
            <a:pPr lvl="1"/>
            <a:r>
              <a:rPr lang="en-US" dirty="0" smtClean="0"/>
              <a:t>Quota</a:t>
            </a:r>
          </a:p>
          <a:p>
            <a:r>
              <a:rPr lang="en-US" dirty="0" smtClean="0"/>
              <a:t>These are all example of Trade Barriers</a:t>
            </a:r>
          </a:p>
          <a:p>
            <a:endParaRPr lang="en-US" dirty="0"/>
          </a:p>
        </p:txBody>
      </p:sp>
    </p:spTree>
    <p:extLst>
      <p:ext uri="{BB962C8B-B14F-4D97-AF65-F5344CB8AC3E}">
        <p14:creationId xmlns:p14="http://schemas.microsoft.com/office/powerpoint/2010/main" val="8925746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Trade Organizations and International Organizations </a:t>
            </a:r>
            <a:endParaRPr lang="en-US" dirty="0"/>
          </a:p>
        </p:txBody>
      </p:sp>
      <p:sp>
        <p:nvSpPr>
          <p:cNvPr id="5" name="Content Placeholder 4"/>
          <p:cNvSpPr>
            <a:spLocks noGrp="1"/>
          </p:cNvSpPr>
          <p:nvPr>
            <p:ph idx="1"/>
          </p:nvPr>
        </p:nvSpPr>
        <p:spPr>
          <a:xfrm rot="900000">
            <a:off x="2914817" y="1042119"/>
            <a:ext cx="6322168" cy="5685785"/>
          </a:xfrm>
        </p:spPr>
        <p:txBody>
          <a:bodyPr>
            <a:normAutofit/>
          </a:bodyPr>
          <a:lstStyle/>
          <a:p>
            <a:endParaRPr lang="en-US" dirty="0" smtClean="0"/>
          </a:p>
          <a:p>
            <a:r>
              <a:rPr lang="en-US" sz="3200" b="1" u="sng" dirty="0" smtClean="0"/>
              <a:t>Trade Organizations: </a:t>
            </a:r>
          </a:p>
          <a:p>
            <a:r>
              <a:rPr lang="en-US" dirty="0" smtClean="0"/>
              <a:t>NAFTA- </a:t>
            </a:r>
            <a:r>
              <a:rPr lang="en-US" dirty="0" smtClean="0">
                <a:hlinkClick r:id="rId2"/>
              </a:rPr>
              <a:t>North American Free Trade Agreement</a:t>
            </a:r>
            <a:endParaRPr lang="en-US" dirty="0" smtClean="0"/>
          </a:p>
          <a:p>
            <a:r>
              <a:rPr lang="en-US" dirty="0" smtClean="0"/>
              <a:t>WTO- </a:t>
            </a:r>
            <a:r>
              <a:rPr lang="en-US" dirty="0" smtClean="0">
                <a:hlinkClick r:id="rId3"/>
              </a:rPr>
              <a:t>World Trade Organization</a:t>
            </a:r>
            <a:endParaRPr lang="en-US" dirty="0" smtClean="0"/>
          </a:p>
          <a:p>
            <a:r>
              <a:rPr lang="en-US" sz="3200" b="1" u="sng" dirty="0" smtClean="0"/>
              <a:t>International Organizations:</a:t>
            </a:r>
          </a:p>
          <a:p>
            <a:r>
              <a:rPr lang="en-US" dirty="0"/>
              <a:t>UN- </a:t>
            </a:r>
            <a:r>
              <a:rPr lang="en-US" dirty="0">
                <a:hlinkClick r:id="rId4"/>
              </a:rPr>
              <a:t>United </a:t>
            </a:r>
            <a:r>
              <a:rPr lang="en-US" dirty="0" smtClean="0">
                <a:hlinkClick r:id="rId4"/>
              </a:rPr>
              <a:t>Nations</a:t>
            </a:r>
            <a:endParaRPr lang="en-US" dirty="0" smtClean="0"/>
          </a:p>
          <a:p>
            <a:r>
              <a:rPr lang="en-US" dirty="0" smtClean="0"/>
              <a:t>NATO- </a:t>
            </a:r>
            <a:r>
              <a:rPr lang="en-US" dirty="0" smtClean="0">
                <a:hlinkClick r:id="rId5"/>
              </a:rPr>
              <a:t>North Atlantic Treaty Organization</a:t>
            </a:r>
            <a:endParaRPr lang="en-US" dirty="0"/>
          </a:p>
          <a:p>
            <a:endParaRPr lang="en-US" dirty="0"/>
          </a:p>
        </p:txBody>
      </p:sp>
    </p:spTree>
    <p:extLst>
      <p:ext uri="{BB962C8B-B14F-4D97-AF65-F5344CB8AC3E}">
        <p14:creationId xmlns:p14="http://schemas.microsoft.com/office/powerpoint/2010/main" val="277404062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 calcmode="lin" valueType="num">
                                      <p:cBhvr additive="base">
                                        <p:cTn id="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anim calcmode="lin" valueType="num">
                                      <p:cBhvr additive="base">
                                        <p:cTn id="1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anim calcmode="lin" valueType="num">
                                      <p:cBhvr additive="base">
                                        <p:cTn id="15"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 you come in, sit anywhere and answer the following Warm Up:</a:t>
            </a:r>
            <a:endParaRPr lang="en-US" dirty="0"/>
          </a:p>
        </p:txBody>
      </p:sp>
      <p:sp>
        <p:nvSpPr>
          <p:cNvPr id="3" name="Content Placeholder 2"/>
          <p:cNvSpPr>
            <a:spLocks noGrp="1"/>
          </p:cNvSpPr>
          <p:nvPr>
            <p:ph idx="1"/>
          </p:nvPr>
        </p:nvSpPr>
        <p:spPr/>
        <p:txBody>
          <a:bodyPr>
            <a:normAutofit lnSpcReduction="10000"/>
          </a:bodyPr>
          <a:lstStyle/>
          <a:p>
            <a:r>
              <a:rPr lang="en-US" dirty="0" smtClean="0"/>
              <a:t>Why would you create/implement trade barriers?</a:t>
            </a:r>
          </a:p>
          <a:p>
            <a:pPr lvl="1"/>
            <a:r>
              <a:rPr lang="en-US" dirty="0" smtClean="0"/>
              <a:t>Created to protect countries domestic businesses</a:t>
            </a:r>
          </a:p>
          <a:p>
            <a:r>
              <a:rPr lang="en-US" dirty="0" smtClean="0"/>
              <a:t>What are the three types of trade barriers?</a:t>
            </a:r>
          </a:p>
          <a:p>
            <a:pPr lvl="1"/>
            <a:r>
              <a:rPr lang="en-US" dirty="0" smtClean="0"/>
              <a:t>Embargo</a:t>
            </a:r>
          </a:p>
          <a:p>
            <a:pPr lvl="1"/>
            <a:r>
              <a:rPr lang="en-US" dirty="0" smtClean="0"/>
              <a:t>Quota</a:t>
            </a:r>
          </a:p>
          <a:p>
            <a:pPr lvl="1"/>
            <a:r>
              <a:rPr lang="en-US" dirty="0"/>
              <a:t>T</a:t>
            </a:r>
            <a:r>
              <a:rPr lang="en-US" dirty="0" smtClean="0"/>
              <a:t>ariff</a:t>
            </a:r>
            <a:endParaRPr lang="en-US" dirty="0"/>
          </a:p>
        </p:txBody>
      </p:sp>
    </p:spTree>
    <p:extLst>
      <p:ext uri="{BB962C8B-B14F-4D97-AF65-F5344CB8AC3E}">
        <p14:creationId xmlns:p14="http://schemas.microsoft.com/office/powerpoint/2010/main" val="36779228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8377" y="914400"/>
            <a:ext cx="7772400" cy="1470025"/>
          </a:xfrm>
        </p:spPr>
        <p:txBody>
          <a:bodyPr>
            <a:normAutofit fontScale="90000"/>
          </a:bodyPr>
          <a:lstStyle/>
          <a:p>
            <a:r>
              <a:rPr lang="en-US" b="1" dirty="0"/>
              <a:t>World Trade:</a:t>
            </a:r>
            <a:br>
              <a:rPr lang="en-US" b="1" dirty="0"/>
            </a:br>
            <a:r>
              <a:rPr lang="en-US" b="1" dirty="0"/>
              <a:t>Open or Closed? </a:t>
            </a:r>
            <a:r>
              <a:rPr lang="en-US" b="1" dirty="0" smtClean="0"/>
              <a:t/>
            </a:r>
            <a:br>
              <a:rPr lang="en-US" b="1" dirty="0" smtClean="0"/>
            </a:br>
            <a:r>
              <a:rPr lang="en-US" b="1" dirty="0" smtClean="0"/>
              <a:t>Wheeling </a:t>
            </a:r>
            <a:r>
              <a:rPr lang="en-US" b="1" dirty="0"/>
              <a:t>and Dealing</a:t>
            </a:r>
            <a:endParaRPr lang="en-US" dirty="0"/>
          </a:p>
        </p:txBody>
      </p:sp>
      <p:sp>
        <p:nvSpPr>
          <p:cNvPr id="3" name="Subtitle 2"/>
          <p:cNvSpPr>
            <a:spLocks noGrp="1"/>
          </p:cNvSpPr>
          <p:nvPr>
            <p:ph type="subTitle" idx="1"/>
          </p:nvPr>
        </p:nvSpPr>
        <p:spPr/>
        <p:txBody>
          <a:bodyPr/>
          <a:lstStyle/>
          <a:p>
            <a:endParaRPr lang="en-US"/>
          </a:p>
        </p:txBody>
      </p:sp>
      <p:pic>
        <p:nvPicPr>
          <p:cNvPr id="1026" name="Picture 2" descr="http://4.bp.blogspot.com/_ABGPVM9KZ0s/TTF7BeRbe9I/AAAAAAAAACM/IHxoWz97JOg/s1600/trade-globalization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5277" y="2590800"/>
            <a:ext cx="4038600" cy="40116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6627363"/>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Target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 can understand the dynamics of international trade.</a:t>
            </a:r>
          </a:p>
          <a:p>
            <a:endParaRPr lang="en-US" dirty="0" smtClean="0"/>
          </a:p>
          <a:p>
            <a:r>
              <a:rPr lang="en-US" dirty="0" smtClean="0"/>
              <a:t>Success Criteria:</a:t>
            </a:r>
            <a:endParaRPr lang="en-US" dirty="0"/>
          </a:p>
          <a:p>
            <a:pPr lvl="1"/>
            <a:r>
              <a:rPr lang="en-US" dirty="0"/>
              <a:t>Understand the world as an interdependent system</a:t>
            </a:r>
          </a:p>
          <a:p>
            <a:pPr lvl="1"/>
            <a:r>
              <a:rPr lang="en-US" dirty="0" smtClean="0"/>
              <a:t>Identify </a:t>
            </a:r>
            <a:r>
              <a:rPr lang="en-US" dirty="0"/>
              <a:t>reasons for restricting trade</a:t>
            </a:r>
          </a:p>
          <a:p>
            <a:pPr lvl="1"/>
            <a:r>
              <a:rPr lang="en-US" dirty="0"/>
              <a:t>Give examples of trade </a:t>
            </a:r>
            <a:r>
              <a:rPr lang="en-US" dirty="0" smtClean="0"/>
              <a:t>barriers</a:t>
            </a:r>
          </a:p>
          <a:p>
            <a:pPr lvl="1"/>
            <a:r>
              <a:rPr lang="en-US" dirty="0"/>
              <a:t>Demonstrate decision making skills needed for trading for different </a:t>
            </a:r>
            <a:r>
              <a:rPr lang="en-US" dirty="0" smtClean="0"/>
              <a:t>commodities</a:t>
            </a:r>
            <a:endParaRPr lang="en-US" dirty="0"/>
          </a:p>
          <a:p>
            <a:pPr lvl="1"/>
            <a:r>
              <a:rPr lang="en-US" dirty="0"/>
              <a:t>Identify reasons for reducing trade barriers</a:t>
            </a:r>
          </a:p>
          <a:p>
            <a:pPr lvl="1"/>
            <a:r>
              <a:rPr lang="en-US" dirty="0"/>
              <a:t>Describe current trade agreements such as NAFTA and WTO</a:t>
            </a:r>
          </a:p>
        </p:txBody>
      </p:sp>
    </p:spTree>
    <p:extLst>
      <p:ext uri="{BB962C8B-B14F-4D97-AF65-F5344CB8AC3E}">
        <p14:creationId xmlns:p14="http://schemas.microsoft.com/office/powerpoint/2010/main" val="867839334"/>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900000">
            <a:off x="1249305" y="744860"/>
            <a:ext cx="5690855" cy="1570680"/>
          </a:xfrm>
        </p:spPr>
        <p:txBody>
          <a:bodyPr/>
          <a:lstStyle/>
          <a:p>
            <a:r>
              <a:rPr lang="en-US" b="1" dirty="0" smtClean="0"/>
              <a:t>World Trade Game</a:t>
            </a:r>
            <a:endParaRPr lang="en-US" b="1" dirty="0"/>
          </a:p>
        </p:txBody>
      </p:sp>
      <p:sp>
        <p:nvSpPr>
          <p:cNvPr id="3" name="Content Placeholder 2"/>
          <p:cNvSpPr>
            <a:spLocks noGrp="1"/>
          </p:cNvSpPr>
          <p:nvPr>
            <p:ph type="body" idx="1"/>
          </p:nvPr>
        </p:nvSpPr>
        <p:spPr>
          <a:xfrm rot="900000">
            <a:off x="705503" y="3220737"/>
            <a:ext cx="5271544" cy="2795724"/>
          </a:xfrm>
        </p:spPr>
        <p:txBody>
          <a:bodyPr>
            <a:normAutofit fontScale="92500" lnSpcReduction="20000"/>
          </a:bodyPr>
          <a:lstStyle/>
          <a:p>
            <a:r>
              <a:rPr lang="en-US" dirty="0" smtClean="0"/>
              <a:t>The </a:t>
            </a:r>
            <a:r>
              <a:rPr lang="en-US" b="1" dirty="0" smtClean="0"/>
              <a:t>World Trade </a:t>
            </a:r>
            <a:r>
              <a:rPr lang="en-US" b="1" dirty="0"/>
              <a:t>Game </a:t>
            </a:r>
            <a:r>
              <a:rPr lang="en-US" dirty="0"/>
              <a:t>is not an exact replica of the international system but will help </a:t>
            </a:r>
            <a:r>
              <a:rPr lang="en-US" dirty="0" smtClean="0"/>
              <a:t>you to understand </a:t>
            </a:r>
            <a:r>
              <a:rPr lang="en-US" dirty="0"/>
              <a:t>that business decisions are not made </a:t>
            </a:r>
            <a:r>
              <a:rPr lang="en-US" dirty="0" smtClean="0"/>
              <a:t>independently but </a:t>
            </a:r>
            <a:r>
              <a:rPr lang="en-US" dirty="0"/>
              <a:t>are </a:t>
            </a:r>
            <a:r>
              <a:rPr lang="en-US" dirty="0" smtClean="0"/>
              <a:t>dependent on </a:t>
            </a:r>
            <a:r>
              <a:rPr lang="en-US" dirty="0"/>
              <a:t>other decisions made in different countries around the world. All these </a:t>
            </a:r>
            <a:r>
              <a:rPr lang="en-US" dirty="0" smtClean="0"/>
              <a:t>decisions make </a:t>
            </a:r>
            <a:r>
              <a:rPr lang="en-US" dirty="0"/>
              <a:t>up the trade system we live in today.</a:t>
            </a:r>
          </a:p>
        </p:txBody>
      </p:sp>
    </p:spTree>
    <p:extLst>
      <p:ext uri="{BB962C8B-B14F-4D97-AF65-F5344CB8AC3E}">
        <p14:creationId xmlns:p14="http://schemas.microsoft.com/office/powerpoint/2010/main" val="289313735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World Trade Game</a:t>
            </a:r>
            <a:br>
              <a:rPr lang="en-US" dirty="0"/>
            </a:br>
            <a:r>
              <a:rPr lang="en-US" dirty="0"/>
              <a:t>Rules </a:t>
            </a:r>
            <a:br>
              <a:rPr lang="en-US" dirty="0"/>
            </a:br>
            <a:endParaRPr lang="en-US" dirty="0"/>
          </a:p>
        </p:txBody>
      </p:sp>
      <p:sp>
        <p:nvSpPr>
          <p:cNvPr id="3" name="Content Placeholder 2"/>
          <p:cNvSpPr>
            <a:spLocks noGrp="1"/>
          </p:cNvSpPr>
          <p:nvPr>
            <p:ph idx="1"/>
          </p:nvPr>
        </p:nvSpPr>
        <p:spPr>
          <a:xfrm rot="900000">
            <a:off x="3464131" y="586911"/>
            <a:ext cx="4658735" cy="5934428"/>
          </a:xfrm>
        </p:spPr>
        <p:txBody>
          <a:bodyPr>
            <a:normAutofit fontScale="77500" lnSpcReduction="20000"/>
          </a:bodyPr>
          <a:lstStyle/>
          <a:p>
            <a:r>
              <a:rPr lang="en-US" dirty="0" smtClean="0"/>
              <a:t>You </a:t>
            </a:r>
            <a:r>
              <a:rPr lang="en-US" dirty="0"/>
              <a:t>are about to play a world trade simulation. The simulated world consists of five fictitious groups of countries</a:t>
            </a:r>
            <a:r>
              <a:rPr lang="en-US" dirty="0" smtClean="0"/>
              <a:t>. (which you will be grouped into one of those 5 countries)</a:t>
            </a:r>
            <a:endParaRPr lang="en-US" dirty="0"/>
          </a:p>
          <a:p>
            <a:pPr lvl="1"/>
            <a:r>
              <a:rPr lang="en-US" dirty="0" smtClean="0"/>
              <a:t>1-Agria</a:t>
            </a:r>
            <a:r>
              <a:rPr lang="en-US" dirty="0"/>
              <a:t>: Has a large surplus of agricultural products, but must import other products to survive. </a:t>
            </a:r>
            <a:endParaRPr lang="en-US" dirty="0" smtClean="0"/>
          </a:p>
          <a:p>
            <a:pPr lvl="1"/>
            <a:r>
              <a:rPr lang="en-US" dirty="0" smtClean="0"/>
              <a:t>2-Energia</a:t>
            </a:r>
            <a:r>
              <a:rPr lang="en-US" dirty="0"/>
              <a:t>: Produces energy, but must import other products to survive. </a:t>
            </a:r>
          </a:p>
          <a:p>
            <a:pPr lvl="1"/>
            <a:r>
              <a:rPr lang="en-US" dirty="0" smtClean="0"/>
              <a:t>3-Mineria</a:t>
            </a:r>
            <a:r>
              <a:rPr lang="en-US" dirty="0"/>
              <a:t>: Produces mineral resources, but must import other products to survive</a:t>
            </a:r>
          </a:p>
          <a:p>
            <a:pPr lvl="1"/>
            <a:r>
              <a:rPr lang="en-US" dirty="0" smtClean="0"/>
              <a:t>4-Consumia</a:t>
            </a:r>
            <a:r>
              <a:rPr lang="en-US" dirty="0"/>
              <a:t>: Produces consumer products, but must import other products to survive. </a:t>
            </a:r>
          </a:p>
          <a:p>
            <a:pPr lvl="1"/>
            <a:r>
              <a:rPr lang="en-US" dirty="0" smtClean="0"/>
              <a:t>5-Industria</a:t>
            </a:r>
            <a:r>
              <a:rPr lang="en-US" dirty="0"/>
              <a:t>: Produces heavy industrial products, but must import other products to survive. </a:t>
            </a:r>
          </a:p>
        </p:txBody>
      </p:sp>
    </p:spTree>
    <p:extLst>
      <p:ext uri="{BB962C8B-B14F-4D97-AF65-F5344CB8AC3E}">
        <p14:creationId xmlns:p14="http://schemas.microsoft.com/office/powerpoint/2010/main" val="134655281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Summary of Inequalities of countries</a:t>
            </a:r>
            <a:endParaRPr lang="en-US" b="1" dirty="0"/>
          </a:p>
        </p:txBody>
      </p:sp>
      <p:sp>
        <p:nvSpPr>
          <p:cNvPr id="3" name="Content Placeholder 2"/>
          <p:cNvSpPr>
            <a:spLocks noGrp="1"/>
          </p:cNvSpPr>
          <p:nvPr>
            <p:ph sz="quarter" idx="1"/>
          </p:nvPr>
        </p:nvSpPr>
        <p:spPr/>
        <p:txBody>
          <a:bodyPr>
            <a:normAutofit fontScale="55000" lnSpcReduction="20000"/>
          </a:bodyPr>
          <a:lstStyle/>
          <a:p>
            <a:r>
              <a:rPr lang="en-US" dirty="0" smtClean="0"/>
              <a:t>The </a:t>
            </a:r>
            <a:r>
              <a:rPr lang="en-US" dirty="0"/>
              <a:t>48 poorest countries account for less than 0.4% of all global exports.</a:t>
            </a:r>
          </a:p>
          <a:p>
            <a:r>
              <a:rPr lang="en-US" dirty="0" smtClean="0"/>
              <a:t>6</a:t>
            </a:r>
            <a:r>
              <a:rPr lang="en-US" dirty="0"/>
              <a:t>% of the world possesses 59% of the wealth in the world.</a:t>
            </a:r>
          </a:p>
          <a:p>
            <a:r>
              <a:rPr lang="en-US" dirty="0" smtClean="0"/>
              <a:t>20</a:t>
            </a:r>
            <a:r>
              <a:rPr lang="en-US" dirty="0"/>
              <a:t>% of the world shares a meager 2% of the wealth in the world.</a:t>
            </a:r>
          </a:p>
          <a:p>
            <a:r>
              <a:rPr lang="en-US" dirty="0" smtClean="0"/>
              <a:t>7</a:t>
            </a:r>
            <a:r>
              <a:rPr lang="en-US" dirty="0"/>
              <a:t>% of the world owns a car.</a:t>
            </a:r>
          </a:p>
          <a:p>
            <a:r>
              <a:rPr lang="en-US" dirty="0" smtClean="0"/>
              <a:t>Across </a:t>
            </a:r>
            <a:r>
              <a:rPr lang="en-US" dirty="0"/>
              <a:t>the world, 3.5 billion people live on less than $2.50 a day; 1.4 </a:t>
            </a:r>
            <a:r>
              <a:rPr lang="en-US" dirty="0" smtClean="0"/>
              <a:t>billion have </a:t>
            </a:r>
            <a:r>
              <a:rPr lang="en-US" dirty="0"/>
              <a:t>no access to clean water; 3 billion have no access to sanitation; 2 </a:t>
            </a:r>
            <a:r>
              <a:rPr lang="en-US" dirty="0" smtClean="0"/>
              <a:t>billion have </a:t>
            </a:r>
            <a:r>
              <a:rPr lang="en-US" dirty="0"/>
              <a:t>no access to electricity.</a:t>
            </a:r>
          </a:p>
          <a:p>
            <a:r>
              <a:rPr lang="en-US" dirty="0" smtClean="0"/>
              <a:t>1.4 </a:t>
            </a:r>
            <a:r>
              <a:rPr lang="en-US" dirty="0"/>
              <a:t>billion people are illiterate.</a:t>
            </a:r>
          </a:p>
          <a:p>
            <a:r>
              <a:rPr lang="en-US" dirty="0" smtClean="0"/>
              <a:t>20</a:t>
            </a:r>
            <a:r>
              <a:rPr lang="en-US" dirty="0"/>
              <a:t>% of the population in the developed nations consumes 86% of the </a:t>
            </a:r>
            <a:r>
              <a:rPr lang="en-US" dirty="0" smtClean="0"/>
              <a:t>world’s goods</a:t>
            </a:r>
            <a:r>
              <a:rPr lang="en-US" dirty="0"/>
              <a:t>.</a:t>
            </a:r>
          </a:p>
          <a:p>
            <a:endParaRPr lang="en-US" dirty="0" smtClean="0"/>
          </a:p>
          <a:p>
            <a:r>
              <a:rPr lang="en-US" dirty="0" smtClean="0"/>
              <a:t>Remember, all of these </a:t>
            </a:r>
            <a:r>
              <a:rPr lang="en-US" dirty="0"/>
              <a:t>issues relate directly to the resources a </a:t>
            </a:r>
            <a:r>
              <a:rPr lang="en-US" dirty="0" smtClean="0"/>
              <a:t>country possesses</a:t>
            </a:r>
            <a:r>
              <a:rPr lang="en-US" dirty="0"/>
              <a:t>.</a:t>
            </a:r>
          </a:p>
        </p:txBody>
      </p:sp>
    </p:spTree>
    <p:extLst>
      <p:ext uri="{BB962C8B-B14F-4D97-AF65-F5344CB8AC3E}">
        <p14:creationId xmlns:p14="http://schemas.microsoft.com/office/powerpoint/2010/main" val="2605022170"/>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 Trade Game</a:t>
            </a:r>
            <a:endParaRPr lang="en-US" dirty="0"/>
          </a:p>
        </p:txBody>
      </p:sp>
      <p:sp>
        <p:nvSpPr>
          <p:cNvPr id="3" name="Content Placeholder 2"/>
          <p:cNvSpPr>
            <a:spLocks noGrp="1"/>
          </p:cNvSpPr>
          <p:nvPr>
            <p:ph idx="1"/>
          </p:nvPr>
        </p:nvSpPr>
        <p:spPr/>
        <p:txBody>
          <a:bodyPr/>
          <a:lstStyle/>
          <a:p>
            <a:r>
              <a:rPr lang="en-US" dirty="0" smtClean="0"/>
              <a:t>Your goal is to get as many point for your country as possible!!</a:t>
            </a:r>
            <a:endParaRPr lang="en-US" dirty="0"/>
          </a:p>
        </p:txBody>
      </p:sp>
    </p:spTree>
    <p:extLst>
      <p:ext uri="{BB962C8B-B14F-4D97-AF65-F5344CB8AC3E}">
        <p14:creationId xmlns:p14="http://schemas.microsoft.com/office/powerpoint/2010/main" val="2817091250"/>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 Trade Game</a:t>
            </a:r>
            <a:endParaRPr lang="en-US" dirty="0"/>
          </a:p>
        </p:txBody>
      </p:sp>
      <p:sp>
        <p:nvSpPr>
          <p:cNvPr id="3" name="Content Placeholder 2"/>
          <p:cNvSpPr>
            <a:spLocks noGrp="1"/>
          </p:cNvSpPr>
          <p:nvPr>
            <p:ph idx="1"/>
          </p:nvPr>
        </p:nvSpPr>
        <p:spPr/>
        <p:txBody>
          <a:bodyPr/>
          <a:lstStyle/>
          <a:p>
            <a:pPr lvl="0"/>
            <a:r>
              <a:rPr lang="en-US" sz="1800" dirty="0">
                <a:solidFill>
                  <a:prstClr val="white"/>
                </a:solidFill>
              </a:rPr>
              <a:t>Your group must decide </a:t>
            </a:r>
            <a:r>
              <a:rPr lang="en-US" sz="1800" dirty="0" smtClean="0">
                <a:solidFill>
                  <a:prstClr val="white"/>
                </a:solidFill>
              </a:rPr>
              <a:t>which one </a:t>
            </a:r>
            <a:r>
              <a:rPr lang="en-US" sz="1800" dirty="0">
                <a:solidFill>
                  <a:prstClr val="white"/>
                </a:solidFill>
              </a:rPr>
              <a:t>of these </a:t>
            </a:r>
            <a:r>
              <a:rPr lang="en-US" sz="1800" dirty="0" smtClean="0">
                <a:solidFill>
                  <a:prstClr val="white"/>
                </a:solidFill>
              </a:rPr>
              <a:t>policies would be best for your Country. Quietly </a:t>
            </a:r>
            <a:r>
              <a:rPr lang="en-US" sz="1800" dirty="0">
                <a:solidFill>
                  <a:prstClr val="white"/>
                </a:solidFill>
              </a:rPr>
              <a:t>as a group w</a:t>
            </a:r>
            <a:r>
              <a:rPr lang="en-US" sz="1800" dirty="0" smtClean="0">
                <a:solidFill>
                  <a:prstClr val="white"/>
                </a:solidFill>
              </a:rPr>
              <a:t>rite down on a piece of paper the policy you choose. Failure </a:t>
            </a:r>
            <a:r>
              <a:rPr lang="en-US" sz="1800" dirty="0">
                <a:solidFill>
                  <a:prstClr val="white"/>
                </a:solidFill>
              </a:rPr>
              <a:t>to choose a policy </a:t>
            </a:r>
            <a:r>
              <a:rPr lang="en-US" sz="1800" dirty="0" smtClean="0">
                <a:solidFill>
                  <a:prstClr val="white"/>
                </a:solidFill>
              </a:rPr>
              <a:t>will result in a lose of 100pts</a:t>
            </a:r>
            <a:r>
              <a:rPr lang="en-US" sz="1800" dirty="0">
                <a:solidFill>
                  <a:prstClr val="white"/>
                </a:solidFill>
              </a:rPr>
              <a:t>.: </a:t>
            </a:r>
          </a:p>
          <a:p>
            <a:pPr lvl="1"/>
            <a:r>
              <a:rPr lang="en-US" sz="1600" b="1" dirty="0">
                <a:solidFill>
                  <a:prstClr val="white"/>
                </a:solidFill>
              </a:rPr>
              <a:t>Policy A</a:t>
            </a:r>
            <a:r>
              <a:rPr lang="en-US" sz="1600" dirty="0">
                <a:solidFill>
                  <a:prstClr val="white"/>
                </a:solidFill>
              </a:rPr>
              <a:t>: Encourage trade by a combination of lowered tariffs and lowered exported goods prices. </a:t>
            </a:r>
          </a:p>
          <a:p>
            <a:pPr lvl="1"/>
            <a:r>
              <a:rPr lang="en-US" sz="1600" b="1" dirty="0">
                <a:solidFill>
                  <a:prstClr val="white"/>
                </a:solidFill>
              </a:rPr>
              <a:t>Policy B: </a:t>
            </a:r>
            <a:r>
              <a:rPr lang="en-US" sz="1600" dirty="0">
                <a:solidFill>
                  <a:prstClr val="white"/>
                </a:solidFill>
              </a:rPr>
              <a:t>Keep trade barriers at current levels and maintain prices of exported products. </a:t>
            </a:r>
          </a:p>
          <a:p>
            <a:pPr lvl="1"/>
            <a:r>
              <a:rPr lang="en-US" sz="1600" b="1" dirty="0">
                <a:solidFill>
                  <a:prstClr val="white"/>
                </a:solidFill>
              </a:rPr>
              <a:t>Policy C: </a:t>
            </a:r>
            <a:r>
              <a:rPr lang="en-US" sz="1600" dirty="0">
                <a:solidFill>
                  <a:prstClr val="white"/>
                </a:solidFill>
              </a:rPr>
              <a:t>Increase cost of major export products and/or create higher tariff levels. </a:t>
            </a:r>
          </a:p>
          <a:p>
            <a:endParaRPr lang="en-US" dirty="0"/>
          </a:p>
        </p:txBody>
      </p:sp>
    </p:spTree>
    <p:extLst>
      <p:ext uri="{BB962C8B-B14F-4D97-AF65-F5344CB8AC3E}">
        <p14:creationId xmlns:p14="http://schemas.microsoft.com/office/powerpoint/2010/main" val="3336908778"/>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World Trade Game Prep</a:t>
            </a:r>
            <a:endParaRPr lang="en-US" dirty="0"/>
          </a:p>
        </p:txBody>
      </p:sp>
      <p:sp>
        <p:nvSpPr>
          <p:cNvPr id="5" name="Content Placeholder 4"/>
          <p:cNvSpPr>
            <a:spLocks noGrp="1"/>
          </p:cNvSpPr>
          <p:nvPr>
            <p:ph idx="1"/>
          </p:nvPr>
        </p:nvSpPr>
        <p:spPr>
          <a:xfrm rot="900000">
            <a:off x="3069353" y="574380"/>
            <a:ext cx="5049276" cy="5939713"/>
          </a:xfrm>
        </p:spPr>
        <p:txBody>
          <a:bodyPr>
            <a:normAutofit fontScale="77500" lnSpcReduction="20000"/>
          </a:bodyPr>
          <a:lstStyle/>
          <a:p>
            <a:r>
              <a:rPr lang="en-US" dirty="0" smtClean="0"/>
              <a:t>The object </a:t>
            </a:r>
            <a:r>
              <a:rPr lang="en-US" dirty="0"/>
              <a:t>of the game is to get the highest number of </a:t>
            </a:r>
            <a:r>
              <a:rPr lang="en-US" dirty="0" smtClean="0"/>
              <a:t>points. </a:t>
            </a:r>
          </a:p>
          <a:p>
            <a:r>
              <a:rPr lang="en-US" dirty="0" smtClean="0"/>
              <a:t>Students will be assigned into groups.  Each group will be assigned a country.  With your group, read about each fictitious country, paying attention to your specific country, as well as each policy.</a:t>
            </a:r>
            <a:endParaRPr lang="en-US" dirty="0"/>
          </a:p>
          <a:p>
            <a:r>
              <a:rPr lang="en-US" dirty="0" smtClean="0"/>
              <a:t>Before </a:t>
            </a:r>
            <a:r>
              <a:rPr lang="en-US" dirty="0"/>
              <a:t>each round, students will decide which policy they want to follow. Members </a:t>
            </a:r>
            <a:r>
              <a:rPr lang="en-US" dirty="0" smtClean="0"/>
              <a:t>of each </a:t>
            </a:r>
            <a:r>
              <a:rPr lang="en-US" dirty="0"/>
              <a:t>group must </a:t>
            </a:r>
            <a:r>
              <a:rPr lang="en-US" b="1" dirty="0"/>
              <a:t>unanimously </a:t>
            </a:r>
            <a:r>
              <a:rPr lang="en-US" dirty="0"/>
              <a:t>agree on a policy. Failure to agree means </a:t>
            </a:r>
            <a:r>
              <a:rPr lang="en-US" dirty="0" smtClean="0"/>
              <a:t>an </a:t>
            </a:r>
            <a:r>
              <a:rPr lang="en-US" b="1" dirty="0" smtClean="0"/>
              <a:t>automatic </a:t>
            </a:r>
            <a:r>
              <a:rPr lang="en-US" b="1" dirty="0"/>
              <a:t>loss of 100 points</a:t>
            </a:r>
            <a:r>
              <a:rPr lang="en-US" dirty="0"/>
              <a:t>. Each group should keep their decisions secret from </a:t>
            </a:r>
            <a:r>
              <a:rPr lang="en-US" dirty="0" smtClean="0"/>
              <a:t>the other </a:t>
            </a:r>
            <a:r>
              <a:rPr lang="en-US" dirty="0"/>
              <a:t>groups. There will be </a:t>
            </a:r>
            <a:r>
              <a:rPr lang="en-US" b="1" dirty="0"/>
              <a:t>no </a:t>
            </a:r>
            <a:r>
              <a:rPr lang="en-US" dirty="0" smtClean="0"/>
              <a:t>intergroup </a:t>
            </a:r>
            <a:r>
              <a:rPr lang="en-US" dirty="0"/>
              <a:t>communication during the first five rounds.</a:t>
            </a:r>
          </a:p>
        </p:txBody>
      </p:sp>
    </p:spTree>
    <p:extLst>
      <p:ext uri="{BB962C8B-B14F-4D97-AF65-F5344CB8AC3E}">
        <p14:creationId xmlns:p14="http://schemas.microsoft.com/office/powerpoint/2010/main" val="2158758958"/>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Round 1</a:t>
            </a:r>
            <a:endParaRPr lang="en-US" dirty="0"/>
          </a:p>
        </p:txBody>
      </p:sp>
      <p:sp>
        <p:nvSpPr>
          <p:cNvPr id="3" name="Content Placeholder 2"/>
          <p:cNvSpPr>
            <a:spLocks noGrp="1"/>
          </p:cNvSpPr>
          <p:nvPr>
            <p:ph idx="1"/>
          </p:nvPr>
        </p:nvSpPr>
        <p:spPr>
          <a:xfrm>
            <a:off x="457200" y="1676401"/>
            <a:ext cx="8229600" cy="3962400"/>
          </a:xfrm>
        </p:spPr>
        <p:txBody>
          <a:bodyPr>
            <a:noAutofit/>
          </a:bodyPr>
          <a:lstStyle/>
          <a:p>
            <a:r>
              <a:rPr lang="en-US" sz="2000" dirty="0" smtClean="0"/>
              <a:t>Decide </a:t>
            </a:r>
            <a:r>
              <a:rPr lang="en-US" sz="2000" dirty="0"/>
              <a:t>on </a:t>
            </a:r>
            <a:r>
              <a:rPr lang="en-US" sz="2000" dirty="0" smtClean="0"/>
              <a:t>your policy decision, selecting from A, B, or C. </a:t>
            </a:r>
            <a:r>
              <a:rPr lang="en-US" sz="2000" dirty="0"/>
              <a:t> P</a:t>
            </a:r>
            <a:r>
              <a:rPr lang="en-US" sz="2000" dirty="0" smtClean="0"/>
              <a:t>ass a </a:t>
            </a:r>
            <a:r>
              <a:rPr lang="en-US" sz="2000" dirty="0"/>
              <a:t>slip of paper </a:t>
            </a:r>
            <a:r>
              <a:rPr lang="en-US" sz="2000" dirty="0" smtClean="0"/>
              <a:t>with your group policy decision to the me.  Once all </a:t>
            </a:r>
            <a:r>
              <a:rPr lang="en-US" sz="2000" dirty="0"/>
              <a:t>five groups have passed in </a:t>
            </a:r>
            <a:r>
              <a:rPr lang="en-US" sz="2000" dirty="0" smtClean="0"/>
              <a:t>the </a:t>
            </a:r>
            <a:r>
              <a:rPr lang="en-US" sz="2000" dirty="0"/>
              <a:t>slips of paper, </a:t>
            </a:r>
            <a:r>
              <a:rPr lang="en-US" sz="2000" dirty="0" smtClean="0"/>
              <a:t>I will be keeping the decisions </a:t>
            </a:r>
            <a:r>
              <a:rPr lang="en-US" sz="2000" dirty="0"/>
              <a:t>a secret, but </a:t>
            </a:r>
            <a:r>
              <a:rPr lang="en-US" sz="2000" dirty="0" smtClean="0"/>
              <a:t>I will award </a:t>
            </a:r>
            <a:r>
              <a:rPr lang="en-US" sz="2000" dirty="0"/>
              <a:t>each country its points according to the </a:t>
            </a:r>
            <a:r>
              <a:rPr lang="en-US" sz="2000" b="1" dirty="0"/>
              <a:t>Point </a:t>
            </a:r>
            <a:r>
              <a:rPr lang="en-US" sz="2000" b="1" dirty="0" smtClean="0"/>
              <a:t>System.</a:t>
            </a:r>
          </a:p>
          <a:p>
            <a:pPr lvl="1"/>
            <a:r>
              <a:rPr lang="en-US" sz="1600" dirty="0"/>
              <a:t>Policy A: Encourage trade by a combination of lowered tariffs and lowered exported goods prices. </a:t>
            </a:r>
          </a:p>
          <a:p>
            <a:pPr lvl="1"/>
            <a:r>
              <a:rPr lang="en-US" sz="1600" dirty="0"/>
              <a:t>Policy B: Keep trade barriers at current levels and maintain prices of exported products. </a:t>
            </a:r>
          </a:p>
          <a:p>
            <a:pPr lvl="1"/>
            <a:r>
              <a:rPr lang="en-US" sz="1600" dirty="0"/>
              <a:t>Policy C: Increase cost of major export products and/or create higher tariff levels. </a:t>
            </a:r>
          </a:p>
          <a:p>
            <a:pPr lvl="1"/>
            <a:endParaRPr lang="en-US" sz="1600" dirty="0"/>
          </a:p>
        </p:txBody>
      </p:sp>
    </p:spTree>
    <p:extLst>
      <p:ext uri="{BB962C8B-B14F-4D97-AF65-F5344CB8AC3E}">
        <p14:creationId xmlns:p14="http://schemas.microsoft.com/office/powerpoint/2010/main" val="1161248185"/>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Award Points</a:t>
            </a:r>
          </a:p>
          <a:p>
            <a:r>
              <a:rPr lang="en-US" dirty="0" smtClean="0"/>
              <a:t>Record point on your team score sheet</a:t>
            </a:r>
            <a:endParaRPr lang="en-US" dirty="0"/>
          </a:p>
        </p:txBody>
      </p:sp>
    </p:spTree>
    <p:extLst>
      <p:ext uri="{BB962C8B-B14F-4D97-AF65-F5344CB8AC3E}">
        <p14:creationId xmlns:p14="http://schemas.microsoft.com/office/powerpoint/2010/main" val="3203905810"/>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1400" y="228600"/>
            <a:ext cx="5064953" cy="838200"/>
          </a:xfrm>
        </p:spPr>
        <p:txBody>
          <a:bodyPr/>
          <a:lstStyle/>
          <a:p>
            <a:r>
              <a:rPr lang="en-US" dirty="0" smtClean="0"/>
              <a:t>Round 2</a:t>
            </a:r>
            <a:endParaRPr lang="en-US" dirty="0"/>
          </a:p>
        </p:txBody>
      </p:sp>
      <p:sp>
        <p:nvSpPr>
          <p:cNvPr id="3" name="Content Placeholder 2"/>
          <p:cNvSpPr>
            <a:spLocks noGrp="1"/>
          </p:cNvSpPr>
          <p:nvPr>
            <p:ph idx="1"/>
          </p:nvPr>
        </p:nvSpPr>
        <p:spPr>
          <a:xfrm>
            <a:off x="609600" y="1371600"/>
            <a:ext cx="8001000" cy="5077623"/>
          </a:xfrm>
        </p:spPr>
        <p:txBody>
          <a:bodyPr>
            <a:normAutofit fontScale="62500" lnSpcReduction="20000"/>
          </a:bodyPr>
          <a:lstStyle/>
          <a:p>
            <a:pPr marL="0" indent="0">
              <a:buNone/>
            </a:pPr>
            <a:r>
              <a:rPr lang="en-US" sz="3800" b="1" i="1" dirty="0" smtClean="0"/>
              <a:t>Do </a:t>
            </a:r>
            <a:r>
              <a:rPr lang="en-US" sz="3800" b="1" i="1" dirty="0"/>
              <a:t>you want to stay with this policy or not?</a:t>
            </a:r>
          </a:p>
          <a:p>
            <a:r>
              <a:rPr lang="en-US" dirty="0" smtClean="0"/>
              <a:t>Next, </a:t>
            </a:r>
            <a:r>
              <a:rPr lang="en-US" dirty="0"/>
              <a:t>groups should quietly discuss their next round strategy. </a:t>
            </a:r>
            <a:endParaRPr lang="en-US" dirty="0" smtClean="0"/>
          </a:p>
          <a:p>
            <a:r>
              <a:rPr lang="en-US" dirty="0" smtClean="0"/>
              <a:t>Remember </a:t>
            </a:r>
            <a:r>
              <a:rPr lang="en-US" dirty="0"/>
              <a:t>that the object is to garner as many points as possible. </a:t>
            </a:r>
            <a:endParaRPr lang="en-US" dirty="0" smtClean="0"/>
          </a:p>
          <a:p>
            <a:r>
              <a:rPr lang="en-US" dirty="0" smtClean="0"/>
              <a:t>I </a:t>
            </a:r>
            <a:r>
              <a:rPr lang="en-US" dirty="0"/>
              <a:t>will provide no explanation as to why </a:t>
            </a:r>
            <a:r>
              <a:rPr lang="en-US" dirty="0" smtClean="0"/>
              <a:t>points were </a:t>
            </a:r>
            <a:r>
              <a:rPr lang="en-US" dirty="0"/>
              <a:t>awarded the way they were. </a:t>
            </a:r>
            <a:endParaRPr lang="en-US" dirty="0" smtClean="0"/>
          </a:p>
          <a:p>
            <a:r>
              <a:rPr lang="en-US" dirty="0"/>
              <a:t>W</a:t>
            </a:r>
            <a:r>
              <a:rPr lang="en-US" dirty="0" smtClean="0"/>
              <a:t>rite </a:t>
            </a:r>
            <a:r>
              <a:rPr lang="en-US" dirty="0"/>
              <a:t>your policy decision on a piece of paper and pass up to </a:t>
            </a:r>
            <a:r>
              <a:rPr lang="en-US" dirty="0" smtClean="0"/>
              <a:t>me.</a:t>
            </a:r>
          </a:p>
          <a:p>
            <a:endParaRPr lang="en-US" dirty="0" smtClean="0"/>
          </a:p>
          <a:p>
            <a:endParaRPr lang="en-US" dirty="0"/>
          </a:p>
          <a:p>
            <a:pPr lvl="1"/>
            <a:r>
              <a:rPr lang="en-US" dirty="0"/>
              <a:t>Policy A: Encourage trade by a combination of lowered tariffs and lowered exported goods prices. </a:t>
            </a:r>
          </a:p>
          <a:p>
            <a:pPr lvl="1"/>
            <a:r>
              <a:rPr lang="en-US" dirty="0"/>
              <a:t>Policy B: Keep trade barriers at current levels and maintain prices of exported products. </a:t>
            </a:r>
          </a:p>
          <a:p>
            <a:pPr lvl="1"/>
            <a:r>
              <a:rPr lang="en-US" dirty="0"/>
              <a:t>Policy C: Increase cost of major export products and/or create higher tariff levels. </a:t>
            </a:r>
          </a:p>
          <a:p>
            <a:pPr lvl="1"/>
            <a:endParaRPr lang="en-US" dirty="0"/>
          </a:p>
          <a:p>
            <a:endParaRPr lang="en-US" dirty="0"/>
          </a:p>
        </p:txBody>
      </p:sp>
    </p:spTree>
    <p:extLst>
      <p:ext uri="{BB962C8B-B14F-4D97-AF65-F5344CB8AC3E}">
        <p14:creationId xmlns:p14="http://schemas.microsoft.com/office/powerpoint/2010/main" val="4053981061"/>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0" y="228600"/>
            <a:ext cx="5064953" cy="914400"/>
          </a:xfrm>
        </p:spPr>
        <p:txBody>
          <a:bodyPr/>
          <a:lstStyle/>
          <a:p>
            <a:r>
              <a:rPr lang="en-US" dirty="0" smtClean="0"/>
              <a:t>Round 3</a:t>
            </a:r>
            <a:endParaRPr lang="en-US" dirty="0"/>
          </a:p>
        </p:txBody>
      </p:sp>
      <p:sp>
        <p:nvSpPr>
          <p:cNvPr id="3" name="Content Placeholder 2"/>
          <p:cNvSpPr>
            <a:spLocks noGrp="1"/>
          </p:cNvSpPr>
          <p:nvPr>
            <p:ph idx="1"/>
          </p:nvPr>
        </p:nvSpPr>
        <p:spPr>
          <a:xfrm>
            <a:off x="762000" y="1066800"/>
            <a:ext cx="7772400" cy="5077623"/>
          </a:xfrm>
        </p:spPr>
        <p:txBody>
          <a:bodyPr>
            <a:normAutofit fontScale="85000" lnSpcReduction="20000"/>
          </a:bodyPr>
          <a:lstStyle/>
          <a:p>
            <a:r>
              <a:rPr lang="en-US" dirty="0" smtClean="0"/>
              <a:t>Listen to the scenario.</a:t>
            </a:r>
          </a:p>
          <a:p>
            <a:r>
              <a:rPr lang="en-US" dirty="0" smtClean="0"/>
              <a:t>Adjust the scoreboard.</a:t>
            </a:r>
          </a:p>
          <a:p>
            <a:r>
              <a:rPr lang="en-US" dirty="0" smtClean="0"/>
              <a:t>Each group needs to discuss and select a new policy </a:t>
            </a:r>
            <a:endParaRPr lang="en-US" dirty="0"/>
          </a:p>
          <a:p>
            <a:r>
              <a:rPr lang="en-US" dirty="0" smtClean="0"/>
              <a:t>This time, publicly </a:t>
            </a:r>
            <a:r>
              <a:rPr lang="en-US" dirty="0"/>
              <a:t>announce </a:t>
            </a:r>
            <a:r>
              <a:rPr lang="en-US" dirty="0" smtClean="0"/>
              <a:t>your decision.</a:t>
            </a:r>
            <a:endParaRPr lang="en-US" dirty="0"/>
          </a:p>
          <a:p>
            <a:endParaRPr lang="en-US" dirty="0" smtClean="0"/>
          </a:p>
          <a:p>
            <a:endParaRPr lang="en-US" dirty="0" smtClean="0"/>
          </a:p>
          <a:p>
            <a:pPr lvl="1"/>
            <a:r>
              <a:rPr lang="en-US" dirty="0"/>
              <a:t>Policy A: Encourage trade by a combination of lowered tariffs and lowered exported goods prices. </a:t>
            </a:r>
          </a:p>
          <a:p>
            <a:pPr lvl="1"/>
            <a:r>
              <a:rPr lang="en-US" dirty="0"/>
              <a:t>Policy B: Keep trade barriers at current levels and maintain prices of exported products. </a:t>
            </a:r>
          </a:p>
          <a:p>
            <a:pPr lvl="1"/>
            <a:r>
              <a:rPr lang="en-US" dirty="0"/>
              <a:t>Policy C: Increase cost of major export products and/or create higher tariff levels. </a:t>
            </a:r>
          </a:p>
          <a:p>
            <a:pPr lvl="1"/>
            <a:endParaRPr lang="en-US" dirty="0" smtClean="0"/>
          </a:p>
        </p:txBody>
      </p:sp>
    </p:spTree>
    <p:extLst>
      <p:ext uri="{BB962C8B-B14F-4D97-AF65-F5344CB8AC3E}">
        <p14:creationId xmlns:p14="http://schemas.microsoft.com/office/powerpoint/2010/main" val="1115995624"/>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Scenarios</a:t>
            </a:r>
            <a:endParaRPr lang="en-US" dirty="0"/>
          </a:p>
        </p:txBody>
      </p:sp>
      <p:sp>
        <p:nvSpPr>
          <p:cNvPr id="3" name="Content Placeholder 2"/>
          <p:cNvSpPr>
            <a:spLocks noGrp="1"/>
          </p:cNvSpPr>
          <p:nvPr>
            <p:ph idx="1"/>
          </p:nvPr>
        </p:nvSpPr>
        <p:spPr>
          <a:xfrm rot="914591">
            <a:off x="3138237" y="675878"/>
            <a:ext cx="5577646" cy="6334637"/>
          </a:xfrm>
        </p:spPr>
        <p:txBody>
          <a:bodyPr>
            <a:normAutofit fontScale="62500" lnSpcReduction="20000"/>
          </a:bodyPr>
          <a:lstStyle/>
          <a:p>
            <a:r>
              <a:rPr lang="en-US" dirty="0"/>
              <a:t>Bad weather will cost </a:t>
            </a:r>
            <a:r>
              <a:rPr lang="en-US" dirty="0" err="1"/>
              <a:t>Agria</a:t>
            </a:r>
            <a:r>
              <a:rPr lang="en-US" dirty="0"/>
              <a:t> 50 points. All other countries receive 20 points.</a:t>
            </a:r>
          </a:p>
          <a:p>
            <a:r>
              <a:rPr lang="en-US" dirty="0"/>
              <a:t>World slump in demand for consumer products will cost </a:t>
            </a:r>
            <a:r>
              <a:rPr lang="en-US" dirty="0" err="1"/>
              <a:t>Consumia</a:t>
            </a:r>
            <a:r>
              <a:rPr lang="en-US" dirty="0"/>
              <a:t> 50 points</a:t>
            </a:r>
            <a:r>
              <a:rPr lang="en-US" dirty="0" smtClean="0"/>
              <a:t>.</a:t>
            </a:r>
          </a:p>
          <a:p>
            <a:r>
              <a:rPr lang="en-US" dirty="0"/>
              <a:t>New technological inventions make some industrial plants in </a:t>
            </a:r>
            <a:r>
              <a:rPr lang="en-US" dirty="0" err="1"/>
              <a:t>Industria</a:t>
            </a:r>
            <a:r>
              <a:rPr lang="en-US" dirty="0"/>
              <a:t> </a:t>
            </a:r>
            <a:r>
              <a:rPr lang="en-US" dirty="0" smtClean="0"/>
              <a:t>obsolete. </a:t>
            </a:r>
            <a:r>
              <a:rPr lang="en-US" dirty="0" err="1" smtClean="0"/>
              <a:t>Industria</a:t>
            </a:r>
            <a:r>
              <a:rPr lang="en-US" dirty="0" smtClean="0"/>
              <a:t> </a:t>
            </a:r>
            <a:r>
              <a:rPr lang="en-US" dirty="0"/>
              <a:t>loses 50 points.</a:t>
            </a:r>
          </a:p>
          <a:p>
            <a:r>
              <a:rPr lang="en-US" dirty="0"/>
              <a:t>Development of solar power destroys market for energy. </a:t>
            </a:r>
            <a:r>
              <a:rPr lang="en-US" dirty="0" err="1"/>
              <a:t>Energia</a:t>
            </a:r>
            <a:r>
              <a:rPr lang="en-US" dirty="0"/>
              <a:t> loses </a:t>
            </a:r>
            <a:r>
              <a:rPr lang="en-US" dirty="0" smtClean="0"/>
              <a:t>100 points</a:t>
            </a:r>
            <a:r>
              <a:rPr lang="en-US" dirty="0"/>
              <a:t>.</a:t>
            </a:r>
          </a:p>
          <a:p>
            <a:r>
              <a:rPr lang="en-US" dirty="0" err="1"/>
              <a:t>Mineria</a:t>
            </a:r>
            <a:r>
              <a:rPr lang="en-US" dirty="0"/>
              <a:t> exhausts some of its natural resources. </a:t>
            </a:r>
            <a:r>
              <a:rPr lang="en-US" dirty="0" err="1"/>
              <a:t>Mineria</a:t>
            </a:r>
            <a:r>
              <a:rPr lang="en-US" dirty="0"/>
              <a:t> loses 50 points.</a:t>
            </a:r>
          </a:p>
          <a:p>
            <a:r>
              <a:rPr lang="en-US" dirty="0"/>
              <a:t>World population outstrips economic development. All countries lose 50 points.</a:t>
            </a:r>
          </a:p>
          <a:p>
            <a:r>
              <a:rPr lang="en-US" dirty="0"/>
              <a:t>World economic recession. All nations lose 50 points. If at least four </a:t>
            </a:r>
            <a:r>
              <a:rPr lang="en-US" dirty="0" smtClean="0"/>
              <a:t>countries do </a:t>
            </a:r>
            <a:r>
              <a:rPr lang="en-US" dirty="0"/>
              <a:t>not choose Policy A, all nations will lose 50 points in the next round.</a:t>
            </a:r>
          </a:p>
          <a:p>
            <a:r>
              <a:rPr lang="en-US" dirty="0"/>
              <a:t>If a country’s cumulative score falls below -200, the country will be subject to </a:t>
            </a:r>
            <a:r>
              <a:rPr lang="en-US" dirty="0" smtClean="0"/>
              <a:t>a revolution </a:t>
            </a:r>
            <a:r>
              <a:rPr lang="en-US" dirty="0"/>
              <a:t>at your discretion. After a country has a revolution, the country </a:t>
            </a:r>
            <a:r>
              <a:rPr lang="en-US" dirty="0" smtClean="0"/>
              <a:t>loses another </a:t>
            </a:r>
            <a:r>
              <a:rPr lang="en-US" dirty="0"/>
              <a:t>100 points. Give other countries the opportunity to donate some of </a:t>
            </a:r>
            <a:r>
              <a:rPr lang="en-US" dirty="0" smtClean="0"/>
              <a:t>their points </a:t>
            </a:r>
            <a:r>
              <a:rPr lang="en-US" dirty="0"/>
              <a:t>as foreign aid to the revolutionary country.</a:t>
            </a:r>
          </a:p>
        </p:txBody>
      </p:sp>
    </p:spTree>
    <p:extLst>
      <p:ext uri="{BB962C8B-B14F-4D97-AF65-F5344CB8AC3E}">
        <p14:creationId xmlns:p14="http://schemas.microsoft.com/office/powerpoint/2010/main" val="2696283459"/>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Points</a:t>
            </a:r>
            <a:endParaRPr lang="en-US" dirty="0"/>
          </a:p>
        </p:txBody>
      </p:sp>
      <p:sp>
        <p:nvSpPr>
          <p:cNvPr id="3" name="Content Placeholder 2"/>
          <p:cNvSpPr>
            <a:spLocks noGrp="1"/>
          </p:cNvSpPr>
          <p:nvPr>
            <p:ph idx="1"/>
          </p:nvPr>
        </p:nvSpPr>
        <p:spPr/>
        <p:txBody>
          <a:bodyPr/>
          <a:lstStyle/>
          <a:p>
            <a:r>
              <a:rPr lang="en-US" dirty="0" smtClean="0"/>
              <a:t>Award Points</a:t>
            </a:r>
          </a:p>
          <a:p>
            <a:r>
              <a:rPr lang="en-US" dirty="0" smtClean="0"/>
              <a:t>Record point on your team score sheet</a:t>
            </a:r>
            <a:endParaRPr lang="en-US" dirty="0"/>
          </a:p>
        </p:txBody>
      </p:sp>
    </p:spTree>
    <p:extLst>
      <p:ext uri="{BB962C8B-B14F-4D97-AF65-F5344CB8AC3E}">
        <p14:creationId xmlns:p14="http://schemas.microsoft.com/office/powerpoint/2010/main" val="3935007334"/>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00200"/>
            <a:ext cx="8229600" cy="4437139"/>
          </a:xfrm>
        </p:spPr>
        <p:txBody>
          <a:bodyPr>
            <a:normAutofit fontScale="92500" lnSpcReduction="10000"/>
          </a:bodyPr>
          <a:lstStyle/>
          <a:p>
            <a:pPr lvl="1"/>
            <a:r>
              <a:rPr lang="en-US" sz="3200" dirty="0"/>
              <a:t>Policy A: Encourage trade by a combination of lowered tariffs and lowered exported goods prices. </a:t>
            </a:r>
          </a:p>
          <a:p>
            <a:pPr lvl="1"/>
            <a:r>
              <a:rPr lang="en-US" sz="3200" dirty="0"/>
              <a:t>Policy B: Keep trade barriers at current levels and maintain prices of exported products. </a:t>
            </a:r>
          </a:p>
          <a:p>
            <a:pPr lvl="1"/>
            <a:r>
              <a:rPr lang="en-US" sz="3200" dirty="0"/>
              <a:t>Policy C: Increase cost of major export products and/or create higher tariff levels. </a:t>
            </a:r>
          </a:p>
          <a:p>
            <a:endParaRPr lang="en-US" dirty="0"/>
          </a:p>
        </p:txBody>
      </p:sp>
      <p:sp>
        <p:nvSpPr>
          <p:cNvPr id="2" name="Rectangle 1"/>
          <p:cNvSpPr/>
          <p:nvPr/>
        </p:nvSpPr>
        <p:spPr>
          <a:xfrm>
            <a:off x="1371600" y="381000"/>
            <a:ext cx="7349495" cy="646331"/>
          </a:xfrm>
          <a:prstGeom prst="rect">
            <a:avLst/>
          </a:prstGeom>
        </p:spPr>
        <p:txBody>
          <a:bodyPr wrap="square">
            <a:spAutoFit/>
          </a:bodyPr>
          <a:lstStyle/>
          <a:p>
            <a:pPr algn="r"/>
            <a:r>
              <a:rPr lang="en-US" sz="3600" dirty="0"/>
              <a:t>Continue rounds if time </a:t>
            </a:r>
            <a:r>
              <a:rPr lang="en-US" sz="3600" dirty="0" smtClean="0"/>
              <a:t>permits…</a:t>
            </a:r>
            <a:endParaRPr lang="en-US" sz="3600" dirty="0"/>
          </a:p>
        </p:txBody>
      </p:sp>
    </p:spTree>
    <p:extLst>
      <p:ext uri="{BB962C8B-B14F-4D97-AF65-F5344CB8AC3E}">
        <p14:creationId xmlns:p14="http://schemas.microsoft.com/office/powerpoint/2010/main" val="395734849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8377" y="914400"/>
            <a:ext cx="7772400" cy="1470025"/>
          </a:xfrm>
        </p:spPr>
        <p:txBody>
          <a:bodyPr>
            <a:normAutofit fontScale="90000"/>
          </a:bodyPr>
          <a:lstStyle/>
          <a:p>
            <a:r>
              <a:rPr lang="en-US" b="1" dirty="0"/>
              <a:t>World Trade:</a:t>
            </a:r>
            <a:br>
              <a:rPr lang="en-US" b="1" dirty="0"/>
            </a:br>
            <a:r>
              <a:rPr lang="en-US" b="1" dirty="0"/>
              <a:t>Open or Closed? </a:t>
            </a:r>
            <a:r>
              <a:rPr lang="en-US" b="1" dirty="0" smtClean="0"/>
              <a:t/>
            </a:r>
            <a:br>
              <a:rPr lang="en-US" b="1" dirty="0" smtClean="0"/>
            </a:br>
            <a:r>
              <a:rPr lang="en-US" b="1" dirty="0" smtClean="0"/>
              <a:t>Wheeling </a:t>
            </a:r>
            <a:r>
              <a:rPr lang="en-US" b="1" dirty="0"/>
              <a:t>and Dealing</a:t>
            </a:r>
            <a:endParaRPr lang="en-US" dirty="0"/>
          </a:p>
        </p:txBody>
      </p:sp>
      <p:sp>
        <p:nvSpPr>
          <p:cNvPr id="3" name="Subtitle 2"/>
          <p:cNvSpPr>
            <a:spLocks noGrp="1"/>
          </p:cNvSpPr>
          <p:nvPr>
            <p:ph type="subTitle" idx="1"/>
          </p:nvPr>
        </p:nvSpPr>
        <p:spPr/>
        <p:txBody>
          <a:bodyPr/>
          <a:lstStyle/>
          <a:p>
            <a:endParaRPr lang="en-US"/>
          </a:p>
        </p:txBody>
      </p:sp>
      <p:pic>
        <p:nvPicPr>
          <p:cNvPr id="1026" name="Picture 2" descr="http://4.bp.blogspot.com/_ABGPVM9KZ0s/TTF7BeRbe9I/AAAAAAAAACM/IHxoWz97JOg/s1600/trade-globalization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5277" y="2590800"/>
            <a:ext cx="4038600" cy="40116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5199228"/>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rot="-900000">
            <a:off x="360259" y="2207901"/>
            <a:ext cx="5985159" cy="3055571"/>
          </a:xfrm>
        </p:spPr>
        <p:txBody>
          <a:bodyPr>
            <a:normAutofit fontScale="90000"/>
          </a:bodyPr>
          <a:lstStyle/>
          <a:p>
            <a:r>
              <a:rPr lang="en-US" dirty="0" smtClean="0"/>
              <a:t>What do you think the point of this game is? How might it relate to World Trade?</a:t>
            </a:r>
            <a:endParaRPr lang="en-US" dirty="0"/>
          </a:p>
        </p:txBody>
      </p:sp>
      <p:sp>
        <p:nvSpPr>
          <p:cNvPr id="8" name="Subtitle 7"/>
          <p:cNvSpPr>
            <a:spLocks noGrp="1"/>
          </p:cNvSpPr>
          <p:nvPr>
            <p:ph type="subTitle" idx="1"/>
          </p:nvPr>
        </p:nvSpPr>
        <p:spPr/>
        <p:txBody>
          <a:bodyPr>
            <a:normAutofit fontScale="85000" lnSpcReduction="10000"/>
          </a:bodyPr>
          <a:lstStyle/>
          <a:p>
            <a:r>
              <a:rPr lang="en-US" dirty="0" smtClean="0"/>
              <a:t>As you come in, sit in with the group you were with yesterday and complete the warm-up quietly:</a:t>
            </a:r>
            <a:endParaRPr lang="en-US" dirty="0"/>
          </a:p>
        </p:txBody>
      </p:sp>
    </p:spTree>
    <p:extLst>
      <p:ext uri="{BB962C8B-B14F-4D97-AF65-F5344CB8AC3E}">
        <p14:creationId xmlns:p14="http://schemas.microsoft.com/office/powerpoint/2010/main" val="2680952926"/>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8377" y="914400"/>
            <a:ext cx="7772400" cy="1470025"/>
          </a:xfrm>
        </p:spPr>
        <p:txBody>
          <a:bodyPr>
            <a:normAutofit fontScale="90000"/>
          </a:bodyPr>
          <a:lstStyle/>
          <a:p>
            <a:r>
              <a:rPr lang="en-US" b="1" dirty="0" smtClean="0"/>
              <a:t>Day 2 World </a:t>
            </a:r>
            <a:r>
              <a:rPr lang="en-US" b="1" dirty="0"/>
              <a:t>Trade:</a:t>
            </a:r>
            <a:br>
              <a:rPr lang="en-US" b="1" dirty="0"/>
            </a:br>
            <a:r>
              <a:rPr lang="en-US" b="1" dirty="0"/>
              <a:t>Open or Closed? </a:t>
            </a:r>
            <a:r>
              <a:rPr lang="en-US" b="1" dirty="0" smtClean="0"/>
              <a:t/>
            </a:r>
            <a:br>
              <a:rPr lang="en-US" b="1" dirty="0" smtClean="0"/>
            </a:br>
            <a:r>
              <a:rPr lang="en-US" b="1" dirty="0" smtClean="0"/>
              <a:t>Wheeling </a:t>
            </a:r>
            <a:r>
              <a:rPr lang="en-US" b="1" dirty="0"/>
              <a:t>and Dealing</a:t>
            </a:r>
            <a:endParaRPr lang="en-US" dirty="0"/>
          </a:p>
        </p:txBody>
      </p:sp>
      <p:sp>
        <p:nvSpPr>
          <p:cNvPr id="3" name="Subtitle 2"/>
          <p:cNvSpPr>
            <a:spLocks noGrp="1"/>
          </p:cNvSpPr>
          <p:nvPr>
            <p:ph type="subTitle" idx="1"/>
          </p:nvPr>
        </p:nvSpPr>
        <p:spPr/>
        <p:txBody>
          <a:bodyPr/>
          <a:lstStyle/>
          <a:p>
            <a:endParaRPr lang="en-US"/>
          </a:p>
        </p:txBody>
      </p:sp>
      <p:pic>
        <p:nvPicPr>
          <p:cNvPr id="1026" name="Picture 2" descr="http://4.bp.blogspot.com/_ABGPVM9KZ0s/TTF7BeRbe9I/AAAAAAAAACM/IHxoWz97JOg/s1600/trade-globalization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5277" y="2590800"/>
            <a:ext cx="4038600" cy="40116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3741474"/>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Target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 can understand the dynamics of international trade.</a:t>
            </a:r>
          </a:p>
          <a:p>
            <a:endParaRPr lang="en-US" dirty="0" smtClean="0"/>
          </a:p>
          <a:p>
            <a:r>
              <a:rPr lang="en-US" dirty="0" smtClean="0"/>
              <a:t>Success Criteria:</a:t>
            </a:r>
            <a:endParaRPr lang="en-US" dirty="0"/>
          </a:p>
          <a:p>
            <a:pPr lvl="1"/>
            <a:r>
              <a:rPr lang="en-US" dirty="0"/>
              <a:t>Understand the world as an interdependent system</a:t>
            </a:r>
          </a:p>
          <a:p>
            <a:pPr lvl="1"/>
            <a:r>
              <a:rPr lang="en-US" dirty="0" smtClean="0"/>
              <a:t>Identify </a:t>
            </a:r>
            <a:r>
              <a:rPr lang="en-US" dirty="0"/>
              <a:t>reasons for restricting trade</a:t>
            </a:r>
          </a:p>
          <a:p>
            <a:pPr lvl="1"/>
            <a:r>
              <a:rPr lang="en-US" dirty="0"/>
              <a:t>Give examples of trade </a:t>
            </a:r>
            <a:r>
              <a:rPr lang="en-US" dirty="0" smtClean="0"/>
              <a:t>barriers</a:t>
            </a:r>
          </a:p>
          <a:p>
            <a:pPr lvl="1"/>
            <a:r>
              <a:rPr lang="en-US" dirty="0"/>
              <a:t>Demonstrate decision making skills needed for trading for different </a:t>
            </a:r>
            <a:r>
              <a:rPr lang="en-US" dirty="0" smtClean="0"/>
              <a:t>commodities</a:t>
            </a:r>
            <a:endParaRPr lang="en-US" dirty="0"/>
          </a:p>
          <a:p>
            <a:pPr lvl="1"/>
            <a:r>
              <a:rPr lang="en-US" dirty="0"/>
              <a:t>Identify reasons for reducing trade barriers</a:t>
            </a:r>
          </a:p>
          <a:p>
            <a:pPr lvl="1"/>
            <a:r>
              <a:rPr lang="en-US" dirty="0"/>
              <a:t>Describe current trade agreements such as NAFTA and WTO</a:t>
            </a:r>
          </a:p>
        </p:txBody>
      </p:sp>
    </p:spTree>
    <p:extLst>
      <p:ext uri="{BB962C8B-B14F-4D97-AF65-F5344CB8AC3E}">
        <p14:creationId xmlns:p14="http://schemas.microsoft.com/office/powerpoint/2010/main" val="867839334"/>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lnSpcReduction="10000"/>
          </a:bodyPr>
          <a:lstStyle/>
          <a:p>
            <a:r>
              <a:rPr lang="en-US" dirty="0"/>
              <a:t>Students </a:t>
            </a:r>
            <a:r>
              <a:rPr lang="en-US" dirty="0" smtClean="0"/>
              <a:t>will use role-play </a:t>
            </a:r>
            <a:r>
              <a:rPr lang="en-US" dirty="0"/>
              <a:t>activities to learn how money and goods are </a:t>
            </a:r>
            <a:r>
              <a:rPr lang="en-US" dirty="0" smtClean="0"/>
              <a:t>transferred around </a:t>
            </a:r>
            <a:r>
              <a:rPr lang="en-US" dirty="0"/>
              <a:t>the world. </a:t>
            </a:r>
            <a:endParaRPr lang="en-US" dirty="0" smtClean="0"/>
          </a:p>
          <a:p>
            <a:r>
              <a:rPr lang="en-US" dirty="0" smtClean="0"/>
              <a:t>In </a:t>
            </a:r>
            <a:r>
              <a:rPr lang="en-US" dirty="0"/>
              <a:t>addition, students discover the environmental costs </a:t>
            </a:r>
            <a:r>
              <a:rPr lang="en-US" dirty="0" smtClean="0"/>
              <a:t>associated with </a:t>
            </a:r>
            <a:r>
              <a:rPr lang="en-US" dirty="0"/>
              <a:t>shipping fruits. Students learn the International Towne trading partners.</a:t>
            </a:r>
          </a:p>
        </p:txBody>
      </p:sp>
    </p:spTree>
    <p:extLst>
      <p:ext uri="{BB962C8B-B14F-4D97-AF65-F5344CB8AC3E}">
        <p14:creationId xmlns:p14="http://schemas.microsoft.com/office/powerpoint/2010/main" val="160064018"/>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1495" y="2133600"/>
            <a:ext cx="8229600" cy="3979939"/>
          </a:xfrm>
        </p:spPr>
        <p:txBody>
          <a:bodyPr>
            <a:normAutofit fontScale="92500" lnSpcReduction="10000"/>
          </a:bodyPr>
          <a:lstStyle/>
          <a:p>
            <a:pPr lvl="1"/>
            <a:r>
              <a:rPr lang="en-US" sz="3200" dirty="0" smtClean="0"/>
              <a:t>The country will be subject to a revolution.  </a:t>
            </a:r>
          </a:p>
          <a:p>
            <a:pPr lvl="1"/>
            <a:r>
              <a:rPr lang="en-US" sz="3200" dirty="0" smtClean="0"/>
              <a:t>After a country has a revolution, the country loses another 100 points.  </a:t>
            </a:r>
          </a:p>
          <a:p>
            <a:pPr lvl="1"/>
            <a:r>
              <a:rPr lang="en-US" sz="3200" dirty="0" smtClean="0"/>
              <a:t>Other countries will be given the opportunity to donate some of their points as  foreign aid to the revolutionary country</a:t>
            </a:r>
            <a:endParaRPr lang="en-US" sz="3200" dirty="0"/>
          </a:p>
          <a:p>
            <a:endParaRPr lang="en-US" dirty="0"/>
          </a:p>
        </p:txBody>
      </p:sp>
      <p:sp>
        <p:nvSpPr>
          <p:cNvPr id="2" name="Rectangle 1"/>
          <p:cNvSpPr/>
          <p:nvPr/>
        </p:nvSpPr>
        <p:spPr>
          <a:xfrm>
            <a:off x="685800" y="381000"/>
            <a:ext cx="8035295" cy="1200329"/>
          </a:xfrm>
          <a:prstGeom prst="rect">
            <a:avLst/>
          </a:prstGeom>
        </p:spPr>
        <p:txBody>
          <a:bodyPr wrap="square">
            <a:spAutoFit/>
          </a:bodyPr>
          <a:lstStyle/>
          <a:p>
            <a:pPr algn="r"/>
            <a:r>
              <a:rPr lang="en-US" sz="3600" dirty="0" smtClean="0"/>
              <a:t>During today’s rounds, if a country cumulative score falls below -200… </a:t>
            </a:r>
            <a:endParaRPr lang="en-US" sz="3600" dirty="0"/>
          </a:p>
        </p:txBody>
      </p:sp>
    </p:spTree>
    <p:extLst>
      <p:ext uri="{BB962C8B-B14F-4D97-AF65-F5344CB8AC3E}">
        <p14:creationId xmlns:p14="http://schemas.microsoft.com/office/powerpoint/2010/main" val="1778331865"/>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0" y="304801"/>
            <a:ext cx="5064953" cy="914400"/>
          </a:xfrm>
        </p:spPr>
        <p:txBody>
          <a:bodyPr/>
          <a:lstStyle/>
          <a:p>
            <a:r>
              <a:rPr lang="en-US" dirty="0" smtClean="0"/>
              <a:t>Round 4</a:t>
            </a:r>
            <a:endParaRPr lang="en-US" dirty="0"/>
          </a:p>
        </p:txBody>
      </p:sp>
      <p:sp>
        <p:nvSpPr>
          <p:cNvPr id="3" name="Content Placeholder 2"/>
          <p:cNvSpPr>
            <a:spLocks noGrp="1"/>
          </p:cNvSpPr>
          <p:nvPr>
            <p:ph idx="1"/>
          </p:nvPr>
        </p:nvSpPr>
        <p:spPr>
          <a:xfrm>
            <a:off x="762000" y="1676400"/>
            <a:ext cx="7375763" cy="4876800"/>
          </a:xfrm>
        </p:spPr>
        <p:txBody>
          <a:bodyPr>
            <a:normAutofit fontScale="77500" lnSpcReduction="20000"/>
          </a:bodyPr>
          <a:lstStyle/>
          <a:p>
            <a:r>
              <a:rPr lang="en-US" dirty="0" smtClean="0"/>
              <a:t>During </a:t>
            </a:r>
            <a:r>
              <a:rPr lang="en-US" dirty="0"/>
              <a:t>this round, have a spokesperson from each country announce their </a:t>
            </a:r>
            <a:r>
              <a:rPr lang="en-US" dirty="0" smtClean="0"/>
              <a:t>policy decision </a:t>
            </a:r>
            <a:r>
              <a:rPr lang="en-US" dirty="0"/>
              <a:t>to the group. </a:t>
            </a:r>
            <a:endParaRPr lang="en-US" dirty="0" smtClean="0"/>
          </a:p>
          <a:p>
            <a:r>
              <a:rPr lang="en-US" dirty="0" smtClean="0"/>
              <a:t>Each </a:t>
            </a:r>
            <a:r>
              <a:rPr lang="en-US" dirty="0"/>
              <a:t>spokesperson should also provide an explanation for </a:t>
            </a:r>
            <a:r>
              <a:rPr lang="en-US" dirty="0" smtClean="0"/>
              <a:t>the group’s </a:t>
            </a:r>
            <a:r>
              <a:rPr lang="en-US" dirty="0"/>
              <a:t>policy decision. </a:t>
            </a:r>
            <a:endParaRPr lang="en-US" dirty="0" smtClean="0"/>
          </a:p>
          <a:p>
            <a:r>
              <a:rPr lang="en-US" dirty="0" smtClean="0"/>
              <a:t>Score </a:t>
            </a:r>
            <a:r>
              <a:rPr lang="en-US" dirty="0"/>
              <a:t>accordingly</a:t>
            </a:r>
            <a:r>
              <a:rPr lang="en-US" dirty="0" smtClean="0"/>
              <a:t>.</a:t>
            </a:r>
            <a:endParaRPr lang="en-US" dirty="0"/>
          </a:p>
          <a:p>
            <a:endParaRPr lang="en-US" dirty="0" smtClean="0"/>
          </a:p>
          <a:p>
            <a:endParaRPr lang="en-US" dirty="0" smtClean="0"/>
          </a:p>
          <a:p>
            <a:pPr lvl="1"/>
            <a:r>
              <a:rPr lang="en-US" dirty="0"/>
              <a:t>Policy A: Encourage trade by a combination of lowered tariffs and lowered exported goods prices. </a:t>
            </a:r>
          </a:p>
          <a:p>
            <a:pPr lvl="1"/>
            <a:r>
              <a:rPr lang="en-US" dirty="0"/>
              <a:t>Policy B: Keep trade barriers at current levels and maintain prices of exported products. </a:t>
            </a:r>
          </a:p>
          <a:p>
            <a:pPr lvl="1"/>
            <a:r>
              <a:rPr lang="en-US" dirty="0"/>
              <a:t>Policy C: Increase cost of major export products and/or create higher tariff levels. </a:t>
            </a:r>
          </a:p>
          <a:p>
            <a:endParaRPr lang="en-US" dirty="0" smtClean="0"/>
          </a:p>
          <a:p>
            <a:endParaRPr lang="en-US" dirty="0"/>
          </a:p>
        </p:txBody>
      </p:sp>
    </p:spTree>
    <p:extLst>
      <p:ext uri="{BB962C8B-B14F-4D97-AF65-F5344CB8AC3E}">
        <p14:creationId xmlns:p14="http://schemas.microsoft.com/office/powerpoint/2010/main" val="1113793042"/>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0" y="228600"/>
            <a:ext cx="5064953" cy="990600"/>
          </a:xfrm>
        </p:spPr>
        <p:txBody>
          <a:bodyPr/>
          <a:lstStyle/>
          <a:p>
            <a:r>
              <a:rPr lang="en-US" dirty="0" smtClean="0"/>
              <a:t>Round 5</a:t>
            </a:r>
            <a:endParaRPr lang="en-US" dirty="0"/>
          </a:p>
        </p:txBody>
      </p:sp>
      <p:sp>
        <p:nvSpPr>
          <p:cNvPr id="3" name="Content Placeholder 2"/>
          <p:cNvSpPr>
            <a:spLocks noGrp="1"/>
          </p:cNvSpPr>
          <p:nvPr>
            <p:ph idx="1"/>
          </p:nvPr>
        </p:nvSpPr>
        <p:spPr>
          <a:xfrm>
            <a:off x="533400" y="1600200"/>
            <a:ext cx="7604363" cy="5029200"/>
          </a:xfrm>
        </p:spPr>
        <p:txBody>
          <a:bodyPr>
            <a:normAutofit fontScale="92500" lnSpcReduction="20000"/>
          </a:bodyPr>
          <a:lstStyle/>
          <a:p>
            <a:r>
              <a:rPr lang="en-US" dirty="0" smtClean="0"/>
              <a:t>Listen </a:t>
            </a:r>
            <a:r>
              <a:rPr lang="en-US" dirty="0"/>
              <a:t>to the following scenarios.</a:t>
            </a:r>
          </a:p>
          <a:p>
            <a:r>
              <a:rPr lang="en-US" dirty="0"/>
              <a:t>Adjust the scoreboard.</a:t>
            </a:r>
          </a:p>
          <a:p>
            <a:r>
              <a:rPr lang="en-US" dirty="0"/>
              <a:t>Each group will discuss and select a new policy and publicly announce their decision.</a:t>
            </a:r>
          </a:p>
          <a:p>
            <a:pPr lvl="1"/>
            <a:r>
              <a:rPr lang="en-US" dirty="0"/>
              <a:t>Once they have announced their decision, the appropriate points will be assigned to the groups. </a:t>
            </a:r>
            <a:endParaRPr lang="en-US" dirty="0" smtClean="0"/>
          </a:p>
          <a:p>
            <a:pPr lvl="1"/>
            <a:endParaRPr lang="en-US" dirty="0"/>
          </a:p>
          <a:p>
            <a:pPr lvl="1"/>
            <a:r>
              <a:rPr lang="en-US" dirty="0"/>
              <a:t>Policy A: Encourage trade by a combination of lowered tariffs and lowered exported goods prices. </a:t>
            </a:r>
          </a:p>
          <a:p>
            <a:pPr lvl="1"/>
            <a:r>
              <a:rPr lang="en-US" dirty="0"/>
              <a:t>Policy B: Keep trade barriers at current levels and maintain prices of exported products. </a:t>
            </a:r>
          </a:p>
          <a:p>
            <a:pPr lvl="1"/>
            <a:r>
              <a:rPr lang="en-US" dirty="0"/>
              <a:t>Policy C: Increase cost of major export products and/or create higher tariff levels. </a:t>
            </a:r>
          </a:p>
          <a:p>
            <a:pPr lvl="1"/>
            <a:endParaRPr lang="en-US" dirty="0"/>
          </a:p>
          <a:p>
            <a:endParaRPr lang="en-US" dirty="0"/>
          </a:p>
        </p:txBody>
      </p:sp>
    </p:spTree>
    <p:extLst>
      <p:ext uri="{BB962C8B-B14F-4D97-AF65-F5344CB8AC3E}">
        <p14:creationId xmlns:p14="http://schemas.microsoft.com/office/powerpoint/2010/main" val="3776765467"/>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Scenarios</a:t>
            </a:r>
            <a:endParaRPr lang="en-US" dirty="0"/>
          </a:p>
        </p:txBody>
      </p:sp>
      <p:sp>
        <p:nvSpPr>
          <p:cNvPr id="3" name="Content Placeholder 2"/>
          <p:cNvSpPr>
            <a:spLocks noGrp="1"/>
          </p:cNvSpPr>
          <p:nvPr>
            <p:ph idx="1"/>
          </p:nvPr>
        </p:nvSpPr>
        <p:spPr>
          <a:xfrm rot="914591">
            <a:off x="3138237" y="675878"/>
            <a:ext cx="5577646" cy="6334637"/>
          </a:xfrm>
        </p:spPr>
        <p:txBody>
          <a:bodyPr>
            <a:normAutofit fontScale="62500" lnSpcReduction="20000"/>
          </a:bodyPr>
          <a:lstStyle/>
          <a:p>
            <a:r>
              <a:rPr lang="en-US" dirty="0"/>
              <a:t>Bad weather will cost </a:t>
            </a:r>
            <a:r>
              <a:rPr lang="en-US" dirty="0" err="1"/>
              <a:t>Agria</a:t>
            </a:r>
            <a:r>
              <a:rPr lang="en-US" dirty="0"/>
              <a:t> 50 points. All other countries receive 20 points.</a:t>
            </a:r>
          </a:p>
          <a:p>
            <a:r>
              <a:rPr lang="en-US" dirty="0"/>
              <a:t>World slump in demand for consumer products will cost </a:t>
            </a:r>
            <a:r>
              <a:rPr lang="en-US" dirty="0" err="1"/>
              <a:t>Consumia</a:t>
            </a:r>
            <a:r>
              <a:rPr lang="en-US" dirty="0"/>
              <a:t> 50 points</a:t>
            </a:r>
            <a:r>
              <a:rPr lang="en-US" dirty="0" smtClean="0"/>
              <a:t>.</a:t>
            </a:r>
          </a:p>
          <a:p>
            <a:r>
              <a:rPr lang="en-US" dirty="0"/>
              <a:t>New technological inventions make some industrial plants in </a:t>
            </a:r>
            <a:r>
              <a:rPr lang="en-US" dirty="0" err="1"/>
              <a:t>Industria</a:t>
            </a:r>
            <a:r>
              <a:rPr lang="en-US" dirty="0"/>
              <a:t> </a:t>
            </a:r>
            <a:r>
              <a:rPr lang="en-US" dirty="0" smtClean="0"/>
              <a:t>obsolete. </a:t>
            </a:r>
            <a:r>
              <a:rPr lang="en-US" dirty="0" err="1" smtClean="0"/>
              <a:t>Industria</a:t>
            </a:r>
            <a:r>
              <a:rPr lang="en-US" dirty="0" smtClean="0"/>
              <a:t> </a:t>
            </a:r>
            <a:r>
              <a:rPr lang="en-US" dirty="0"/>
              <a:t>loses 50 points.</a:t>
            </a:r>
          </a:p>
          <a:p>
            <a:r>
              <a:rPr lang="en-US" dirty="0"/>
              <a:t>Development of solar power destroys market for energy. </a:t>
            </a:r>
            <a:r>
              <a:rPr lang="en-US" dirty="0" err="1"/>
              <a:t>Energia</a:t>
            </a:r>
            <a:r>
              <a:rPr lang="en-US" dirty="0"/>
              <a:t> loses </a:t>
            </a:r>
            <a:r>
              <a:rPr lang="en-US" dirty="0" smtClean="0"/>
              <a:t>100 points</a:t>
            </a:r>
            <a:r>
              <a:rPr lang="en-US" dirty="0"/>
              <a:t>.</a:t>
            </a:r>
          </a:p>
          <a:p>
            <a:r>
              <a:rPr lang="en-US" dirty="0" err="1"/>
              <a:t>Mineria</a:t>
            </a:r>
            <a:r>
              <a:rPr lang="en-US" dirty="0"/>
              <a:t> exhausts some of its natural resources. </a:t>
            </a:r>
            <a:r>
              <a:rPr lang="en-US" dirty="0" err="1"/>
              <a:t>Mineria</a:t>
            </a:r>
            <a:r>
              <a:rPr lang="en-US" dirty="0"/>
              <a:t> loses 50 points.</a:t>
            </a:r>
          </a:p>
          <a:p>
            <a:r>
              <a:rPr lang="en-US" dirty="0"/>
              <a:t>World population outstrips economic development. All countries lose 50 points.</a:t>
            </a:r>
          </a:p>
          <a:p>
            <a:r>
              <a:rPr lang="en-US" dirty="0"/>
              <a:t>World economic recession. All nations lose 50 points. If at least four </a:t>
            </a:r>
            <a:r>
              <a:rPr lang="en-US" dirty="0" smtClean="0"/>
              <a:t>countries do </a:t>
            </a:r>
            <a:r>
              <a:rPr lang="en-US" dirty="0"/>
              <a:t>not choose Policy A, all nations will lose 50 points in the next round.</a:t>
            </a:r>
          </a:p>
          <a:p>
            <a:r>
              <a:rPr lang="en-US" dirty="0"/>
              <a:t>If a country’s cumulative score falls below -200, the country will be subject to </a:t>
            </a:r>
            <a:r>
              <a:rPr lang="en-US" dirty="0" smtClean="0"/>
              <a:t>a revolution </a:t>
            </a:r>
            <a:r>
              <a:rPr lang="en-US" dirty="0"/>
              <a:t>at your discretion. After a country has a revolution, the country </a:t>
            </a:r>
            <a:r>
              <a:rPr lang="en-US" dirty="0" smtClean="0"/>
              <a:t>loses another </a:t>
            </a:r>
            <a:r>
              <a:rPr lang="en-US" dirty="0"/>
              <a:t>100 points. Give other countries the opportunity to donate some of </a:t>
            </a:r>
            <a:r>
              <a:rPr lang="en-US" dirty="0" smtClean="0"/>
              <a:t>their points </a:t>
            </a:r>
            <a:r>
              <a:rPr lang="en-US" dirty="0"/>
              <a:t>as foreign aid to the revolutionary country.</a:t>
            </a:r>
          </a:p>
        </p:txBody>
      </p:sp>
    </p:spTree>
    <p:extLst>
      <p:ext uri="{BB962C8B-B14F-4D97-AF65-F5344CB8AC3E}">
        <p14:creationId xmlns:p14="http://schemas.microsoft.com/office/powerpoint/2010/main" val="3254237886"/>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00200"/>
            <a:ext cx="8229600" cy="4437139"/>
          </a:xfrm>
        </p:spPr>
        <p:txBody>
          <a:bodyPr>
            <a:normAutofit fontScale="92500" lnSpcReduction="10000"/>
          </a:bodyPr>
          <a:lstStyle/>
          <a:p>
            <a:pPr lvl="1"/>
            <a:r>
              <a:rPr lang="en-US" sz="3200" dirty="0"/>
              <a:t>Policy A: Encourage trade by a combination of lowered tariffs and lowered exported goods prices. </a:t>
            </a:r>
          </a:p>
          <a:p>
            <a:pPr lvl="1"/>
            <a:r>
              <a:rPr lang="en-US" sz="3200" dirty="0"/>
              <a:t>Policy B: Keep trade barriers at current levels and maintain prices of exported products. </a:t>
            </a:r>
          </a:p>
          <a:p>
            <a:pPr lvl="1"/>
            <a:r>
              <a:rPr lang="en-US" sz="3200" dirty="0"/>
              <a:t>Policy C: Increase cost of major export products and/or create higher tariff levels. </a:t>
            </a:r>
          </a:p>
          <a:p>
            <a:endParaRPr lang="en-US" dirty="0"/>
          </a:p>
        </p:txBody>
      </p:sp>
      <p:sp>
        <p:nvSpPr>
          <p:cNvPr id="2" name="Rectangle 1"/>
          <p:cNvSpPr/>
          <p:nvPr/>
        </p:nvSpPr>
        <p:spPr>
          <a:xfrm>
            <a:off x="1371600" y="381000"/>
            <a:ext cx="7349495" cy="646331"/>
          </a:xfrm>
          <a:prstGeom prst="rect">
            <a:avLst/>
          </a:prstGeom>
        </p:spPr>
        <p:txBody>
          <a:bodyPr wrap="square">
            <a:spAutoFit/>
          </a:bodyPr>
          <a:lstStyle/>
          <a:p>
            <a:pPr algn="r"/>
            <a:r>
              <a:rPr lang="en-US" sz="3600" dirty="0"/>
              <a:t>Continue rounds if time </a:t>
            </a:r>
            <a:r>
              <a:rPr lang="en-US" sz="3600" dirty="0" smtClean="0"/>
              <a:t>permits…</a:t>
            </a:r>
            <a:endParaRPr lang="en-US" sz="3600" dirty="0"/>
          </a:p>
        </p:txBody>
      </p:sp>
    </p:spTree>
    <p:extLst>
      <p:ext uri="{BB962C8B-B14F-4D97-AF65-F5344CB8AC3E}">
        <p14:creationId xmlns:p14="http://schemas.microsoft.com/office/powerpoint/2010/main" val="1180742007"/>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 About</a:t>
            </a:r>
            <a:endParaRPr lang="en-US" dirty="0"/>
          </a:p>
        </p:txBody>
      </p:sp>
      <p:sp>
        <p:nvSpPr>
          <p:cNvPr id="3" name="Content Placeholder 2"/>
          <p:cNvSpPr>
            <a:spLocks noGrp="1"/>
          </p:cNvSpPr>
          <p:nvPr>
            <p:ph idx="1"/>
          </p:nvPr>
        </p:nvSpPr>
        <p:spPr/>
        <p:txBody>
          <a:bodyPr/>
          <a:lstStyle/>
          <a:p>
            <a:r>
              <a:rPr lang="en-US" dirty="0"/>
              <a:t>W</a:t>
            </a:r>
            <a:r>
              <a:rPr lang="en-US" dirty="0" smtClean="0"/>
              <a:t>hat your country does is determined by what is happening in the world around you.  </a:t>
            </a:r>
          </a:p>
          <a:p>
            <a:r>
              <a:rPr lang="en-US" dirty="0" smtClean="0"/>
              <a:t>Your trade barriers will not always be the same.</a:t>
            </a:r>
          </a:p>
          <a:p>
            <a:pPr lvl="1"/>
            <a:r>
              <a:rPr lang="en-US" dirty="0" smtClean="0"/>
              <a:t>Points = Success</a:t>
            </a:r>
          </a:p>
          <a:p>
            <a:pPr lvl="1"/>
            <a:r>
              <a:rPr lang="en-US" dirty="0" smtClean="0"/>
              <a:t>To be the most successful, you sometimes have to change your policy</a:t>
            </a:r>
            <a:endParaRPr lang="en-US" dirty="0"/>
          </a:p>
        </p:txBody>
      </p:sp>
    </p:spTree>
    <p:extLst>
      <p:ext uri="{BB962C8B-B14F-4D97-AF65-F5344CB8AC3E}">
        <p14:creationId xmlns:p14="http://schemas.microsoft.com/office/powerpoint/2010/main" val="312837791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Target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 can understand the dynamics of international trade.</a:t>
            </a:r>
          </a:p>
          <a:p>
            <a:endParaRPr lang="en-US" dirty="0" smtClean="0"/>
          </a:p>
          <a:p>
            <a:r>
              <a:rPr lang="en-US" dirty="0" smtClean="0"/>
              <a:t>Success Criteria:</a:t>
            </a:r>
            <a:endParaRPr lang="en-US" dirty="0"/>
          </a:p>
          <a:p>
            <a:pPr lvl="1"/>
            <a:r>
              <a:rPr lang="en-US" dirty="0"/>
              <a:t>Understand the world as an interdependent system</a:t>
            </a:r>
          </a:p>
          <a:p>
            <a:pPr lvl="1"/>
            <a:r>
              <a:rPr lang="en-US" dirty="0" smtClean="0"/>
              <a:t>Identify </a:t>
            </a:r>
            <a:r>
              <a:rPr lang="en-US" dirty="0"/>
              <a:t>reasons for restricting trade</a:t>
            </a:r>
          </a:p>
          <a:p>
            <a:pPr lvl="1"/>
            <a:r>
              <a:rPr lang="en-US" dirty="0"/>
              <a:t>Give examples of trade </a:t>
            </a:r>
            <a:r>
              <a:rPr lang="en-US" dirty="0" smtClean="0"/>
              <a:t>barriers</a:t>
            </a:r>
          </a:p>
          <a:p>
            <a:pPr lvl="1"/>
            <a:r>
              <a:rPr lang="en-US" dirty="0"/>
              <a:t>Demonstrate decision making skills needed for trading for different </a:t>
            </a:r>
            <a:r>
              <a:rPr lang="en-US" dirty="0" smtClean="0"/>
              <a:t>commodities</a:t>
            </a:r>
            <a:endParaRPr lang="en-US" dirty="0"/>
          </a:p>
          <a:p>
            <a:pPr lvl="1"/>
            <a:r>
              <a:rPr lang="en-US" dirty="0"/>
              <a:t>Identify reasons for reducing trade barriers</a:t>
            </a:r>
          </a:p>
          <a:p>
            <a:pPr lvl="1"/>
            <a:r>
              <a:rPr lang="en-US" dirty="0"/>
              <a:t>Describe current trade agreements such as NAFTA and WTO</a:t>
            </a:r>
          </a:p>
        </p:txBody>
      </p:sp>
    </p:spTree>
    <p:extLst>
      <p:ext uri="{BB962C8B-B14F-4D97-AF65-F5344CB8AC3E}">
        <p14:creationId xmlns:p14="http://schemas.microsoft.com/office/powerpoint/2010/main" val="4248330143"/>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Processing</a:t>
            </a:r>
            <a:endParaRPr lang="en-US" dirty="0"/>
          </a:p>
        </p:txBody>
      </p:sp>
      <p:sp>
        <p:nvSpPr>
          <p:cNvPr id="3" name="Content Placeholder 2"/>
          <p:cNvSpPr>
            <a:spLocks noGrp="1"/>
          </p:cNvSpPr>
          <p:nvPr>
            <p:ph idx="1"/>
          </p:nvPr>
        </p:nvSpPr>
        <p:spPr/>
        <p:txBody>
          <a:bodyPr>
            <a:normAutofit lnSpcReduction="10000"/>
          </a:bodyPr>
          <a:lstStyle/>
          <a:p>
            <a:r>
              <a:rPr lang="en-US" dirty="0" smtClean="0"/>
              <a:t>Did any group discover </a:t>
            </a:r>
            <a:r>
              <a:rPr lang="en-US" dirty="0"/>
              <a:t>a </a:t>
            </a:r>
            <a:r>
              <a:rPr lang="en-US" dirty="0" smtClean="0"/>
              <a:t>strategy?</a:t>
            </a:r>
          </a:p>
          <a:p>
            <a:r>
              <a:rPr lang="en-US" dirty="0" smtClean="0"/>
              <a:t>Explain </a:t>
            </a:r>
            <a:r>
              <a:rPr lang="en-US" dirty="0"/>
              <a:t>how they played the game --- </a:t>
            </a:r>
            <a:endParaRPr lang="en-US" dirty="0" smtClean="0"/>
          </a:p>
          <a:p>
            <a:pPr lvl="1"/>
            <a:r>
              <a:rPr lang="en-US" dirty="0"/>
              <a:t>W</a:t>
            </a:r>
            <a:r>
              <a:rPr lang="en-US" dirty="0" smtClean="0"/>
              <a:t>hat </a:t>
            </a:r>
            <a:r>
              <a:rPr lang="en-US" dirty="0"/>
              <a:t>factors impacted their decisions? </a:t>
            </a:r>
            <a:endParaRPr lang="en-US" dirty="0" smtClean="0"/>
          </a:p>
          <a:p>
            <a:pPr lvl="1"/>
            <a:r>
              <a:rPr lang="en-US" dirty="0" smtClean="0"/>
              <a:t>How did this </a:t>
            </a:r>
            <a:r>
              <a:rPr lang="en-US" dirty="0"/>
              <a:t>simulation resemble trade in the real world? </a:t>
            </a:r>
            <a:endParaRPr lang="en-US" dirty="0" smtClean="0"/>
          </a:p>
          <a:p>
            <a:pPr lvl="1"/>
            <a:r>
              <a:rPr lang="en-US" dirty="0" smtClean="0"/>
              <a:t>Were </a:t>
            </a:r>
            <a:r>
              <a:rPr lang="en-US" dirty="0"/>
              <a:t>there parts that did not </a:t>
            </a:r>
            <a:r>
              <a:rPr lang="en-US" dirty="0" smtClean="0"/>
              <a:t>resemble trade </a:t>
            </a:r>
            <a:r>
              <a:rPr lang="en-US" dirty="0"/>
              <a:t>as you see it?</a:t>
            </a:r>
          </a:p>
        </p:txBody>
      </p:sp>
    </p:spTree>
    <p:extLst>
      <p:ext uri="{BB962C8B-B14F-4D97-AF65-F5344CB8AC3E}">
        <p14:creationId xmlns:p14="http://schemas.microsoft.com/office/powerpoint/2010/main" val="243550554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fontScale="85000" lnSpcReduction="20000"/>
          </a:bodyPr>
          <a:lstStyle/>
          <a:p>
            <a:r>
              <a:rPr lang="en-US" dirty="0"/>
              <a:t>R</a:t>
            </a:r>
            <a:r>
              <a:rPr lang="en-US" dirty="0" smtClean="0"/>
              <a:t>easons </a:t>
            </a:r>
            <a:r>
              <a:rPr lang="en-US" dirty="0"/>
              <a:t>why people favor or oppose </a:t>
            </a:r>
            <a:r>
              <a:rPr lang="en-US" dirty="0" smtClean="0"/>
              <a:t>trade:</a:t>
            </a:r>
            <a:endParaRPr lang="en-US" dirty="0"/>
          </a:p>
          <a:p>
            <a:pPr lvl="1"/>
            <a:r>
              <a:rPr lang="en-US" dirty="0"/>
              <a:t>Trade gives consumers more things to buy.</a:t>
            </a:r>
          </a:p>
          <a:p>
            <a:pPr lvl="1"/>
            <a:r>
              <a:rPr lang="en-US" dirty="0"/>
              <a:t>Some businesses and countries favor trade because it expands the markets </a:t>
            </a:r>
            <a:r>
              <a:rPr lang="en-US" dirty="0" smtClean="0"/>
              <a:t>for their </a:t>
            </a:r>
            <a:r>
              <a:rPr lang="en-US" dirty="0"/>
              <a:t>products.</a:t>
            </a:r>
          </a:p>
          <a:p>
            <a:pPr lvl="1"/>
            <a:r>
              <a:rPr lang="en-US" dirty="0"/>
              <a:t>Some businesses and countries oppose trade because of foreign competition.</a:t>
            </a:r>
          </a:p>
          <a:p>
            <a:pPr lvl="1"/>
            <a:r>
              <a:rPr lang="en-US" smtClean="0"/>
              <a:t>Free </a:t>
            </a:r>
            <a:r>
              <a:rPr lang="en-US" dirty="0"/>
              <a:t>trade encourages competition and higher quality of goods</a:t>
            </a:r>
          </a:p>
          <a:p>
            <a:pPr lvl="1"/>
            <a:r>
              <a:rPr lang="en-US" dirty="0"/>
              <a:t>Countries may be opposed to trade if their economy is dependent on only a </a:t>
            </a:r>
            <a:r>
              <a:rPr lang="en-US" dirty="0" smtClean="0"/>
              <a:t>few products</a:t>
            </a:r>
            <a:r>
              <a:rPr lang="en-US" dirty="0"/>
              <a:t>, such as cocoa or tea.</a:t>
            </a:r>
          </a:p>
        </p:txBody>
      </p:sp>
    </p:spTree>
    <p:extLst>
      <p:ext uri="{BB962C8B-B14F-4D97-AF65-F5344CB8AC3E}">
        <p14:creationId xmlns:p14="http://schemas.microsoft.com/office/powerpoint/2010/main" val="4226061353"/>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Trade Organizations and International Organizations </a:t>
            </a:r>
            <a:endParaRPr lang="en-US" dirty="0"/>
          </a:p>
        </p:txBody>
      </p:sp>
      <p:sp>
        <p:nvSpPr>
          <p:cNvPr id="5" name="Content Placeholder 4"/>
          <p:cNvSpPr>
            <a:spLocks noGrp="1"/>
          </p:cNvSpPr>
          <p:nvPr>
            <p:ph idx="1"/>
          </p:nvPr>
        </p:nvSpPr>
        <p:spPr>
          <a:xfrm rot="900000">
            <a:off x="2914817" y="1042119"/>
            <a:ext cx="6322168" cy="5685785"/>
          </a:xfrm>
        </p:spPr>
        <p:txBody>
          <a:bodyPr>
            <a:normAutofit/>
          </a:bodyPr>
          <a:lstStyle/>
          <a:p>
            <a:endParaRPr lang="en-US" dirty="0" smtClean="0"/>
          </a:p>
          <a:p>
            <a:r>
              <a:rPr lang="en-US" sz="3200" b="1" u="sng" dirty="0" smtClean="0"/>
              <a:t>Trade Organizations: </a:t>
            </a:r>
          </a:p>
          <a:p>
            <a:r>
              <a:rPr lang="en-US" dirty="0" smtClean="0"/>
              <a:t>NAFTA- </a:t>
            </a:r>
            <a:r>
              <a:rPr lang="en-US" dirty="0" smtClean="0">
                <a:hlinkClick r:id="rId2"/>
              </a:rPr>
              <a:t>North American Free Trade Agreement</a:t>
            </a:r>
            <a:endParaRPr lang="en-US" dirty="0" smtClean="0"/>
          </a:p>
          <a:p>
            <a:r>
              <a:rPr lang="en-US" dirty="0" smtClean="0"/>
              <a:t>WTO- </a:t>
            </a:r>
            <a:r>
              <a:rPr lang="en-US" dirty="0" smtClean="0">
                <a:hlinkClick r:id="rId3"/>
              </a:rPr>
              <a:t>World Trade Organization</a:t>
            </a:r>
            <a:endParaRPr lang="en-US" dirty="0" smtClean="0"/>
          </a:p>
          <a:p>
            <a:r>
              <a:rPr lang="en-US" sz="3200" b="1" u="sng" dirty="0" smtClean="0"/>
              <a:t>International Organizations:</a:t>
            </a:r>
          </a:p>
          <a:p>
            <a:r>
              <a:rPr lang="en-US" dirty="0"/>
              <a:t>UN- </a:t>
            </a:r>
            <a:r>
              <a:rPr lang="en-US" dirty="0">
                <a:hlinkClick r:id="rId4"/>
              </a:rPr>
              <a:t>United </a:t>
            </a:r>
            <a:r>
              <a:rPr lang="en-US" dirty="0" smtClean="0">
                <a:hlinkClick r:id="rId4"/>
              </a:rPr>
              <a:t>Nations</a:t>
            </a:r>
            <a:endParaRPr lang="en-US" dirty="0" smtClean="0"/>
          </a:p>
          <a:p>
            <a:r>
              <a:rPr lang="en-US" dirty="0" smtClean="0"/>
              <a:t>NATO- </a:t>
            </a:r>
            <a:r>
              <a:rPr lang="en-US" dirty="0" smtClean="0">
                <a:hlinkClick r:id="rId5"/>
              </a:rPr>
              <a:t>North Atlantic Treaty Organization</a:t>
            </a:r>
            <a:endParaRPr lang="en-US" dirty="0"/>
          </a:p>
          <a:p>
            <a:endParaRPr lang="en-US" dirty="0"/>
          </a:p>
        </p:txBody>
      </p:sp>
    </p:spTree>
    <p:extLst>
      <p:ext uri="{BB962C8B-B14F-4D97-AF65-F5344CB8AC3E}">
        <p14:creationId xmlns:p14="http://schemas.microsoft.com/office/powerpoint/2010/main" val="159995889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fade">
                                      <p:cBhvr>
                                        <p:cTn id="7" dur="500"/>
                                        <p:tgtEl>
                                          <p:spTgt spid="5">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5" end="5"/>
                                            </p:txEl>
                                          </p:spTgt>
                                        </p:tgtEl>
                                        <p:attrNameLst>
                                          <p:attrName>style.visibility</p:attrName>
                                        </p:attrNameLst>
                                      </p:cBhvr>
                                      <p:to>
                                        <p:strVal val="visible"/>
                                      </p:to>
                                    </p:set>
                                    <p:animEffect transition="in" filter="fade">
                                      <p:cBhvr>
                                        <p:cTn id="10" dur="500"/>
                                        <p:tgtEl>
                                          <p:spTgt spid="5">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6" end="6"/>
                                            </p:txEl>
                                          </p:spTgt>
                                        </p:tgtEl>
                                        <p:attrNameLst>
                                          <p:attrName>style.visibility</p:attrName>
                                        </p:attrNameLst>
                                      </p:cBhvr>
                                      <p:to>
                                        <p:strVal val="visible"/>
                                      </p:to>
                                    </p:set>
                                    <p:animEffect transition="in" filter="fade">
                                      <p:cBhvr>
                                        <p:cTn id="13"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Checking for Understanding</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47634966"/>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Prompt: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effectLst/>
              </a:rPr>
              <a:t>Why are countries dependent upon each other?</a:t>
            </a:r>
          </a:p>
          <a:p>
            <a:endParaRPr lang="en-US" dirty="0">
              <a:effectLst/>
            </a:endParaRPr>
          </a:p>
          <a:p>
            <a:r>
              <a:rPr lang="en-US" dirty="0" smtClean="0">
                <a:effectLst/>
              </a:rPr>
              <a:t>You must include the following terms:</a:t>
            </a:r>
          </a:p>
          <a:p>
            <a:pPr lvl="1"/>
            <a:r>
              <a:rPr lang="en-US" dirty="0" smtClean="0">
                <a:effectLst/>
              </a:rPr>
              <a:t>Specialization</a:t>
            </a:r>
          </a:p>
          <a:p>
            <a:pPr lvl="1"/>
            <a:r>
              <a:rPr lang="en-US" dirty="0" smtClean="0">
                <a:effectLst/>
              </a:rPr>
              <a:t>Interdependence</a:t>
            </a:r>
          </a:p>
          <a:p>
            <a:pPr lvl="1"/>
            <a:r>
              <a:rPr lang="en-US" dirty="0" smtClean="0">
                <a:effectLst/>
              </a:rPr>
              <a:t>Trade</a:t>
            </a:r>
          </a:p>
          <a:p>
            <a:pPr lvl="1"/>
            <a:r>
              <a:rPr lang="en-US" dirty="0" smtClean="0">
                <a:effectLst/>
              </a:rPr>
              <a:t>Imports</a:t>
            </a:r>
          </a:p>
          <a:p>
            <a:pPr lvl="1"/>
            <a:r>
              <a:rPr lang="en-US" dirty="0" smtClean="0">
                <a:effectLst/>
              </a:rPr>
              <a:t>Exports</a:t>
            </a:r>
          </a:p>
          <a:p>
            <a:pPr lvl="1"/>
            <a:r>
              <a:rPr lang="en-US" dirty="0" smtClean="0">
                <a:effectLst/>
              </a:rPr>
              <a:t>Resources  </a:t>
            </a:r>
            <a:endParaRPr lang="en-US" dirty="0"/>
          </a:p>
        </p:txBody>
      </p:sp>
    </p:spTree>
    <p:extLst>
      <p:ext uri="{BB962C8B-B14F-4D97-AF65-F5344CB8AC3E}">
        <p14:creationId xmlns:p14="http://schemas.microsoft.com/office/powerpoint/2010/main" val="417868092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lnSpcReduction="10000"/>
          </a:bodyPr>
          <a:lstStyle/>
          <a:p>
            <a:r>
              <a:rPr lang="en-US" dirty="0"/>
              <a:t>Students </a:t>
            </a:r>
            <a:r>
              <a:rPr lang="en-US" dirty="0" smtClean="0"/>
              <a:t>will use role-play </a:t>
            </a:r>
            <a:r>
              <a:rPr lang="en-US" dirty="0"/>
              <a:t>activities to learn how money and goods are </a:t>
            </a:r>
            <a:r>
              <a:rPr lang="en-US" dirty="0" smtClean="0"/>
              <a:t>transferred around </a:t>
            </a:r>
            <a:r>
              <a:rPr lang="en-US" dirty="0"/>
              <a:t>the world. </a:t>
            </a:r>
            <a:endParaRPr lang="en-US" dirty="0" smtClean="0"/>
          </a:p>
          <a:p>
            <a:r>
              <a:rPr lang="en-US" dirty="0" smtClean="0"/>
              <a:t>In </a:t>
            </a:r>
            <a:r>
              <a:rPr lang="en-US" dirty="0"/>
              <a:t>addition, students discover the environmental costs </a:t>
            </a:r>
            <a:r>
              <a:rPr lang="en-US" dirty="0" smtClean="0"/>
              <a:t>associated with </a:t>
            </a:r>
            <a:r>
              <a:rPr lang="en-US" dirty="0"/>
              <a:t>shipping fruits. Students learn the International Towne trading partners.</a:t>
            </a:r>
          </a:p>
        </p:txBody>
      </p:sp>
    </p:spTree>
    <p:extLst>
      <p:ext uri="{BB962C8B-B14F-4D97-AF65-F5344CB8AC3E}">
        <p14:creationId xmlns:p14="http://schemas.microsoft.com/office/powerpoint/2010/main" val="314379122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p:txBody>
          <a:bodyPr>
            <a:normAutofit/>
          </a:bodyPr>
          <a:lstStyle/>
          <a:p>
            <a:r>
              <a:rPr lang="en-US" dirty="0" smtClean="0"/>
              <a:t>Turn </a:t>
            </a:r>
            <a:r>
              <a:rPr lang="en-US" dirty="0"/>
              <a:t>to the </a:t>
            </a:r>
            <a:r>
              <a:rPr lang="en-US" b="1" i="1" dirty="0"/>
              <a:t>Limiting Trade </a:t>
            </a:r>
            <a:r>
              <a:rPr lang="en-US" b="1" i="1" dirty="0" smtClean="0"/>
              <a:t>on page 22 </a:t>
            </a:r>
            <a:r>
              <a:rPr lang="en-US" dirty="0" smtClean="0"/>
              <a:t>page </a:t>
            </a:r>
            <a:r>
              <a:rPr lang="en-US" dirty="0"/>
              <a:t>of their </a:t>
            </a:r>
            <a:r>
              <a:rPr lang="en-US" b="1" i="1" dirty="0"/>
              <a:t>Student Workbooks, </a:t>
            </a:r>
            <a:r>
              <a:rPr lang="en-US" dirty="0"/>
              <a:t>read </a:t>
            </a:r>
            <a:r>
              <a:rPr lang="en-US" dirty="0" smtClean="0"/>
              <a:t>the article silently.</a:t>
            </a:r>
          </a:p>
          <a:p>
            <a:r>
              <a:rPr lang="en-US" dirty="0" smtClean="0"/>
              <a:t>Complete </a:t>
            </a:r>
            <a:r>
              <a:rPr lang="en-US" dirty="0"/>
              <a:t>the worksheet, </a:t>
            </a:r>
            <a:r>
              <a:rPr lang="en-US" b="1" i="1" dirty="0"/>
              <a:t>Trade </a:t>
            </a:r>
            <a:r>
              <a:rPr lang="en-US" b="1" i="1" dirty="0" smtClean="0"/>
              <a:t>Words</a:t>
            </a:r>
            <a:r>
              <a:rPr lang="en-US" dirty="0" smtClean="0"/>
              <a:t> on page 23 independently once you are done with the reading.</a:t>
            </a:r>
            <a:endParaRPr lang="en-US" dirty="0"/>
          </a:p>
        </p:txBody>
      </p:sp>
    </p:spTree>
    <p:extLst>
      <p:ext uri="{BB962C8B-B14F-4D97-AF65-F5344CB8AC3E}">
        <p14:creationId xmlns:p14="http://schemas.microsoft.com/office/powerpoint/2010/main" val="408637312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Reviewing Trade Words</a:t>
            </a:r>
            <a:endParaRPr lang="en-US" dirty="0"/>
          </a:p>
        </p:txBody>
      </p:sp>
      <p:sp>
        <p:nvSpPr>
          <p:cNvPr id="3" name="Content Placeholder 2"/>
          <p:cNvSpPr>
            <a:spLocks noGrp="1"/>
          </p:cNvSpPr>
          <p:nvPr>
            <p:ph idx="1"/>
          </p:nvPr>
        </p:nvSpPr>
        <p:spPr>
          <a:xfrm>
            <a:off x="3581400" y="1600200"/>
            <a:ext cx="5105400" cy="4876800"/>
          </a:xfrm>
        </p:spPr>
        <p:txBody>
          <a:bodyPr>
            <a:normAutofit fontScale="70000" lnSpcReduction="20000"/>
          </a:bodyPr>
          <a:lstStyle/>
          <a:p>
            <a:pPr marL="514350" indent="-514350">
              <a:buFont typeface="+mj-lt"/>
              <a:buAutoNum type="arabicPeriod"/>
            </a:pPr>
            <a:r>
              <a:rPr lang="en-US" dirty="0" smtClean="0"/>
              <a:t>Specialization</a:t>
            </a:r>
          </a:p>
          <a:p>
            <a:pPr marL="514350" indent="-514350">
              <a:buFont typeface="+mj-lt"/>
              <a:buAutoNum type="arabicPeriod"/>
            </a:pPr>
            <a:r>
              <a:rPr lang="en-US" dirty="0" smtClean="0"/>
              <a:t>Quota</a:t>
            </a:r>
          </a:p>
          <a:p>
            <a:pPr marL="514350" indent="-514350">
              <a:buFont typeface="+mj-lt"/>
              <a:buAutoNum type="arabicPeriod"/>
            </a:pPr>
            <a:r>
              <a:rPr lang="en-US" dirty="0" smtClean="0"/>
              <a:t>Tariff</a:t>
            </a:r>
          </a:p>
          <a:p>
            <a:pPr marL="514350" indent="-514350">
              <a:buFont typeface="+mj-lt"/>
              <a:buAutoNum type="arabicPeriod"/>
            </a:pPr>
            <a:r>
              <a:rPr lang="en-US" dirty="0" smtClean="0"/>
              <a:t>Trade</a:t>
            </a:r>
          </a:p>
          <a:p>
            <a:pPr marL="514350" indent="-514350">
              <a:buFont typeface="+mj-lt"/>
              <a:buAutoNum type="arabicPeriod"/>
            </a:pPr>
            <a:r>
              <a:rPr lang="en-US" dirty="0" smtClean="0"/>
              <a:t>Exports</a:t>
            </a:r>
          </a:p>
          <a:p>
            <a:pPr marL="514350" indent="-514350">
              <a:buFont typeface="+mj-lt"/>
              <a:buAutoNum type="arabicPeriod"/>
            </a:pPr>
            <a:r>
              <a:rPr lang="en-US" dirty="0" smtClean="0"/>
              <a:t>NAFTA- North American Free Trace Agreement</a:t>
            </a:r>
          </a:p>
          <a:p>
            <a:pPr marL="514350" indent="-514350">
              <a:buFont typeface="+mj-lt"/>
              <a:buAutoNum type="arabicPeriod"/>
            </a:pPr>
            <a:r>
              <a:rPr lang="en-US" dirty="0" smtClean="0"/>
              <a:t>Interdependence</a:t>
            </a:r>
          </a:p>
          <a:p>
            <a:pPr marL="514350" indent="-514350">
              <a:buFont typeface="+mj-lt"/>
              <a:buAutoNum type="arabicPeriod"/>
            </a:pPr>
            <a:r>
              <a:rPr lang="en-US" dirty="0" smtClean="0"/>
              <a:t>Imports   </a:t>
            </a:r>
          </a:p>
          <a:p>
            <a:pPr marL="514350" indent="-514350">
              <a:buFont typeface="+mj-lt"/>
              <a:buAutoNum type="arabicPeriod"/>
            </a:pPr>
            <a:r>
              <a:rPr lang="en-US" dirty="0" smtClean="0"/>
              <a:t>Resources</a:t>
            </a:r>
          </a:p>
          <a:p>
            <a:pPr marL="514350" indent="-514350">
              <a:buFont typeface="+mj-lt"/>
              <a:buAutoNum type="arabicPeriod"/>
            </a:pPr>
            <a:r>
              <a:rPr lang="en-US" dirty="0" smtClean="0"/>
              <a:t>Subsidy</a:t>
            </a:r>
          </a:p>
          <a:p>
            <a:pPr marL="514350" indent="-514350">
              <a:buFont typeface="+mj-lt"/>
              <a:buAutoNum type="arabicPeriod"/>
            </a:pPr>
            <a:r>
              <a:rPr lang="en-US" dirty="0" smtClean="0"/>
              <a:t>Embargo </a:t>
            </a:r>
          </a:p>
          <a:p>
            <a:pPr marL="514350" indent="-514350">
              <a:buFont typeface="+mj-lt"/>
              <a:buAutoNum type="arabicPeriod"/>
            </a:pPr>
            <a:r>
              <a:rPr lang="en-US" dirty="0" smtClean="0"/>
              <a:t>Trade Agreements</a:t>
            </a:r>
          </a:p>
        </p:txBody>
      </p:sp>
    </p:spTree>
    <p:extLst>
      <p:ext uri="{BB962C8B-B14F-4D97-AF65-F5344CB8AC3E}">
        <p14:creationId xmlns:p14="http://schemas.microsoft.com/office/powerpoint/2010/main" val="327357262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barn(inVertical)">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wipe(down)">
                                      <p:cBhvr>
                                        <p:cTn id="41" dur="500"/>
                                        <p:tgtEl>
                                          <p:spTgt spid="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6" presetClass="entr" presetSubtype="16" fill="hold"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circle(in)">
                                      <p:cBhvr>
                                        <p:cTn id="46" dur="2000"/>
                                        <p:tgtEl>
                                          <p:spTgt spid="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1" presetClass="entr" presetSubtype="1" fill="hold"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wheel(1)">
                                      <p:cBhvr>
                                        <p:cTn id="51" dur="2000"/>
                                        <p:tgtEl>
                                          <p:spTgt spid="3">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4" presetClass="entr" presetSubtype="10" fill="hold"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randombar(horizontal)">
                                      <p:cBhvr>
                                        <p:cTn id="56" dur="500"/>
                                        <p:tgtEl>
                                          <p:spTgt spid="3">
                                            <p:txEl>
                                              <p:pRg st="9" end="9"/>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4" presetClass="entr" presetSubtype="10" fill="hold"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61" dur="500"/>
                                        <p:tgtEl>
                                          <p:spTgt spid="3">
                                            <p:txEl>
                                              <p:pRg st="10" end="10"/>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31" presetClass="entr" presetSubtype="0" fill="hold" nodeType="clickEffect">
                                  <p:stCondLst>
                                    <p:cond delay="0"/>
                                  </p:stCondLst>
                                  <p:childTnLst>
                                    <p:set>
                                      <p:cBhvr>
                                        <p:cTn id="65" dur="1" fill="hold">
                                          <p:stCondLst>
                                            <p:cond delay="0"/>
                                          </p:stCondLst>
                                        </p:cTn>
                                        <p:tgtEl>
                                          <p:spTgt spid="3">
                                            <p:txEl>
                                              <p:pRg st="11" end="11"/>
                                            </p:txEl>
                                          </p:spTgt>
                                        </p:tgtEl>
                                        <p:attrNameLst>
                                          <p:attrName>style.visibility</p:attrName>
                                        </p:attrNameLst>
                                      </p:cBhvr>
                                      <p:to>
                                        <p:strVal val="visible"/>
                                      </p:to>
                                    </p:set>
                                    <p:anim calcmode="lin" valueType="num">
                                      <p:cBhvr>
                                        <p:cTn id="66" dur="10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67" dur="1000" fill="hold"/>
                                        <p:tgtEl>
                                          <p:spTgt spid="3">
                                            <p:txEl>
                                              <p:pRg st="11" end="11"/>
                                            </p:txEl>
                                          </p:spTgt>
                                        </p:tgtEl>
                                        <p:attrNameLst>
                                          <p:attrName>ppt_h</p:attrName>
                                        </p:attrNameLst>
                                      </p:cBhvr>
                                      <p:tavLst>
                                        <p:tav tm="0">
                                          <p:val>
                                            <p:fltVal val="0"/>
                                          </p:val>
                                        </p:tav>
                                        <p:tav tm="100000">
                                          <p:val>
                                            <p:strVal val="#ppt_h"/>
                                          </p:val>
                                        </p:tav>
                                      </p:tavLst>
                                    </p:anim>
                                    <p:anim calcmode="lin" valueType="num">
                                      <p:cBhvr>
                                        <p:cTn id="68" dur="1000" fill="hold"/>
                                        <p:tgtEl>
                                          <p:spTgt spid="3">
                                            <p:txEl>
                                              <p:pRg st="11" end="11"/>
                                            </p:txEl>
                                          </p:spTgt>
                                        </p:tgtEl>
                                        <p:attrNameLst>
                                          <p:attrName>style.rotation</p:attrName>
                                        </p:attrNameLst>
                                      </p:cBhvr>
                                      <p:tavLst>
                                        <p:tav tm="0">
                                          <p:val>
                                            <p:fltVal val="90"/>
                                          </p:val>
                                        </p:tav>
                                        <p:tav tm="100000">
                                          <p:val>
                                            <p:fltVal val="0"/>
                                          </p:val>
                                        </p:tav>
                                      </p:tavLst>
                                    </p:anim>
                                    <p:animEffect transition="in" filter="fade">
                                      <p:cBhvr>
                                        <p:cTn id="69" dur="1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Vocabulary Review</a:t>
            </a:r>
            <a:endParaRPr lang="en-US" dirty="0"/>
          </a:p>
        </p:txBody>
      </p:sp>
      <p:sp>
        <p:nvSpPr>
          <p:cNvPr id="3" name="Content Placeholder 2"/>
          <p:cNvSpPr>
            <a:spLocks noGrp="1"/>
          </p:cNvSpPr>
          <p:nvPr>
            <p:ph idx="1"/>
          </p:nvPr>
        </p:nvSpPr>
        <p:spPr>
          <a:xfrm rot="913979">
            <a:off x="2919091" y="1568053"/>
            <a:ext cx="5772007" cy="5238154"/>
          </a:xfrm>
        </p:spPr>
        <p:txBody>
          <a:bodyPr>
            <a:normAutofit fontScale="85000" lnSpcReduction="20000"/>
          </a:bodyPr>
          <a:lstStyle/>
          <a:p>
            <a:r>
              <a:rPr lang="en-US" b="1" dirty="0" smtClean="0"/>
              <a:t>Trade-</a:t>
            </a:r>
            <a:r>
              <a:rPr lang="en-US" dirty="0" smtClean="0"/>
              <a:t> an exchange of goods or services</a:t>
            </a:r>
            <a:endParaRPr lang="en-US" dirty="0"/>
          </a:p>
          <a:p>
            <a:r>
              <a:rPr lang="en-US" b="1" dirty="0"/>
              <a:t>D</a:t>
            </a:r>
            <a:r>
              <a:rPr lang="en-US" b="1" dirty="0" smtClean="0"/>
              <a:t>omestic Trade</a:t>
            </a:r>
            <a:r>
              <a:rPr lang="en-US" dirty="0" smtClean="0"/>
              <a:t>: having to do with the internal affairs of a country</a:t>
            </a:r>
          </a:p>
          <a:p>
            <a:r>
              <a:rPr lang="en-US" b="1" dirty="0"/>
              <a:t>G</a:t>
            </a:r>
            <a:r>
              <a:rPr lang="en-US" b="1" dirty="0" smtClean="0"/>
              <a:t>lobal Trade/ International Trade</a:t>
            </a:r>
            <a:r>
              <a:rPr lang="en-US" dirty="0" smtClean="0"/>
              <a:t>: </a:t>
            </a:r>
            <a:r>
              <a:rPr lang="en-US" dirty="0"/>
              <a:t>an exchange of goods or services throughout the world</a:t>
            </a:r>
          </a:p>
          <a:p>
            <a:r>
              <a:rPr lang="en-US" b="1" dirty="0" smtClean="0"/>
              <a:t>Impor</a:t>
            </a:r>
            <a:r>
              <a:rPr lang="en-US" dirty="0" smtClean="0"/>
              <a:t>t: goods brought in from a foreign country  for trade or sale</a:t>
            </a:r>
          </a:p>
          <a:p>
            <a:r>
              <a:rPr lang="en-US" b="1" dirty="0" smtClean="0"/>
              <a:t>Export</a:t>
            </a:r>
            <a:r>
              <a:rPr lang="en-US" dirty="0" smtClean="0"/>
              <a:t>: goods shipped out of one country for trade or sale with another</a:t>
            </a:r>
          </a:p>
          <a:p>
            <a:r>
              <a:rPr lang="en-US" b="1" dirty="0" smtClean="0"/>
              <a:t>Interdependence</a:t>
            </a:r>
            <a:r>
              <a:rPr lang="en-US" dirty="0" smtClean="0"/>
              <a:t>: </a:t>
            </a:r>
            <a:r>
              <a:rPr lang="en-US" dirty="0"/>
              <a:t>The condition where countries become dependent on one another because of specialization and </a:t>
            </a:r>
            <a:r>
              <a:rPr lang="en-US" dirty="0" smtClean="0"/>
              <a:t>trade</a:t>
            </a:r>
          </a:p>
        </p:txBody>
      </p:sp>
    </p:spTree>
    <p:extLst>
      <p:ext uri="{BB962C8B-B14F-4D97-AF65-F5344CB8AC3E}">
        <p14:creationId xmlns:p14="http://schemas.microsoft.com/office/powerpoint/2010/main" val="46224310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Vocabulary Review Conti…</a:t>
            </a:r>
            <a:endParaRPr lang="en-US" dirty="0"/>
          </a:p>
        </p:txBody>
      </p:sp>
      <p:sp>
        <p:nvSpPr>
          <p:cNvPr id="3" name="Content Placeholder 2"/>
          <p:cNvSpPr>
            <a:spLocks noGrp="1"/>
          </p:cNvSpPr>
          <p:nvPr>
            <p:ph idx="1"/>
          </p:nvPr>
        </p:nvSpPr>
        <p:spPr>
          <a:xfrm rot="900000">
            <a:off x="3077704" y="512956"/>
            <a:ext cx="5728055" cy="6435215"/>
          </a:xfrm>
        </p:spPr>
        <p:txBody>
          <a:bodyPr>
            <a:normAutofit fontScale="70000" lnSpcReduction="20000"/>
          </a:bodyPr>
          <a:lstStyle/>
          <a:p>
            <a:r>
              <a:rPr lang="en-US" b="1" dirty="0" smtClean="0"/>
              <a:t>Resources</a:t>
            </a:r>
            <a:r>
              <a:rPr lang="en-US" dirty="0" smtClean="0"/>
              <a:t>:  Things of value and efforts used to produce goods and services: land, labor, capital, and entrepreneurship</a:t>
            </a:r>
            <a:endParaRPr lang="en-US" b="1" dirty="0" smtClean="0"/>
          </a:p>
          <a:p>
            <a:r>
              <a:rPr lang="en-US" b="1" dirty="0" smtClean="0"/>
              <a:t>Capital</a:t>
            </a:r>
            <a:r>
              <a:rPr lang="en-US" dirty="0"/>
              <a:t>: </a:t>
            </a:r>
            <a:r>
              <a:rPr lang="en-US" i="1" dirty="0"/>
              <a:t>Material Wealth; The money, machines, factories, and tools </a:t>
            </a:r>
            <a:r>
              <a:rPr lang="en-US" i="1" dirty="0" smtClean="0"/>
              <a:t>used (or </a:t>
            </a:r>
            <a:r>
              <a:rPr lang="en-US" i="1" dirty="0"/>
              <a:t>available for use) in the production of other goods and services.</a:t>
            </a:r>
          </a:p>
          <a:p>
            <a:r>
              <a:rPr lang="en-US" b="1" dirty="0"/>
              <a:t>Entrepreneurship: </a:t>
            </a:r>
            <a:r>
              <a:rPr lang="en-US" i="1" dirty="0"/>
              <a:t>The willingness to assume the risks of organizing </a:t>
            </a:r>
            <a:r>
              <a:rPr lang="en-US" i="1" dirty="0" smtClean="0"/>
              <a:t>and coordinating </a:t>
            </a:r>
            <a:r>
              <a:rPr lang="en-US" i="1" dirty="0"/>
              <a:t>resources to produce goods and services.</a:t>
            </a:r>
          </a:p>
          <a:p>
            <a:r>
              <a:rPr lang="en-US" b="1" dirty="0"/>
              <a:t>Land</a:t>
            </a:r>
            <a:r>
              <a:rPr lang="en-US" dirty="0"/>
              <a:t>: </a:t>
            </a:r>
            <a:r>
              <a:rPr lang="en-US" i="1" dirty="0"/>
              <a:t>Natural resources used to produce goods and services; </a:t>
            </a:r>
            <a:r>
              <a:rPr lang="en-US" i="1" dirty="0" smtClean="0"/>
              <a:t>for example</a:t>
            </a:r>
            <a:r>
              <a:rPr lang="en-US" i="1" dirty="0"/>
              <a:t>, land, minerals, and trees.</a:t>
            </a:r>
          </a:p>
          <a:p>
            <a:r>
              <a:rPr lang="en-US" b="1" dirty="0"/>
              <a:t>Labor</a:t>
            </a:r>
            <a:r>
              <a:rPr lang="en-US" dirty="0"/>
              <a:t>: </a:t>
            </a:r>
            <a:r>
              <a:rPr lang="en-US" i="1" dirty="0"/>
              <a:t>All human effort, including the knowledge and skills used in </a:t>
            </a:r>
            <a:r>
              <a:rPr lang="en-US" i="1" dirty="0" smtClean="0"/>
              <a:t>the production </a:t>
            </a:r>
            <a:r>
              <a:rPr lang="en-US" i="1" dirty="0"/>
              <a:t>of goods and services</a:t>
            </a:r>
            <a:r>
              <a:rPr lang="en-US" i="1" dirty="0" smtClean="0"/>
              <a:t>.</a:t>
            </a:r>
          </a:p>
          <a:p>
            <a:r>
              <a:rPr lang="en-US" b="1" dirty="0" smtClean="0"/>
              <a:t>Specialization:  </a:t>
            </a:r>
            <a:r>
              <a:rPr lang="en-US" i="1" dirty="0" smtClean="0"/>
              <a:t>when </a:t>
            </a:r>
            <a:r>
              <a:rPr lang="en-US" i="1" dirty="0"/>
              <a:t>countries or </a:t>
            </a:r>
            <a:r>
              <a:rPr lang="en-US" i="1" dirty="0" smtClean="0"/>
              <a:t>businesses concentrate </a:t>
            </a:r>
            <a:r>
              <a:rPr lang="en-US" i="1" dirty="0"/>
              <a:t>on producing only those goods and services that they can most efficiently </a:t>
            </a:r>
            <a:r>
              <a:rPr lang="en-US" i="1" dirty="0" smtClean="0"/>
              <a:t>produce given </a:t>
            </a:r>
            <a:r>
              <a:rPr lang="en-US" i="1" dirty="0"/>
              <a:t>their existing resources.</a:t>
            </a:r>
            <a:endParaRPr lang="en-US" dirty="0"/>
          </a:p>
        </p:txBody>
      </p:sp>
    </p:spTree>
    <p:extLst>
      <p:ext uri="{BB962C8B-B14F-4D97-AF65-F5344CB8AC3E}">
        <p14:creationId xmlns:p14="http://schemas.microsoft.com/office/powerpoint/2010/main" val="350455253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Kilter">
  <a:themeElements>
    <a:clrScheme name="Kilter">
      <a:dk1>
        <a:sysClr val="windowText" lastClr="000000"/>
      </a:dk1>
      <a:lt1>
        <a:sysClr val="window" lastClr="FFFFFF"/>
      </a:lt1>
      <a:dk2>
        <a:srgbClr val="318FC5"/>
      </a:dk2>
      <a:lt2>
        <a:srgbClr val="AEE8FB"/>
      </a:lt2>
      <a:accent1>
        <a:srgbClr val="76C5EF"/>
      </a:accent1>
      <a:accent2>
        <a:srgbClr val="FEA022"/>
      </a:accent2>
      <a:accent3>
        <a:srgbClr val="FF6700"/>
      </a:accent3>
      <a:accent4>
        <a:srgbClr val="70A525"/>
      </a:accent4>
      <a:accent5>
        <a:srgbClr val="A5D848"/>
      </a:accent5>
      <a:accent6>
        <a:srgbClr val="20768C"/>
      </a:accent6>
      <a:hlink>
        <a:srgbClr val="7AB6E8"/>
      </a:hlink>
      <a:folHlink>
        <a:srgbClr val="83B0D3"/>
      </a:folHlink>
    </a:clrScheme>
    <a:fontScheme name="Kilter">
      <a:maj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ilter">
      <a:fillStyleLst>
        <a:solidFill>
          <a:schemeClr val="phClr"/>
        </a:solidFill>
        <a:gradFill rotWithShape="1">
          <a:gsLst>
            <a:gs pos="0">
              <a:schemeClr val="phClr">
                <a:tint val="14000"/>
                <a:satMod val="180000"/>
                <a:lumMod val="100000"/>
              </a:schemeClr>
            </a:gs>
            <a:gs pos="42000">
              <a:schemeClr val="phClr">
                <a:tint val="40000"/>
                <a:satMod val="160000"/>
                <a:lumMod val="94000"/>
              </a:schemeClr>
            </a:gs>
            <a:gs pos="100000">
              <a:schemeClr val="phClr">
                <a:tint val="94000"/>
                <a:satMod val="140000"/>
              </a:schemeClr>
            </a:gs>
          </a:gsLst>
          <a:lin ang="5160000" scaled="1"/>
        </a:gradFill>
        <a:gradFill rotWithShape="1">
          <a:gsLst>
            <a:gs pos="38000">
              <a:schemeClr val="phClr">
                <a:satMod val="120000"/>
              </a:schemeClr>
            </a:gs>
            <a:gs pos="100000">
              <a:schemeClr val="phClr">
                <a:shade val="60000"/>
                <a:satMod val="180000"/>
                <a:lumMod val="70000"/>
              </a:schemeClr>
            </a:gs>
          </a:gsLst>
          <a:lin ang="4680000" scaled="0"/>
        </a:gradFill>
      </a:fillStyleLst>
      <a:lnStyleLst>
        <a:ln w="12700" cap="flat" cmpd="sng" algn="ctr">
          <a:solidFill>
            <a:schemeClr val="phClr">
              <a:shade val="50000"/>
            </a:schemeClr>
          </a:solidFill>
          <a:prstDash val="solid"/>
        </a:ln>
        <a:ln w="25400" cap="flat" cmpd="sng" algn="ctr">
          <a:solidFill>
            <a:schemeClr val="phClr">
              <a:shade val="75000"/>
              <a:lumMod val="90000"/>
            </a:schemeClr>
          </a:solidFill>
          <a:prstDash val="solid"/>
        </a:ln>
        <a:ln w="38100" cap="flat" cmpd="sng" algn="ctr">
          <a:solidFill>
            <a:schemeClr val="phClr"/>
          </a:solidFill>
          <a:prstDash val="solid"/>
        </a:ln>
      </a:lnStyleLst>
      <a:effectStyleLst>
        <a:effectStyle>
          <a:effectLst>
            <a:outerShdw blurRad="63500" dist="12700" dir="5400000" sx="102000" sy="102000" rotWithShape="0">
              <a:srgbClr val="000000">
                <a:alpha val="20000"/>
              </a:srgbClr>
            </a:outerShdw>
          </a:effectLst>
        </a:effectStyle>
        <a:effectStyle>
          <a:effectLst>
            <a:outerShdw blurRad="76200" dist="25400" dir="5400000" rotWithShape="0">
              <a:srgbClr val="000000">
                <a:alpha val="50000"/>
              </a:srgbClr>
            </a:outerShdw>
          </a:effectLst>
          <a:scene3d>
            <a:camera prst="orthographicFront">
              <a:rot lat="0" lon="0" rev="0"/>
            </a:camera>
            <a:lightRig rig="glow" dir="tl">
              <a:rot lat="0" lon="0" rev="19800000"/>
            </a:lightRig>
          </a:scene3d>
          <a:sp3d prstMaterial="metal">
            <a:bevelT w="152400" h="63500" prst="softRound"/>
          </a:sp3d>
        </a:effectStyle>
        <a:effectStyle>
          <a:effectLst>
            <a:outerShdw blurRad="107950" dist="12700" dir="5040000" rotWithShape="0">
              <a:srgbClr val="000000">
                <a:alpha val="54000"/>
              </a:srgbClr>
            </a:outerShdw>
          </a:effectLst>
          <a:scene3d>
            <a:camera prst="orthographicFront">
              <a:rot lat="0" lon="0" rev="0"/>
            </a:camera>
            <a:lightRig rig="threePt" dir="tl">
              <a:rot lat="0" lon="0" rev="19800000"/>
            </a:lightRig>
          </a:scene3d>
          <a:sp3d prstMaterial="plastic">
            <a:bevelT h="63500" prst="softRound"/>
          </a:sp3d>
        </a:effectStyle>
      </a:effectStyleLst>
      <a:bgFillStyleLst>
        <a:solidFill>
          <a:schemeClr val="phClr"/>
        </a:solidFill>
        <a:gradFill rotWithShape="1">
          <a:gsLst>
            <a:gs pos="0">
              <a:schemeClr val="phClr">
                <a:tint val="95000"/>
                <a:satMod val="140000"/>
                <a:lumMod val="120000"/>
              </a:schemeClr>
            </a:gs>
            <a:gs pos="100000">
              <a:schemeClr val="phClr">
                <a:tint val="95000"/>
                <a:shade val="70000"/>
                <a:satMod val="180000"/>
                <a:lumMod val="82000"/>
              </a:schemeClr>
            </a:gs>
          </a:gsLst>
          <a:path path="circle">
            <a:fillToRect l="25000" t="25000" r="25000" b="25000"/>
          </a:path>
        </a:gradFill>
        <a:gradFill rotWithShape="1">
          <a:gsLst>
            <a:gs pos="0">
              <a:schemeClr val="phClr">
                <a:tint val="94000"/>
                <a:satMod val="140000"/>
                <a:lumMod val="120000"/>
              </a:schemeClr>
            </a:gs>
            <a:gs pos="100000">
              <a:schemeClr val="phClr">
                <a:tint val="97000"/>
                <a:shade val="70000"/>
                <a:satMod val="190000"/>
                <a:lumMod val="72000"/>
              </a:schemeClr>
            </a:gs>
          </a:gsLst>
          <a:path path="circle">
            <a:fillToRect l="50000" t="50000" r="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Kilter</Template>
  <TotalTime>1190</TotalTime>
  <Words>2789</Words>
  <Application>Microsoft Office PowerPoint</Application>
  <PresentationFormat>On-screen Show (4:3)</PresentationFormat>
  <Paragraphs>268</Paragraphs>
  <Slides>44</Slides>
  <Notes>3</Notes>
  <HiddenSlides>6</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Kilter</vt:lpstr>
      <vt:lpstr>Warm Up</vt:lpstr>
      <vt:lpstr>Summary of Inequalities of countries</vt:lpstr>
      <vt:lpstr>World Trade: Open or Closed?  Wheeling and Dealing</vt:lpstr>
      <vt:lpstr>Learning Target</vt:lpstr>
      <vt:lpstr>Overview</vt:lpstr>
      <vt:lpstr>Activity</vt:lpstr>
      <vt:lpstr>Reviewing Trade Words</vt:lpstr>
      <vt:lpstr>Key Vocabulary Review</vt:lpstr>
      <vt:lpstr>Key Vocabulary Review Conti…</vt:lpstr>
      <vt:lpstr>PowerPoint Presentation</vt:lpstr>
      <vt:lpstr>Discussion</vt:lpstr>
      <vt:lpstr>New Key Vocabulary</vt:lpstr>
      <vt:lpstr>Scenarios</vt:lpstr>
      <vt:lpstr>Trade Organizations and International Organizations </vt:lpstr>
      <vt:lpstr>As you come in, sit anywhere and answer the following Warm Up:</vt:lpstr>
      <vt:lpstr>World Trade: Open or Closed?  Wheeling and Dealing</vt:lpstr>
      <vt:lpstr>Learning Target</vt:lpstr>
      <vt:lpstr>World Trade Game</vt:lpstr>
      <vt:lpstr>World Trade Game Rules  </vt:lpstr>
      <vt:lpstr>World Trade Game</vt:lpstr>
      <vt:lpstr>World Trade Game</vt:lpstr>
      <vt:lpstr>World Trade Game Prep</vt:lpstr>
      <vt:lpstr>Round 1</vt:lpstr>
      <vt:lpstr>PowerPoint Presentation</vt:lpstr>
      <vt:lpstr>Round 2</vt:lpstr>
      <vt:lpstr>Round 3</vt:lpstr>
      <vt:lpstr>Scenarios</vt:lpstr>
      <vt:lpstr>Points</vt:lpstr>
      <vt:lpstr>PowerPoint Presentation</vt:lpstr>
      <vt:lpstr>What do you think the point of this game is? How might it relate to World Trade?</vt:lpstr>
      <vt:lpstr>Day 2 World Trade: Open or Closed?  Wheeling and Dealing</vt:lpstr>
      <vt:lpstr>Learning Target</vt:lpstr>
      <vt:lpstr>Overview</vt:lpstr>
      <vt:lpstr>PowerPoint Presentation</vt:lpstr>
      <vt:lpstr>Round 4</vt:lpstr>
      <vt:lpstr>Round 5</vt:lpstr>
      <vt:lpstr>Scenarios</vt:lpstr>
      <vt:lpstr>PowerPoint Presentation</vt:lpstr>
      <vt:lpstr>Think About</vt:lpstr>
      <vt:lpstr>Processing</vt:lpstr>
      <vt:lpstr>Summary</vt:lpstr>
      <vt:lpstr>Trade Organizations and International Organizations </vt:lpstr>
      <vt:lpstr>Checking for Understanding</vt:lpstr>
      <vt:lpstr>Writing Prompt: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 Up</dc:title>
  <dc:creator>Meghan Law</dc:creator>
  <cp:lastModifiedBy>Meghan Law</cp:lastModifiedBy>
  <cp:revision>47</cp:revision>
  <dcterms:created xsi:type="dcterms:W3CDTF">2015-01-12T13:52:57Z</dcterms:created>
  <dcterms:modified xsi:type="dcterms:W3CDTF">2016-01-21T21:26:44Z</dcterms:modified>
</cp:coreProperties>
</file>