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61" r:id="rId2"/>
    <p:sldId id="276" r:id="rId3"/>
    <p:sldId id="262" r:id="rId4"/>
    <p:sldId id="256" r:id="rId5"/>
    <p:sldId id="257" r:id="rId6"/>
    <p:sldId id="274" r:id="rId7"/>
    <p:sldId id="258" r:id="rId8"/>
    <p:sldId id="259" r:id="rId9"/>
    <p:sldId id="260" r:id="rId10"/>
    <p:sldId id="275" r:id="rId11"/>
    <p:sldId id="263" r:id="rId12"/>
    <p:sldId id="264" r:id="rId13"/>
    <p:sldId id="265" r:id="rId14"/>
    <p:sldId id="285" r:id="rId15"/>
    <p:sldId id="266" r:id="rId16"/>
    <p:sldId id="278" r:id="rId17"/>
    <p:sldId id="267" r:id="rId18"/>
    <p:sldId id="271" r:id="rId19"/>
    <p:sldId id="281" r:id="rId20"/>
    <p:sldId id="279" r:id="rId21"/>
    <p:sldId id="272" r:id="rId22"/>
    <p:sldId id="282" r:id="rId23"/>
    <p:sldId id="269" r:id="rId24"/>
    <p:sldId id="283" r:id="rId25"/>
    <p:sldId id="286" r:id="rId26"/>
    <p:sldId id="273" r:id="rId27"/>
    <p:sldId id="284" r:id="rId28"/>
    <p:sldId id="270" r:id="rId29"/>
    <p:sldId id="280" r:id="rId30"/>
    <p:sldId id="277" r:id="rId31"/>
    <p:sldId id="26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5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2ADC67-F2AE-497D-9266-AAD64234E1E3}" type="datetimeFigureOut">
              <a:rPr lang="en-US" smtClean="0"/>
              <a:t>1/22/2016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C5A9F9-D35C-48E1-B412-3BAF0FB33C6B}" type="slidenum">
              <a:rPr lang="en-US" smtClean="0"/>
              <a:t>‹#›</a:t>
            </a:fld>
            <a:endParaRPr lang="en-US"/>
          </a:p>
        </p:txBody>
      </p:sp>
    </p:spTree>
    <p:extLst>
      <p:ext uri="{BB962C8B-B14F-4D97-AF65-F5344CB8AC3E}">
        <p14:creationId xmlns:p14="http://schemas.microsoft.com/office/powerpoint/2010/main" val="258177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dirty="0" smtClean="0"/>
              <a:t>transportation costs, weather, season or time of year, or</a:t>
            </a:r>
            <a:r>
              <a:rPr lang="en-US" sz="1200" b="0" baseline="0" dirty="0" smtClean="0"/>
              <a:t> </a:t>
            </a:r>
            <a:r>
              <a:rPr lang="en-US" sz="1200" b="0" dirty="0" smtClean="0"/>
              <a:t>supply</a:t>
            </a:r>
            <a:r>
              <a:rPr lang="en-US" sz="1200" b="0" baseline="0" dirty="0" smtClean="0"/>
              <a:t> </a:t>
            </a:r>
            <a:r>
              <a:rPr lang="en-US" sz="1200" b="0" dirty="0" smtClean="0"/>
              <a:t>and demand</a:t>
            </a:r>
            <a:endParaRPr lang="en-US" dirty="0"/>
          </a:p>
        </p:txBody>
      </p:sp>
      <p:sp>
        <p:nvSpPr>
          <p:cNvPr id="4" name="Slide Number Placeholder 3"/>
          <p:cNvSpPr>
            <a:spLocks noGrp="1"/>
          </p:cNvSpPr>
          <p:nvPr>
            <p:ph type="sldNum" sz="quarter" idx="10"/>
          </p:nvPr>
        </p:nvSpPr>
        <p:spPr/>
        <p:txBody>
          <a:bodyPr/>
          <a:lstStyle/>
          <a:p>
            <a:fld id="{6AC5A9F9-D35C-48E1-B412-3BAF0FB33C6B}" type="slidenum">
              <a:rPr lang="en-US" smtClean="0"/>
              <a:t>3</a:t>
            </a:fld>
            <a:endParaRPr lang="en-US"/>
          </a:p>
        </p:txBody>
      </p:sp>
    </p:spTree>
    <p:extLst>
      <p:ext uri="{BB962C8B-B14F-4D97-AF65-F5344CB8AC3E}">
        <p14:creationId xmlns:p14="http://schemas.microsoft.com/office/powerpoint/2010/main" val="1676838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Purchasing Officer:  this is the person organize</a:t>
            </a:r>
            <a:r>
              <a:rPr lang="en-US" baseline="0" dirty="0" smtClean="0"/>
              <a:t> and </a:t>
            </a:r>
            <a:r>
              <a:rPr lang="en-US" baseline="0" dirty="0" err="1" smtClean="0"/>
              <a:t>cordinate</a:t>
            </a:r>
            <a:r>
              <a:rPr lang="en-US" baseline="0" dirty="0" smtClean="0"/>
              <a:t> the purchasing of all products needed to create the Mr. </a:t>
            </a:r>
            <a:r>
              <a:rPr lang="en-US" baseline="0" dirty="0" err="1" smtClean="0"/>
              <a:t>Goodbar</a:t>
            </a:r>
            <a:endParaRPr lang="en-US" dirty="0"/>
          </a:p>
        </p:txBody>
      </p:sp>
      <p:sp>
        <p:nvSpPr>
          <p:cNvPr id="4" name="Slide Number Placeholder 3"/>
          <p:cNvSpPr>
            <a:spLocks noGrp="1"/>
          </p:cNvSpPr>
          <p:nvPr>
            <p:ph type="sldNum" sz="quarter" idx="10"/>
          </p:nvPr>
        </p:nvSpPr>
        <p:spPr/>
        <p:txBody>
          <a:bodyPr/>
          <a:lstStyle/>
          <a:p>
            <a:fld id="{6AC5A9F9-D35C-48E1-B412-3BAF0FB33C6B}" type="slidenum">
              <a:rPr lang="en-US" smtClean="0"/>
              <a:t>11</a:t>
            </a:fld>
            <a:endParaRPr lang="en-US"/>
          </a:p>
        </p:txBody>
      </p:sp>
    </p:spTree>
    <p:extLst>
      <p:ext uri="{BB962C8B-B14F-4D97-AF65-F5344CB8AC3E}">
        <p14:creationId xmlns:p14="http://schemas.microsoft.com/office/powerpoint/2010/main" val="1228665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Teacher will act as the “International Monetary Fund” (IMF) Director</a:t>
            </a:r>
            <a:endParaRPr lang="en-US" dirty="0"/>
          </a:p>
        </p:txBody>
      </p:sp>
      <p:sp>
        <p:nvSpPr>
          <p:cNvPr id="4" name="Slide Number Placeholder 3"/>
          <p:cNvSpPr>
            <a:spLocks noGrp="1"/>
          </p:cNvSpPr>
          <p:nvPr>
            <p:ph type="sldNum" sz="quarter" idx="10"/>
          </p:nvPr>
        </p:nvSpPr>
        <p:spPr/>
        <p:txBody>
          <a:bodyPr/>
          <a:lstStyle/>
          <a:p>
            <a:fld id="{6AC5A9F9-D35C-48E1-B412-3BAF0FB33C6B}" type="slidenum">
              <a:rPr lang="en-US" smtClean="0"/>
              <a:t>12</a:t>
            </a:fld>
            <a:endParaRPr lang="en-US"/>
          </a:p>
        </p:txBody>
      </p:sp>
    </p:spTree>
    <p:extLst>
      <p:ext uri="{BB962C8B-B14F-4D97-AF65-F5344CB8AC3E}">
        <p14:creationId xmlns:p14="http://schemas.microsoft.com/office/powerpoint/2010/main" val="3462352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Teacher will act as the “International Monetary Fund” (IMF) Director</a:t>
            </a:r>
            <a:endParaRPr lang="en-US" dirty="0"/>
          </a:p>
        </p:txBody>
      </p:sp>
      <p:sp>
        <p:nvSpPr>
          <p:cNvPr id="4" name="Slide Number Placeholder 3"/>
          <p:cNvSpPr>
            <a:spLocks noGrp="1"/>
          </p:cNvSpPr>
          <p:nvPr>
            <p:ph type="sldNum" sz="quarter" idx="10"/>
          </p:nvPr>
        </p:nvSpPr>
        <p:spPr/>
        <p:txBody>
          <a:bodyPr/>
          <a:lstStyle/>
          <a:p>
            <a:fld id="{6AC5A9F9-D35C-48E1-B412-3BAF0FB33C6B}" type="slidenum">
              <a:rPr lang="en-US" smtClean="0"/>
              <a:t>14</a:t>
            </a:fld>
            <a:endParaRPr lang="en-US"/>
          </a:p>
        </p:txBody>
      </p:sp>
    </p:spTree>
    <p:extLst>
      <p:ext uri="{BB962C8B-B14F-4D97-AF65-F5344CB8AC3E}">
        <p14:creationId xmlns:p14="http://schemas.microsoft.com/office/powerpoint/2010/main" val="3462352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Teacher will act as the “International Monetary Fund” (IMF) Director</a:t>
            </a:r>
            <a:endParaRPr lang="en-US" dirty="0"/>
          </a:p>
        </p:txBody>
      </p:sp>
      <p:sp>
        <p:nvSpPr>
          <p:cNvPr id="4" name="Slide Number Placeholder 3"/>
          <p:cNvSpPr>
            <a:spLocks noGrp="1"/>
          </p:cNvSpPr>
          <p:nvPr>
            <p:ph type="sldNum" sz="quarter" idx="10"/>
          </p:nvPr>
        </p:nvSpPr>
        <p:spPr/>
        <p:txBody>
          <a:bodyPr/>
          <a:lstStyle/>
          <a:p>
            <a:fld id="{6AC5A9F9-D35C-48E1-B412-3BAF0FB33C6B}" type="slidenum">
              <a:rPr lang="en-US" smtClean="0"/>
              <a:t>19</a:t>
            </a:fld>
            <a:endParaRPr lang="en-US"/>
          </a:p>
        </p:txBody>
      </p:sp>
    </p:spTree>
    <p:extLst>
      <p:ext uri="{BB962C8B-B14F-4D97-AF65-F5344CB8AC3E}">
        <p14:creationId xmlns:p14="http://schemas.microsoft.com/office/powerpoint/2010/main" val="3462352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Teacher will act as the “International Monetary Fund” (IMF) Director</a:t>
            </a:r>
            <a:endParaRPr lang="en-US" dirty="0"/>
          </a:p>
        </p:txBody>
      </p:sp>
      <p:sp>
        <p:nvSpPr>
          <p:cNvPr id="4" name="Slide Number Placeholder 3"/>
          <p:cNvSpPr>
            <a:spLocks noGrp="1"/>
          </p:cNvSpPr>
          <p:nvPr>
            <p:ph type="sldNum" sz="quarter" idx="10"/>
          </p:nvPr>
        </p:nvSpPr>
        <p:spPr/>
        <p:txBody>
          <a:bodyPr/>
          <a:lstStyle/>
          <a:p>
            <a:fld id="{6AC5A9F9-D35C-48E1-B412-3BAF0FB33C6B}" type="slidenum">
              <a:rPr lang="en-US" smtClean="0"/>
              <a:t>22</a:t>
            </a:fld>
            <a:endParaRPr lang="en-US"/>
          </a:p>
        </p:txBody>
      </p:sp>
    </p:spTree>
    <p:extLst>
      <p:ext uri="{BB962C8B-B14F-4D97-AF65-F5344CB8AC3E}">
        <p14:creationId xmlns:p14="http://schemas.microsoft.com/office/powerpoint/2010/main" val="3462352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Teacher will act as the “International Monetary Fund” (IMF) Director</a:t>
            </a:r>
            <a:endParaRPr lang="en-US" dirty="0"/>
          </a:p>
        </p:txBody>
      </p:sp>
      <p:sp>
        <p:nvSpPr>
          <p:cNvPr id="4" name="Slide Number Placeholder 3"/>
          <p:cNvSpPr>
            <a:spLocks noGrp="1"/>
          </p:cNvSpPr>
          <p:nvPr>
            <p:ph type="sldNum" sz="quarter" idx="10"/>
          </p:nvPr>
        </p:nvSpPr>
        <p:spPr/>
        <p:txBody>
          <a:bodyPr/>
          <a:lstStyle/>
          <a:p>
            <a:fld id="{6AC5A9F9-D35C-48E1-B412-3BAF0FB33C6B}" type="slidenum">
              <a:rPr lang="en-US" smtClean="0"/>
              <a:t>24</a:t>
            </a:fld>
            <a:endParaRPr lang="en-US"/>
          </a:p>
        </p:txBody>
      </p:sp>
    </p:spTree>
    <p:extLst>
      <p:ext uri="{BB962C8B-B14F-4D97-AF65-F5344CB8AC3E}">
        <p14:creationId xmlns:p14="http://schemas.microsoft.com/office/powerpoint/2010/main" val="3462352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Teacher will act as the “International Monetary Fund” (IMF) Director</a:t>
            </a:r>
            <a:endParaRPr lang="en-US" dirty="0"/>
          </a:p>
        </p:txBody>
      </p:sp>
      <p:sp>
        <p:nvSpPr>
          <p:cNvPr id="4" name="Slide Number Placeholder 3"/>
          <p:cNvSpPr>
            <a:spLocks noGrp="1"/>
          </p:cNvSpPr>
          <p:nvPr>
            <p:ph type="sldNum" sz="quarter" idx="10"/>
          </p:nvPr>
        </p:nvSpPr>
        <p:spPr/>
        <p:txBody>
          <a:bodyPr/>
          <a:lstStyle/>
          <a:p>
            <a:fld id="{6AC5A9F9-D35C-48E1-B412-3BAF0FB33C6B}" type="slidenum">
              <a:rPr lang="en-US" smtClean="0"/>
              <a:t>27</a:t>
            </a:fld>
            <a:endParaRPr lang="en-US"/>
          </a:p>
        </p:txBody>
      </p:sp>
    </p:spTree>
    <p:extLst>
      <p:ext uri="{BB962C8B-B14F-4D97-AF65-F5344CB8AC3E}">
        <p14:creationId xmlns:p14="http://schemas.microsoft.com/office/powerpoint/2010/main" val="3462352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49E20A4-B2DF-4DF6-82F2-5814AE3E2C1A}" type="datetimeFigureOut">
              <a:rPr lang="en-US" smtClean="0"/>
              <a:t>1/22/2016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FB1ED91-978C-4C4A-A2DB-BED6FD724DE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9E20A4-B2DF-4DF6-82F2-5814AE3E2C1A}" type="datetimeFigureOut">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1ED91-978C-4C4A-A2DB-BED6FD724DE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9E20A4-B2DF-4DF6-82F2-5814AE3E2C1A}" type="datetimeFigureOut">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1ED91-978C-4C4A-A2DB-BED6FD724DE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49E20A4-B2DF-4DF6-82F2-5814AE3E2C1A}" type="datetimeFigureOut">
              <a:rPr lang="en-US" smtClean="0"/>
              <a:t>1/22/2016</a:t>
            </a:fld>
            <a:endParaRPr lang="en-US"/>
          </a:p>
        </p:txBody>
      </p:sp>
      <p:sp>
        <p:nvSpPr>
          <p:cNvPr id="9" name="Slide Number Placeholder 8"/>
          <p:cNvSpPr>
            <a:spLocks noGrp="1"/>
          </p:cNvSpPr>
          <p:nvPr>
            <p:ph type="sldNum" sz="quarter" idx="15"/>
          </p:nvPr>
        </p:nvSpPr>
        <p:spPr/>
        <p:txBody>
          <a:bodyPr rtlCol="0"/>
          <a:lstStyle/>
          <a:p>
            <a:fld id="{FFB1ED91-978C-4C4A-A2DB-BED6FD724DE0}"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49E20A4-B2DF-4DF6-82F2-5814AE3E2C1A}" type="datetimeFigureOut">
              <a:rPr lang="en-US" smtClean="0"/>
              <a:t>1/22/2016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FB1ED91-978C-4C4A-A2DB-BED6FD724DE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49E20A4-B2DF-4DF6-82F2-5814AE3E2C1A}" type="datetimeFigureOut">
              <a:rPr lang="en-US" smtClean="0"/>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1ED91-978C-4C4A-A2DB-BED6FD724DE0}"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49E20A4-B2DF-4DF6-82F2-5814AE3E2C1A}" type="datetimeFigureOut">
              <a:rPr lang="en-US" smtClean="0"/>
              <a:t>1/22/2016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1ED91-978C-4C4A-A2DB-BED6FD724DE0}"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49E20A4-B2DF-4DF6-82F2-5814AE3E2C1A}" type="datetimeFigureOut">
              <a:rPr lang="en-US" smtClean="0"/>
              <a:t>1/22/2016</a:t>
            </a:fld>
            <a:endParaRPr lang="en-US"/>
          </a:p>
        </p:txBody>
      </p:sp>
      <p:sp>
        <p:nvSpPr>
          <p:cNvPr id="7" name="Slide Number Placeholder 6"/>
          <p:cNvSpPr>
            <a:spLocks noGrp="1"/>
          </p:cNvSpPr>
          <p:nvPr>
            <p:ph type="sldNum" sz="quarter" idx="11"/>
          </p:nvPr>
        </p:nvSpPr>
        <p:spPr/>
        <p:txBody>
          <a:bodyPr rtlCol="0"/>
          <a:lstStyle/>
          <a:p>
            <a:fld id="{FFB1ED91-978C-4C4A-A2DB-BED6FD724DE0}"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9E20A4-B2DF-4DF6-82F2-5814AE3E2C1A}" type="datetimeFigureOut">
              <a:rPr lang="en-US" smtClean="0"/>
              <a:t>1/22/2016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1ED91-978C-4C4A-A2DB-BED6FD724DE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49E20A4-B2DF-4DF6-82F2-5814AE3E2C1A}" type="datetimeFigureOut">
              <a:rPr lang="en-US" smtClean="0"/>
              <a:t>1/22/2016</a:t>
            </a:fld>
            <a:endParaRPr lang="en-US"/>
          </a:p>
        </p:txBody>
      </p:sp>
      <p:sp>
        <p:nvSpPr>
          <p:cNvPr id="22" name="Slide Number Placeholder 21"/>
          <p:cNvSpPr>
            <a:spLocks noGrp="1"/>
          </p:cNvSpPr>
          <p:nvPr>
            <p:ph type="sldNum" sz="quarter" idx="15"/>
          </p:nvPr>
        </p:nvSpPr>
        <p:spPr/>
        <p:txBody>
          <a:bodyPr rtlCol="0"/>
          <a:lstStyle/>
          <a:p>
            <a:fld id="{FFB1ED91-978C-4C4A-A2DB-BED6FD724DE0}"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49E20A4-B2DF-4DF6-82F2-5814AE3E2C1A}" type="datetimeFigureOut">
              <a:rPr lang="en-US" smtClean="0"/>
              <a:t>1/22/2016</a:t>
            </a:fld>
            <a:endParaRPr lang="en-US"/>
          </a:p>
        </p:txBody>
      </p:sp>
      <p:sp>
        <p:nvSpPr>
          <p:cNvPr id="18" name="Slide Number Placeholder 17"/>
          <p:cNvSpPr>
            <a:spLocks noGrp="1"/>
          </p:cNvSpPr>
          <p:nvPr>
            <p:ph type="sldNum" sz="quarter" idx="11"/>
          </p:nvPr>
        </p:nvSpPr>
        <p:spPr/>
        <p:txBody>
          <a:bodyPr rtlCol="0"/>
          <a:lstStyle/>
          <a:p>
            <a:fld id="{FFB1ED91-978C-4C4A-A2DB-BED6FD724DE0}"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49E20A4-B2DF-4DF6-82F2-5814AE3E2C1A}" type="datetimeFigureOut">
              <a:rPr lang="en-US" smtClean="0"/>
              <a:t>1/22/2016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FB1ED91-978C-4C4A-A2DB-BED6FD724DE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Warm Up</a:t>
            </a:r>
            <a:endParaRPr lang="en-US" b="1" dirty="0"/>
          </a:p>
        </p:txBody>
      </p:sp>
      <p:sp>
        <p:nvSpPr>
          <p:cNvPr id="3" name="Content Placeholder 2"/>
          <p:cNvSpPr>
            <a:spLocks noGrp="1"/>
          </p:cNvSpPr>
          <p:nvPr>
            <p:ph sz="quarter" idx="1"/>
          </p:nvPr>
        </p:nvSpPr>
        <p:spPr/>
        <p:txBody>
          <a:bodyPr/>
          <a:lstStyle/>
          <a:p>
            <a:r>
              <a:rPr lang="en-US" dirty="0" smtClean="0"/>
              <a:t>List the </a:t>
            </a:r>
            <a:r>
              <a:rPr lang="en-US" dirty="0"/>
              <a:t>ingredients </a:t>
            </a:r>
            <a:r>
              <a:rPr lang="en-US" dirty="0" smtClean="0"/>
              <a:t>that you think </a:t>
            </a:r>
            <a:r>
              <a:rPr lang="en-US" dirty="0"/>
              <a:t>are in </a:t>
            </a:r>
            <a:r>
              <a:rPr lang="en-US" dirty="0" smtClean="0"/>
              <a:t>this candy</a:t>
            </a:r>
            <a:r>
              <a:rPr lang="en-US" dirty="0"/>
              <a:t> </a:t>
            </a:r>
            <a:r>
              <a:rPr lang="en-US" dirty="0" smtClean="0"/>
              <a:t>bar.</a:t>
            </a:r>
          </a:p>
          <a:p>
            <a:r>
              <a:rPr lang="en-US" dirty="0" smtClean="0"/>
              <a:t>Guess the country/countries </a:t>
            </a:r>
            <a:r>
              <a:rPr lang="en-US" dirty="0"/>
              <a:t>of origin for those </a:t>
            </a:r>
            <a:r>
              <a:rPr lang="en-US" dirty="0" smtClean="0"/>
              <a:t>products?</a:t>
            </a:r>
          </a:p>
          <a:p>
            <a:endParaRPr lang="en-US" dirty="0"/>
          </a:p>
        </p:txBody>
      </p:sp>
      <p:pic>
        <p:nvPicPr>
          <p:cNvPr id="1026" name="Picture 2" descr="http://i.huffpost.com/gen/1128778/thumbs/o-HERSHEY-CHOCOLATE-facebook.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3505200"/>
            <a:ext cx="4724400" cy="314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53578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Going after Mr. </a:t>
            </a:r>
            <a:r>
              <a:rPr lang="en-US" dirty="0" err="1" smtClean="0"/>
              <a:t>Goodbar</a:t>
            </a:r>
            <a:endParaRPr lang="en-US" dirty="0"/>
          </a:p>
        </p:txBody>
      </p:sp>
      <p:sp>
        <p:nvSpPr>
          <p:cNvPr id="5" name="Text Placeholder 4"/>
          <p:cNvSpPr>
            <a:spLocks noGrp="1"/>
          </p:cNvSpPr>
          <p:nvPr>
            <p:ph type="body" idx="1"/>
          </p:nvPr>
        </p:nvSpPr>
        <p:spPr/>
        <p:txBody>
          <a:bodyPr/>
          <a:lstStyle/>
          <a:p>
            <a:endParaRPr lang="en-US"/>
          </a:p>
        </p:txBody>
      </p:sp>
      <p:pic>
        <p:nvPicPr>
          <p:cNvPr id="1026" name="Picture 2" descr="http://arrogantass.files.wordpress.com/2011/01/mr-goodba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9420" y="457200"/>
            <a:ext cx="6829442" cy="3329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4530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Simulation</a:t>
            </a:r>
            <a:endParaRPr lang="en-US" dirty="0"/>
          </a:p>
        </p:txBody>
      </p:sp>
      <p:sp>
        <p:nvSpPr>
          <p:cNvPr id="3" name="Content Placeholder 2"/>
          <p:cNvSpPr>
            <a:spLocks noGrp="1"/>
          </p:cNvSpPr>
          <p:nvPr>
            <p:ph sz="quarter" idx="1"/>
          </p:nvPr>
        </p:nvSpPr>
        <p:spPr/>
        <p:txBody>
          <a:bodyPr>
            <a:normAutofit/>
          </a:bodyPr>
          <a:lstStyle/>
          <a:p>
            <a:r>
              <a:rPr lang="en-US" dirty="0" smtClean="0"/>
              <a:t>You are </a:t>
            </a:r>
            <a:r>
              <a:rPr lang="en-US" dirty="0"/>
              <a:t>all </a:t>
            </a:r>
            <a:r>
              <a:rPr lang="en-US" dirty="0" smtClean="0"/>
              <a:t>the Chief </a:t>
            </a:r>
            <a:r>
              <a:rPr lang="en-US" dirty="0"/>
              <a:t>Purchasing Officers (CPO) for major candy companies in countries around </a:t>
            </a:r>
            <a:r>
              <a:rPr lang="en-US" dirty="0" smtClean="0"/>
              <a:t>the world</a:t>
            </a:r>
            <a:r>
              <a:rPr lang="en-US" dirty="0"/>
              <a:t>. </a:t>
            </a:r>
            <a:r>
              <a:rPr lang="en-US" dirty="0" smtClean="0"/>
              <a:t>You are </a:t>
            </a:r>
            <a:r>
              <a:rPr lang="en-US" dirty="0"/>
              <a:t>responsible for obtaining the necessary ingredients and technology </a:t>
            </a:r>
            <a:r>
              <a:rPr lang="en-US" dirty="0" smtClean="0"/>
              <a:t>to produce </a:t>
            </a:r>
            <a:r>
              <a:rPr lang="en-US" dirty="0"/>
              <a:t>candy for their respective </a:t>
            </a:r>
            <a:r>
              <a:rPr lang="en-US" dirty="0" smtClean="0"/>
              <a:t>companies….</a:t>
            </a:r>
            <a:r>
              <a:rPr lang="en-US" b="1" dirty="0" smtClean="0">
                <a:solidFill>
                  <a:schemeClr val="accent1"/>
                </a:solidFill>
              </a:rPr>
              <a:t>Your goal </a:t>
            </a:r>
            <a:r>
              <a:rPr lang="en-US" b="1" dirty="0">
                <a:solidFill>
                  <a:schemeClr val="accent1"/>
                </a:solidFill>
              </a:rPr>
              <a:t>is to produce as </a:t>
            </a:r>
            <a:r>
              <a:rPr lang="en-US" b="1" dirty="0" smtClean="0">
                <a:solidFill>
                  <a:schemeClr val="accent1"/>
                </a:solidFill>
              </a:rPr>
              <a:t>many candy </a:t>
            </a:r>
            <a:r>
              <a:rPr lang="en-US" b="1" dirty="0">
                <a:solidFill>
                  <a:schemeClr val="accent1"/>
                </a:solidFill>
              </a:rPr>
              <a:t>bars as possible</a:t>
            </a:r>
            <a:r>
              <a:rPr lang="en-US" dirty="0">
                <a:solidFill>
                  <a:schemeClr val="accent1"/>
                </a:solidFill>
              </a:rPr>
              <a:t>. </a:t>
            </a:r>
            <a:endParaRPr lang="en-US" dirty="0" smtClean="0">
              <a:solidFill>
                <a:schemeClr val="accent1"/>
              </a:solidFill>
            </a:endParaRPr>
          </a:p>
          <a:p>
            <a:r>
              <a:rPr lang="en-US" dirty="0" smtClean="0"/>
              <a:t>Being </a:t>
            </a:r>
            <a:r>
              <a:rPr lang="en-US" dirty="0"/>
              <a:t>smart CPOs, </a:t>
            </a:r>
            <a:r>
              <a:rPr lang="en-US" dirty="0" smtClean="0"/>
              <a:t>you recognize </a:t>
            </a:r>
            <a:r>
              <a:rPr lang="en-US" dirty="0"/>
              <a:t>that the candy bars </a:t>
            </a:r>
            <a:r>
              <a:rPr lang="en-US" dirty="0" smtClean="0"/>
              <a:t>you produce </a:t>
            </a:r>
            <a:r>
              <a:rPr lang="en-US" dirty="0"/>
              <a:t>must be made with certain ingredients. Customers who buy their candy </a:t>
            </a:r>
            <a:r>
              <a:rPr lang="en-US" dirty="0" smtClean="0"/>
              <a:t>expect a </a:t>
            </a:r>
            <a:r>
              <a:rPr lang="en-US" dirty="0"/>
              <a:t>certain taste and quality that only they can provide.</a:t>
            </a:r>
          </a:p>
        </p:txBody>
      </p:sp>
    </p:spTree>
    <p:extLst>
      <p:ext uri="{BB962C8B-B14F-4D97-AF65-F5344CB8AC3E}">
        <p14:creationId xmlns:p14="http://schemas.microsoft.com/office/powerpoint/2010/main" val="392944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1477962"/>
          </a:xfrm>
        </p:spPr>
        <p:txBody>
          <a:bodyPr>
            <a:normAutofit fontScale="90000"/>
          </a:bodyPr>
          <a:lstStyle/>
          <a:p>
            <a:r>
              <a:rPr lang="en-US" sz="3600" b="1" dirty="0"/>
              <a:t>In order to produce one candy</a:t>
            </a:r>
            <a:br>
              <a:rPr lang="en-US" sz="3600" b="1" dirty="0"/>
            </a:br>
            <a:r>
              <a:rPr lang="en-US" sz="3600" b="1" dirty="0"/>
              <a:t>bar, </a:t>
            </a:r>
            <a:r>
              <a:rPr lang="en-US" sz="3600" b="1" dirty="0" smtClean="0"/>
              <a:t>you will </a:t>
            </a:r>
            <a:r>
              <a:rPr lang="en-US" sz="3600" b="1" dirty="0"/>
              <a:t>need the following ingredients</a:t>
            </a:r>
          </a:p>
        </p:txBody>
      </p:sp>
      <p:sp>
        <p:nvSpPr>
          <p:cNvPr id="3" name="Content Placeholder 2"/>
          <p:cNvSpPr>
            <a:spLocks noGrp="1"/>
          </p:cNvSpPr>
          <p:nvPr>
            <p:ph sz="quarter" idx="1"/>
          </p:nvPr>
        </p:nvSpPr>
        <p:spPr>
          <a:xfrm>
            <a:off x="457200" y="1752600"/>
            <a:ext cx="8229600" cy="4724400"/>
          </a:xfrm>
        </p:spPr>
        <p:txBody>
          <a:bodyPr>
            <a:normAutofit/>
          </a:bodyPr>
          <a:lstStyle/>
          <a:p>
            <a:pPr marL="1028700" lvl="1" indent="-571500">
              <a:buFont typeface="+mj-lt"/>
              <a:buAutoNum type="romanUcPeriod"/>
            </a:pPr>
            <a:r>
              <a:rPr lang="en-US" dirty="0"/>
              <a:t>1 chocolate kiss</a:t>
            </a:r>
          </a:p>
          <a:p>
            <a:pPr marL="1028700" lvl="1" indent="-571500">
              <a:buFont typeface="+mj-lt"/>
              <a:buAutoNum type="romanUcPeriod"/>
            </a:pPr>
            <a:r>
              <a:rPr lang="en-US" dirty="0" smtClean="0"/>
              <a:t>1 </a:t>
            </a:r>
            <a:r>
              <a:rPr lang="en-US" dirty="0"/>
              <a:t>peanut </a:t>
            </a:r>
            <a:endParaRPr lang="en-US" dirty="0" smtClean="0"/>
          </a:p>
          <a:p>
            <a:pPr marL="1028700" lvl="1" indent="-571500">
              <a:buFont typeface="+mj-lt"/>
              <a:buAutoNum type="romanUcPeriod"/>
            </a:pPr>
            <a:r>
              <a:rPr lang="en-US" dirty="0" smtClean="0"/>
              <a:t>2 Poker Chips</a:t>
            </a:r>
          </a:p>
          <a:p>
            <a:pPr marL="1303020" lvl="2" indent="-571500">
              <a:buFont typeface="+mj-lt"/>
              <a:buAutoNum type="romanUcPeriod"/>
            </a:pPr>
            <a:r>
              <a:rPr lang="en-US" dirty="0" smtClean="0"/>
              <a:t>Technology </a:t>
            </a:r>
            <a:r>
              <a:rPr lang="en-US" dirty="0"/>
              <a:t>to preserve key ingredients--one poker chip preserves </a:t>
            </a:r>
            <a:r>
              <a:rPr lang="en-US" dirty="0" smtClean="0"/>
              <a:t>one peanut </a:t>
            </a:r>
            <a:r>
              <a:rPr lang="en-US" dirty="0"/>
              <a:t>from one round to the next and one poker chip preserves </a:t>
            </a:r>
            <a:r>
              <a:rPr lang="en-US" dirty="0" smtClean="0"/>
              <a:t>one chocolate </a:t>
            </a:r>
            <a:r>
              <a:rPr lang="en-US" dirty="0"/>
              <a:t>kiss from one round to the next (every peanut and every </a:t>
            </a:r>
            <a:r>
              <a:rPr lang="en-US" dirty="0" smtClean="0"/>
              <a:t>chocolate kiss </a:t>
            </a:r>
            <a:r>
              <a:rPr lang="en-US" b="1" dirty="0"/>
              <a:t>must </a:t>
            </a:r>
            <a:r>
              <a:rPr lang="en-US" dirty="0"/>
              <a:t>be accompanied by a poker chip or they will lose it.)</a:t>
            </a:r>
          </a:p>
          <a:p>
            <a:pPr marL="1028700" lvl="1" indent="-571500">
              <a:buFont typeface="+mj-lt"/>
              <a:buAutoNum type="romanUcPeriod"/>
            </a:pPr>
            <a:r>
              <a:rPr lang="en-US" dirty="0" smtClean="0"/>
              <a:t>$</a:t>
            </a:r>
            <a:r>
              <a:rPr lang="en-US" dirty="0"/>
              <a:t>500 to maintain and produce the above ingredients and </a:t>
            </a:r>
            <a:r>
              <a:rPr lang="en-US" dirty="0" smtClean="0"/>
              <a:t>technology</a:t>
            </a:r>
          </a:p>
          <a:p>
            <a:endParaRPr lang="en-US" dirty="0"/>
          </a:p>
        </p:txBody>
      </p:sp>
    </p:spTree>
    <p:extLst>
      <p:ext uri="{BB962C8B-B14F-4D97-AF65-F5344CB8AC3E}">
        <p14:creationId xmlns:p14="http://schemas.microsoft.com/office/powerpoint/2010/main" val="36287138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After Mr. </a:t>
            </a:r>
            <a:r>
              <a:rPr lang="en-US" dirty="0" err="1" smtClean="0"/>
              <a:t>Goodbar</a:t>
            </a:r>
            <a:r>
              <a:rPr lang="en-US" dirty="0" smtClean="0"/>
              <a:t> Play</a:t>
            </a:r>
            <a:endParaRPr lang="en-US" dirty="0"/>
          </a:p>
        </p:txBody>
      </p:sp>
      <p:sp>
        <p:nvSpPr>
          <p:cNvPr id="3" name="Content Placeholder 2"/>
          <p:cNvSpPr>
            <a:spLocks noGrp="1"/>
          </p:cNvSpPr>
          <p:nvPr>
            <p:ph sz="quarter" idx="1"/>
          </p:nvPr>
        </p:nvSpPr>
        <p:spPr/>
        <p:txBody>
          <a:bodyPr>
            <a:normAutofit/>
          </a:bodyPr>
          <a:lstStyle/>
          <a:p>
            <a:pPr marL="0" indent="0">
              <a:buNone/>
            </a:pPr>
            <a:r>
              <a:rPr lang="en-US" b="1" i="1" dirty="0"/>
              <a:t>Round One</a:t>
            </a:r>
            <a:r>
              <a:rPr lang="en-US" dirty="0"/>
              <a:t>:</a:t>
            </a:r>
          </a:p>
          <a:p>
            <a:r>
              <a:rPr lang="en-US" dirty="0" smtClean="0"/>
              <a:t>Each student with get a random cup. </a:t>
            </a:r>
          </a:p>
          <a:p>
            <a:r>
              <a:rPr lang="en-US" dirty="0" smtClean="0"/>
              <a:t>The cup in </a:t>
            </a:r>
            <a:r>
              <a:rPr lang="en-US" dirty="0"/>
              <a:t>front of </a:t>
            </a:r>
            <a:r>
              <a:rPr lang="en-US" dirty="0" smtClean="0"/>
              <a:t>you is </a:t>
            </a:r>
            <a:r>
              <a:rPr lang="en-US" dirty="0"/>
              <a:t>what </a:t>
            </a:r>
            <a:r>
              <a:rPr lang="en-US" dirty="0" smtClean="0"/>
              <a:t>you will </a:t>
            </a:r>
            <a:r>
              <a:rPr lang="en-US" dirty="0"/>
              <a:t>start </a:t>
            </a:r>
            <a:r>
              <a:rPr lang="en-US" dirty="0" smtClean="0"/>
              <a:t>with in </a:t>
            </a:r>
            <a:r>
              <a:rPr lang="en-US" dirty="0"/>
              <a:t>business trading. </a:t>
            </a:r>
            <a:r>
              <a:rPr lang="en-US" dirty="0" smtClean="0"/>
              <a:t>You may </a:t>
            </a:r>
            <a:r>
              <a:rPr lang="en-US" dirty="0"/>
              <a:t>need to trade or buy the necessary items </a:t>
            </a:r>
            <a:r>
              <a:rPr lang="en-US" dirty="0" smtClean="0"/>
              <a:t>to make </a:t>
            </a:r>
            <a:r>
              <a:rPr lang="en-US" dirty="0"/>
              <a:t>the candy bar. All trading will cease when </a:t>
            </a:r>
            <a:r>
              <a:rPr lang="en-US" dirty="0" smtClean="0"/>
              <a:t>you hear </a:t>
            </a:r>
            <a:r>
              <a:rPr lang="en-US" dirty="0"/>
              <a:t>the bell from </a:t>
            </a:r>
            <a:r>
              <a:rPr lang="en-US" dirty="0" smtClean="0"/>
              <a:t>the IMF (International Monetary Fund) </a:t>
            </a:r>
            <a:r>
              <a:rPr lang="en-US" dirty="0"/>
              <a:t>Director. </a:t>
            </a:r>
            <a:endParaRPr lang="en-US" dirty="0" smtClean="0"/>
          </a:p>
          <a:p>
            <a:pPr lvl="1"/>
            <a:r>
              <a:rPr lang="en-US" dirty="0" smtClean="0"/>
              <a:t>Round </a:t>
            </a:r>
            <a:r>
              <a:rPr lang="en-US" dirty="0"/>
              <a:t>should </a:t>
            </a:r>
            <a:r>
              <a:rPr lang="en-US" dirty="0" smtClean="0"/>
              <a:t>last about 2-5 </a:t>
            </a:r>
            <a:r>
              <a:rPr lang="en-US" dirty="0"/>
              <a:t>minutes </a:t>
            </a:r>
            <a:endParaRPr lang="en-US" dirty="0" smtClean="0"/>
          </a:p>
        </p:txBody>
      </p:sp>
    </p:spTree>
    <p:extLst>
      <p:ext uri="{BB962C8B-B14F-4D97-AF65-F5344CB8AC3E}">
        <p14:creationId xmlns:p14="http://schemas.microsoft.com/office/powerpoint/2010/main" val="2176514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1477962"/>
          </a:xfrm>
        </p:spPr>
        <p:txBody>
          <a:bodyPr>
            <a:normAutofit fontScale="90000"/>
          </a:bodyPr>
          <a:lstStyle/>
          <a:p>
            <a:r>
              <a:rPr lang="en-US" sz="3600" b="1" dirty="0"/>
              <a:t>In order to produce one candy</a:t>
            </a:r>
            <a:br>
              <a:rPr lang="en-US" sz="3600" b="1" dirty="0"/>
            </a:br>
            <a:r>
              <a:rPr lang="en-US" sz="3600" b="1" dirty="0"/>
              <a:t>bar, </a:t>
            </a:r>
            <a:r>
              <a:rPr lang="en-US" sz="3600" b="1" dirty="0" smtClean="0"/>
              <a:t>you will </a:t>
            </a:r>
            <a:r>
              <a:rPr lang="en-US" sz="3600" b="1" dirty="0"/>
              <a:t>need the following ingredients</a:t>
            </a:r>
          </a:p>
        </p:txBody>
      </p:sp>
      <p:sp>
        <p:nvSpPr>
          <p:cNvPr id="3" name="Content Placeholder 2"/>
          <p:cNvSpPr>
            <a:spLocks noGrp="1"/>
          </p:cNvSpPr>
          <p:nvPr>
            <p:ph sz="quarter" idx="1"/>
          </p:nvPr>
        </p:nvSpPr>
        <p:spPr>
          <a:xfrm>
            <a:off x="457200" y="1752600"/>
            <a:ext cx="8229600" cy="4724400"/>
          </a:xfrm>
        </p:spPr>
        <p:txBody>
          <a:bodyPr>
            <a:normAutofit/>
          </a:bodyPr>
          <a:lstStyle/>
          <a:p>
            <a:pPr marL="1028700" lvl="1" indent="-571500">
              <a:buFont typeface="+mj-lt"/>
              <a:buAutoNum type="romanUcPeriod"/>
            </a:pPr>
            <a:r>
              <a:rPr lang="en-US" dirty="0"/>
              <a:t>1 chocolate kiss</a:t>
            </a:r>
          </a:p>
          <a:p>
            <a:pPr marL="1028700" lvl="1" indent="-571500">
              <a:buFont typeface="+mj-lt"/>
              <a:buAutoNum type="romanUcPeriod"/>
            </a:pPr>
            <a:r>
              <a:rPr lang="en-US" dirty="0" smtClean="0"/>
              <a:t>1 </a:t>
            </a:r>
            <a:r>
              <a:rPr lang="en-US" dirty="0"/>
              <a:t>peanut </a:t>
            </a:r>
            <a:endParaRPr lang="en-US" dirty="0" smtClean="0"/>
          </a:p>
          <a:p>
            <a:pPr marL="1028700" lvl="1" indent="-571500">
              <a:buFont typeface="+mj-lt"/>
              <a:buAutoNum type="romanUcPeriod"/>
            </a:pPr>
            <a:r>
              <a:rPr lang="en-US" dirty="0" smtClean="0"/>
              <a:t>2 Poker Chips</a:t>
            </a:r>
          </a:p>
          <a:p>
            <a:pPr marL="1303020" lvl="2" indent="-571500">
              <a:buFont typeface="+mj-lt"/>
              <a:buAutoNum type="romanUcPeriod"/>
            </a:pPr>
            <a:r>
              <a:rPr lang="en-US" dirty="0" smtClean="0"/>
              <a:t>Technology </a:t>
            </a:r>
            <a:r>
              <a:rPr lang="en-US" dirty="0"/>
              <a:t>to preserve key ingredients--one poker chip preserves </a:t>
            </a:r>
            <a:r>
              <a:rPr lang="en-US" dirty="0" smtClean="0"/>
              <a:t>one peanut </a:t>
            </a:r>
            <a:r>
              <a:rPr lang="en-US" dirty="0"/>
              <a:t>from one round to the next and one poker chip preserves </a:t>
            </a:r>
            <a:r>
              <a:rPr lang="en-US" dirty="0" smtClean="0"/>
              <a:t>one chocolate </a:t>
            </a:r>
            <a:r>
              <a:rPr lang="en-US" dirty="0"/>
              <a:t>kiss from one round to the next (every peanut and every </a:t>
            </a:r>
            <a:r>
              <a:rPr lang="en-US" dirty="0" smtClean="0"/>
              <a:t>chocolate kiss </a:t>
            </a:r>
            <a:r>
              <a:rPr lang="en-US" b="1" dirty="0"/>
              <a:t>must </a:t>
            </a:r>
            <a:r>
              <a:rPr lang="en-US" dirty="0"/>
              <a:t>be accompanied by a poker chip or they will lose it.)</a:t>
            </a:r>
          </a:p>
          <a:p>
            <a:pPr marL="1028700" lvl="1" indent="-571500">
              <a:buFont typeface="+mj-lt"/>
              <a:buAutoNum type="romanUcPeriod"/>
            </a:pPr>
            <a:r>
              <a:rPr lang="en-US" dirty="0" smtClean="0"/>
              <a:t>$</a:t>
            </a:r>
            <a:r>
              <a:rPr lang="en-US" dirty="0"/>
              <a:t>500 to maintain and produce the above ingredients and </a:t>
            </a:r>
            <a:r>
              <a:rPr lang="en-US" dirty="0" smtClean="0"/>
              <a:t>technology</a:t>
            </a:r>
          </a:p>
          <a:p>
            <a:endParaRPr lang="en-US" dirty="0"/>
          </a:p>
        </p:txBody>
      </p:sp>
    </p:spTree>
    <p:extLst>
      <p:ext uri="{BB962C8B-B14F-4D97-AF65-F5344CB8AC3E}">
        <p14:creationId xmlns:p14="http://schemas.microsoft.com/office/powerpoint/2010/main" val="23832110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the end of Round One…</a:t>
            </a:r>
            <a:endParaRPr lang="en-US" dirty="0"/>
          </a:p>
        </p:txBody>
      </p:sp>
      <p:sp>
        <p:nvSpPr>
          <p:cNvPr id="3" name="Content Placeholder 2"/>
          <p:cNvSpPr>
            <a:spLocks noGrp="1"/>
          </p:cNvSpPr>
          <p:nvPr>
            <p:ph sz="quarter" idx="1"/>
          </p:nvPr>
        </p:nvSpPr>
        <p:spPr/>
        <p:txBody>
          <a:bodyPr/>
          <a:lstStyle/>
          <a:p>
            <a:r>
              <a:rPr lang="en-US" dirty="0" smtClean="0"/>
              <a:t>If you have </a:t>
            </a:r>
            <a:r>
              <a:rPr lang="en-US" dirty="0"/>
              <a:t>the correct ingredients </a:t>
            </a:r>
            <a:r>
              <a:rPr lang="en-US" dirty="0" smtClean="0"/>
              <a:t>to make </a:t>
            </a:r>
            <a:r>
              <a:rPr lang="en-US" dirty="0"/>
              <a:t>a candy bar (1 chocolate kiss, one peanut, $500, and 2 poker chips) </a:t>
            </a:r>
            <a:r>
              <a:rPr lang="en-US" dirty="0" smtClean="0"/>
              <a:t>you can do </a:t>
            </a:r>
            <a:r>
              <a:rPr lang="en-US" dirty="0"/>
              <a:t>1 of 2 things:</a:t>
            </a:r>
          </a:p>
          <a:p>
            <a:pPr lvl="1"/>
            <a:r>
              <a:rPr lang="en-US" dirty="0" smtClean="0"/>
              <a:t>Trade </a:t>
            </a:r>
            <a:r>
              <a:rPr lang="en-US" dirty="0"/>
              <a:t>in the ingredients for a candy bar, </a:t>
            </a:r>
            <a:r>
              <a:rPr lang="en-US" b="1" dirty="0"/>
              <a:t>OR</a:t>
            </a:r>
          </a:p>
          <a:p>
            <a:pPr lvl="1"/>
            <a:r>
              <a:rPr lang="en-US" dirty="0" smtClean="0"/>
              <a:t>Trade </a:t>
            </a:r>
            <a:r>
              <a:rPr lang="en-US" dirty="0"/>
              <a:t>in the ingredients to the IMF Director who will pay them </a:t>
            </a:r>
            <a:r>
              <a:rPr lang="en-US" dirty="0" smtClean="0"/>
              <a:t>$500</a:t>
            </a:r>
            <a:endParaRPr lang="en-US" dirty="0"/>
          </a:p>
        </p:txBody>
      </p:sp>
    </p:spTree>
    <p:extLst>
      <p:ext uri="{BB962C8B-B14F-4D97-AF65-F5344CB8AC3E}">
        <p14:creationId xmlns:p14="http://schemas.microsoft.com/office/powerpoint/2010/main" val="33526035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IMF director is going to come around and Check if you preserved your Chocolate and peanuts…</a:t>
            </a:r>
            <a:endParaRPr lang="en-US" dirty="0"/>
          </a:p>
        </p:txBody>
      </p:sp>
      <p:sp>
        <p:nvSpPr>
          <p:cNvPr id="3" name="Content Placeholder 2"/>
          <p:cNvSpPr>
            <a:spLocks noGrp="1"/>
          </p:cNvSpPr>
          <p:nvPr>
            <p:ph sz="quarter" idx="1"/>
          </p:nvPr>
        </p:nvSpPr>
        <p:spPr/>
        <p:txBody>
          <a:bodyPr/>
          <a:lstStyle/>
          <a:p>
            <a:r>
              <a:rPr lang="en-US" dirty="0" smtClean="0"/>
              <a:t>In order to preserve your peanuts, you must have 1 poker chip for each peanut.</a:t>
            </a:r>
          </a:p>
          <a:p>
            <a:r>
              <a:rPr lang="en-US" dirty="0"/>
              <a:t>In order to preserve your </a:t>
            </a:r>
            <a:r>
              <a:rPr lang="en-US" dirty="0" smtClean="0"/>
              <a:t>chocolate, </a:t>
            </a:r>
            <a:r>
              <a:rPr lang="en-US" dirty="0"/>
              <a:t>you must have 1 poker chip for each </a:t>
            </a:r>
            <a:r>
              <a:rPr lang="en-US" dirty="0" smtClean="0"/>
              <a:t>chocolate.</a:t>
            </a:r>
          </a:p>
          <a:p>
            <a:endParaRPr lang="en-US" dirty="0"/>
          </a:p>
          <a:p>
            <a:r>
              <a:rPr lang="en-US" dirty="0" smtClean="0"/>
              <a:t>You may have to make some tough decisions to decide what you want to preserve!</a:t>
            </a:r>
            <a:endParaRPr lang="en-US" dirty="0"/>
          </a:p>
          <a:p>
            <a:endParaRPr lang="en-US" dirty="0"/>
          </a:p>
        </p:txBody>
      </p:sp>
    </p:spTree>
    <p:extLst>
      <p:ext uri="{BB962C8B-B14F-4D97-AF65-F5344CB8AC3E}">
        <p14:creationId xmlns:p14="http://schemas.microsoft.com/office/powerpoint/2010/main" val="32840034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sz="quarter" idx="1"/>
          </p:nvPr>
        </p:nvSpPr>
        <p:spPr/>
        <p:txBody>
          <a:bodyPr>
            <a:normAutofit/>
          </a:bodyPr>
          <a:lstStyle/>
          <a:p>
            <a:r>
              <a:rPr lang="en-US" dirty="0" smtClean="0"/>
              <a:t>Remember… the </a:t>
            </a:r>
            <a:r>
              <a:rPr lang="en-US" dirty="0"/>
              <a:t>IMF Director </a:t>
            </a:r>
            <a:r>
              <a:rPr lang="en-US" dirty="0" smtClean="0"/>
              <a:t>will take </a:t>
            </a:r>
            <a:r>
              <a:rPr lang="en-US" dirty="0"/>
              <a:t>away any raw materials (peanuts </a:t>
            </a:r>
            <a:r>
              <a:rPr lang="en-US" dirty="0" smtClean="0"/>
              <a:t>and chocolate </a:t>
            </a:r>
            <a:r>
              <a:rPr lang="en-US" dirty="0"/>
              <a:t>kisses) that do not have a technology chip associated with them. </a:t>
            </a:r>
            <a:endParaRPr lang="en-US" dirty="0" smtClean="0"/>
          </a:p>
          <a:p>
            <a:pPr lvl="1"/>
            <a:r>
              <a:rPr lang="en-US" dirty="0" smtClean="0"/>
              <a:t>Raw materials </a:t>
            </a:r>
            <a:r>
              <a:rPr lang="en-US" dirty="0"/>
              <a:t>need “preservatives” to keep them fresh. As the IMF Director, </a:t>
            </a:r>
            <a:r>
              <a:rPr lang="en-US" dirty="0" smtClean="0"/>
              <a:t>I will visit each </a:t>
            </a:r>
            <a:r>
              <a:rPr lang="en-US" dirty="0"/>
              <a:t>CPO and either exchange the correct ingredients for a candy bar or </a:t>
            </a:r>
            <a:r>
              <a:rPr lang="en-US" dirty="0" smtClean="0"/>
              <a:t>$500</a:t>
            </a:r>
            <a:r>
              <a:rPr lang="en-US" dirty="0"/>
              <a:t>. </a:t>
            </a:r>
            <a:endParaRPr lang="en-US" dirty="0" smtClean="0"/>
          </a:p>
          <a:p>
            <a:pPr lvl="1"/>
            <a:r>
              <a:rPr lang="en-US" dirty="0" smtClean="0"/>
              <a:t>Make sure </a:t>
            </a:r>
            <a:r>
              <a:rPr lang="en-US" dirty="0"/>
              <a:t>that you gather up the ingredients and put them back in your bag when you </a:t>
            </a:r>
            <a:r>
              <a:rPr lang="en-US" dirty="0" smtClean="0"/>
              <a:t>make the </a:t>
            </a:r>
            <a:r>
              <a:rPr lang="en-US" dirty="0"/>
              <a:t>exchange. </a:t>
            </a:r>
            <a:endParaRPr lang="en-US" dirty="0" smtClean="0"/>
          </a:p>
          <a:p>
            <a:pPr lvl="1"/>
            <a:r>
              <a:rPr lang="en-US" dirty="0" smtClean="0"/>
              <a:t>I will also remove </a:t>
            </a:r>
            <a:r>
              <a:rPr lang="en-US" dirty="0"/>
              <a:t>any peanuts and/or kisses that do not have poker </a:t>
            </a:r>
            <a:r>
              <a:rPr lang="en-US" dirty="0" smtClean="0"/>
              <a:t>chips “preserving</a:t>
            </a:r>
            <a:r>
              <a:rPr lang="en-US" dirty="0"/>
              <a:t>” them.</a:t>
            </a:r>
          </a:p>
        </p:txBody>
      </p:sp>
    </p:spTree>
    <p:extLst>
      <p:ext uri="{BB962C8B-B14F-4D97-AF65-F5344CB8AC3E}">
        <p14:creationId xmlns:p14="http://schemas.microsoft.com/office/powerpoint/2010/main" val="8757654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After Mr. </a:t>
            </a:r>
            <a:r>
              <a:rPr lang="en-US" dirty="0" err="1" smtClean="0"/>
              <a:t>Goodbar</a:t>
            </a:r>
            <a:r>
              <a:rPr lang="en-US" dirty="0" smtClean="0"/>
              <a:t> Play</a:t>
            </a:r>
            <a:endParaRPr lang="en-US" dirty="0"/>
          </a:p>
        </p:txBody>
      </p:sp>
      <p:sp>
        <p:nvSpPr>
          <p:cNvPr id="3" name="Content Placeholder 2"/>
          <p:cNvSpPr>
            <a:spLocks noGrp="1"/>
          </p:cNvSpPr>
          <p:nvPr>
            <p:ph sz="quarter" idx="1"/>
          </p:nvPr>
        </p:nvSpPr>
        <p:spPr/>
        <p:txBody>
          <a:bodyPr>
            <a:normAutofit/>
          </a:bodyPr>
          <a:lstStyle/>
          <a:p>
            <a:pPr marL="0" indent="0">
              <a:buNone/>
            </a:pPr>
            <a:r>
              <a:rPr lang="en-US" b="1" i="1" dirty="0"/>
              <a:t>Round </a:t>
            </a:r>
            <a:r>
              <a:rPr lang="en-US" b="1" i="1" dirty="0" smtClean="0"/>
              <a:t>Two</a:t>
            </a:r>
            <a:r>
              <a:rPr lang="en-US" dirty="0" smtClean="0"/>
              <a:t>:</a:t>
            </a:r>
            <a:endParaRPr lang="en-US" dirty="0"/>
          </a:p>
          <a:p>
            <a:r>
              <a:rPr lang="en-US" dirty="0" smtClean="0"/>
              <a:t>The cup in </a:t>
            </a:r>
            <a:r>
              <a:rPr lang="en-US" dirty="0"/>
              <a:t>front of </a:t>
            </a:r>
            <a:r>
              <a:rPr lang="en-US" dirty="0" smtClean="0"/>
              <a:t>you is </a:t>
            </a:r>
            <a:r>
              <a:rPr lang="en-US" dirty="0"/>
              <a:t>what </a:t>
            </a:r>
            <a:r>
              <a:rPr lang="en-US" dirty="0" smtClean="0"/>
              <a:t>you will continue with in </a:t>
            </a:r>
            <a:r>
              <a:rPr lang="en-US" dirty="0"/>
              <a:t>business trading. </a:t>
            </a:r>
            <a:r>
              <a:rPr lang="en-US" dirty="0" smtClean="0"/>
              <a:t>You may </a:t>
            </a:r>
            <a:r>
              <a:rPr lang="en-US" dirty="0"/>
              <a:t>need to trade or buy the necessary items </a:t>
            </a:r>
            <a:r>
              <a:rPr lang="en-US" dirty="0" smtClean="0"/>
              <a:t>to make </a:t>
            </a:r>
            <a:r>
              <a:rPr lang="en-US" dirty="0"/>
              <a:t>the candy bar. All trading will cease when </a:t>
            </a:r>
            <a:r>
              <a:rPr lang="en-US" dirty="0" smtClean="0"/>
              <a:t>you hear </a:t>
            </a:r>
            <a:r>
              <a:rPr lang="en-US" dirty="0"/>
              <a:t>the bell from </a:t>
            </a:r>
            <a:r>
              <a:rPr lang="en-US" dirty="0" smtClean="0"/>
              <a:t>the IMF </a:t>
            </a:r>
            <a:r>
              <a:rPr lang="en-US" dirty="0"/>
              <a:t>Director. </a:t>
            </a:r>
            <a:endParaRPr lang="en-US" dirty="0" smtClean="0"/>
          </a:p>
          <a:p>
            <a:pPr lvl="1"/>
            <a:r>
              <a:rPr lang="en-US" dirty="0" smtClean="0"/>
              <a:t>Round </a:t>
            </a:r>
            <a:r>
              <a:rPr lang="en-US" dirty="0"/>
              <a:t>should </a:t>
            </a:r>
            <a:r>
              <a:rPr lang="en-US" dirty="0" smtClean="0"/>
              <a:t>last about 2-5 </a:t>
            </a:r>
            <a:r>
              <a:rPr lang="en-US" dirty="0"/>
              <a:t>minutes </a:t>
            </a:r>
            <a:endParaRPr lang="en-US" dirty="0" smtClean="0"/>
          </a:p>
        </p:txBody>
      </p:sp>
    </p:spTree>
    <p:extLst>
      <p:ext uri="{BB962C8B-B14F-4D97-AF65-F5344CB8AC3E}">
        <p14:creationId xmlns:p14="http://schemas.microsoft.com/office/powerpoint/2010/main" val="42299581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1477962"/>
          </a:xfrm>
        </p:spPr>
        <p:txBody>
          <a:bodyPr>
            <a:normAutofit fontScale="90000"/>
          </a:bodyPr>
          <a:lstStyle/>
          <a:p>
            <a:r>
              <a:rPr lang="en-US" sz="3600" b="1" dirty="0"/>
              <a:t>In order to produce one candy</a:t>
            </a:r>
            <a:br>
              <a:rPr lang="en-US" sz="3600" b="1" dirty="0"/>
            </a:br>
            <a:r>
              <a:rPr lang="en-US" sz="3600" b="1" dirty="0"/>
              <a:t>bar, </a:t>
            </a:r>
            <a:r>
              <a:rPr lang="en-US" sz="3600" b="1" dirty="0" smtClean="0"/>
              <a:t>you will </a:t>
            </a:r>
            <a:r>
              <a:rPr lang="en-US" sz="3600" b="1" dirty="0"/>
              <a:t>need the following ingredients</a:t>
            </a:r>
          </a:p>
        </p:txBody>
      </p:sp>
      <p:sp>
        <p:nvSpPr>
          <p:cNvPr id="3" name="Content Placeholder 2"/>
          <p:cNvSpPr>
            <a:spLocks noGrp="1"/>
          </p:cNvSpPr>
          <p:nvPr>
            <p:ph sz="quarter" idx="1"/>
          </p:nvPr>
        </p:nvSpPr>
        <p:spPr>
          <a:xfrm>
            <a:off x="457200" y="1752600"/>
            <a:ext cx="8229600" cy="4724400"/>
          </a:xfrm>
        </p:spPr>
        <p:txBody>
          <a:bodyPr>
            <a:normAutofit/>
          </a:bodyPr>
          <a:lstStyle/>
          <a:p>
            <a:pPr marL="1028700" lvl="1" indent="-571500">
              <a:buFont typeface="+mj-lt"/>
              <a:buAutoNum type="romanUcPeriod"/>
            </a:pPr>
            <a:r>
              <a:rPr lang="en-US" dirty="0"/>
              <a:t>1 chocolate kiss</a:t>
            </a:r>
          </a:p>
          <a:p>
            <a:pPr marL="1028700" lvl="1" indent="-571500">
              <a:buFont typeface="+mj-lt"/>
              <a:buAutoNum type="romanUcPeriod"/>
            </a:pPr>
            <a:r>
              <a:rPr lang="en-US" dirty="0" smtClean="0"/>
              <a:t>1 </a:t>
            </a:r>
            <a:r>
              <a:rPr lang="en-US" dirty="0"/>
              <a:t>peanut </a:t>
            </a:r>
            <a:endParaRPr lang="en-US" dirty="0" smtClean="0"/>
          </a:p>
          <a:p>
            <a:pPr marL="1028700" lvl="1" indent="-571500">
              <a:buFont typeface="+mj-lt"/>
              <a:buAutoNum type="romanUcPeriod"/>
            </a:pPr>
            <a:r>
              <a:rPr lang="en-US" dirty="0" smtClean="0"/>
              <a:t>2 Poker Chips</a:t>
            </a:r>
          </a:p>
          <a:p>
            <a:pPr marL="1303020" lvl="2" indent="-571500">
              <a:buFont typeface="+mj-lt"/>
              <a:buAutoNum type="romanUcPeriod"/>
            </a:pPr>
            <a:r>
              <a:rPr lang="en-US" dirty="0" smtClean="0"/>
              <a:t>Technology </a:t>
            </a:r>
            <a:r>
              <a:rPr lang="en-US" dirty="0"/>
              <a:t>to preserve key ingredients--one poker chip preserves </a:t>
            </a:r>
            <a:r>
              <a:rPr lang="en-US" dirty="0" smtClean="0"/>
              <a:t>one peanut </a:t>
            </a:r>
            <a:r>
              <a:rPr lang="en-US" dirty="0"/>
              <a:t>from one round to the next and one poker chip preserves </a:t>
            </a:r>
            <a:r>
              <a:rPr lang="en-US" dirty="0" smtClean="0"/>
              <a:t>one chocolate </a:t>
            </a:r>
            <a:r>
              <a:rPr lang="en-US" dirty="0"/>
              <a:t>kiss from one round to the next (every peanut and every </a:t>
            </a:r>
            <a:r>
              <a:rPr lang="en-US" dirty="0" smtClean="0"/>
              <a:t>chocolate kiss </a:t>
            </a:r>
            <a:r>
              <a:rPr lang="en-US" b="1" dirty="0"/>
              <a:t>must </a:t>
            </a:r>
            <a:r>
              <a:rPr lang="en-US" dirty="0"/>
              <a:t>be accompanied by a poker chip or they will lose it.)</a:t>
            </a:r>
          </a:p>
          <a:p>
            <a:pPr marL="1028700" lvl="1" indent="-571500">
              <a:buFont typeface="+mj-lt"/>
              <a:buAutoNum type="romanUcPeriod"/>
            </a:pPr>
            <a:r>
              <a:rPr lang="en-US" dirty="0" smtClean="0"/>
              <a:t>$</a:t>
            </a:r>
            <a:r>
              <a:rPr lang="en-US" dirty="0"/>
              <a:t>500 to maintain and produce the above ingredients and </a:t>
            </a:r>
            <a:r>
              <a:rPr lang="en-US" dirty="0" smtClean="0"/>
              <a:t>technology</a:t>
            </a:r>
          </a:p>
          <a:p>
            <a:endParaRPr lang="en-US" dirty="0"/>
          </a:p>
        </p:txBody>
      </p:sp>
    </p:spTree>
    <p:extLst>
      <p:ext uri="{BB962C8B-B14F-4D97-AF65-F5344CB8AC3E}">
        <p14:creationId xmlns:p14="http://schemas.microsoft.com/office/powerpoint/2010/main" val="19978757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Ingredients: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corn syrup</a:t>
            </a:r>
            <a:endParaRPr lang="en-US" dirty="0"/>
          </a:p>
          <a:p>
            <a:r>
              <a:rPr lang="en-US" dirty="0" smtClean="0"/>
              <a:t>cream</a:t>
            </a:r>
            <a:endParaRPr lang="en-US" dirty="0"/>
          </a:p>
          <a:p>
            <a:r>
              <a:rPr lang="en-US" dirty="0" smtClean="0"/>
              <a:t>milk</a:t>
            </a:r>
            <a:endParaRPr lang="en-US" dirty="0"/>
          </a:p>
          <a:p>
            <a:r>
              <a:rPr lang="en-US" dirty="0" smtClean="0"/>
              <a:t>sugar</a:t>
            </a:r>
            <a:endParaRPr lang="en-US" dirty="0"/>
          </a:p>
          <a:p>
            <a:r>
              <a:rPr lang="en-US" dirty="0" smtClean="0"/>
              <a:t>salt</a:t>
            </a:r>
            <a:endParaRPr lang="en-US" dirty="0"/>
          </a:p>
          <a:p>
            <a:r>
              <a:rPr lang="en-US" dirty="0" smtClean="0"/>
              <a:t>roasted</a:t>
            </a:r>
            <a:r>
              <a:rPr lang="en-US" dirty="0"/>
              <a:t>, salted peanuts</a:t>
            </a:r>
          </a:p>
          <a:p>
            <a:r>
              <a:rPr lang="en-US" dirty="0" smtClean="0"/>
              <a:t>egg</a:t>
            </a:r>
            <a:endParaRPr lang="en-US" dirty="0"/>
          </a:p>
          <a:p>
            <a:r>
              <a:rPr lang="en-US" dirty="0" smtClean="0"/>
              <a:t>water</a:t>
            </a:r>
            <a:endParaRPr lang="en-US" dirty="0"/>
          </a:p>
          <a:p>
            <a:r>
              <a:rPr lang="en-US" dirty="0" smtClean="0"/>
              <a:t>creamy </a:t>
            </a:r>
            <a:r>
              <a:rPr lang="en-US" dirty="0"/>
              <a:t>peanut butter</a:t>
            </a:r>
          </a:p>
          <a:p>
            <a:r>
              <a:rPr lang="en-US" dirty="0" smtClean="0"/>
              <a:t>vanilla</a:t>
            </a:r>
            <a:endParaRPr lang="en-US" dirty="0"/>
          </a:p>
          <a:p>
            <a:r>
              <a:rPr lang="en-US" dirty="0" smtClean="0"/>
              <a:t>chocolate</a:t>
            </a:r>
            <a:endParaRPr lang="en-US" dirty="0"/>
          </a:p>
          <a:p>
            <a:endParaRPr lang="en-US" dirty="0"/>
          </a:p>
        </p:txBody>
      </p:sp>
    </p:spTree>
    <p:extLst>
      <p:ext uri="{BB962C8B-B14F-4D97-AF65-F5344CB8AC3E}">
        <p14:creationId xmlns:p14="http://schemas.microsoft.com/office/powerpoint/2010/main" val="16870532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sz="quarter" idx="1"/>
          </p:nvPr>
        </p:nvSpPr>
        <p:spPr/>
        <p:txBody>
          <a:bodyPr>
            <a:normAutofit/>
          </a:bodyPr>
          <a:lstStyle/>
          <a:p>
            <a:r>
              <a:rPr lang="en-US" dirty="0" smtClean="0"/>
              <a:t>Remember… the </a:t>
            </a:r>
            <a:r>
              <a:rPr lang="en-US" dirty="0"/>
              <a:t>IMF Director </a:t>
            </a:r>
            <a:r>
              <a:rPr lang="en-US" dirty="0" smtClean="0"/>
              <a:t>will take </a:t>
            </a:r>
            <a:r>
              <a:rPr lang="en-US" dirty="0"/>
              <a:t>away any raw materials (peanuts </a:t>
            </a:r>
            <a:r>
              <a:rPr lang="en-US" dirty="0" smtClean="0"/>
              <a:t>and chocolate </a:t>
            </a:r>
            <a:r>
              <a:rPr lang="en-US" dirty="0"/>
              <a:t>kisses) that do not have a technology chip associated with them. </a:t>
            </a:r>
            <a:endParaRPr lang="en-US" dirty="0" smtClean="0"/>
          </a:p>
          <a:p>
            <a:pPr lvl="1"/>
            <a:r>
              <a:rPr lang="en-US" dirty="0" smtClean="0"/>
              <a:t>Raw materials </a:t>
            </a:r>
            <a:r>
              <a:rPr lang="en-US" dirty="0"/>
              <a:t>need “preservatives” to keep them fresh. As the IMF Director, </a:t>
            </a:r>
            <a:r>
              <a:rPr lang="en-US" dirty="0" smtClean="0"/>
              <a:t>I will visit each </a:t>
            </a:r>
            <a:r>
              <a:rPr lang="en-US" dirty="0"/>
              <a:t>CPO and either exchange the correct ingredients for a candy bar or </a:t>
            </a:r>
            <a:r>
              <a:rPr lang="en-US" dirty="0" smtClean="0"/>
              <a:t>$500</a:t>
            </a:r>
            <a:r>
              <a:rPr lang="en-US" dirty="0"/>
              <a:t>. </a:t>
            </a:r>
            <a:endParaRPr lang="en-US" dirty="0" smtClean="0"/>
          </a:p>
          <a:p>
            <a:pPr lvl="1"/>
            <a:r>
              <a:rPr lang="en-US" dirty="0" smtClean="0"/>
              <a:t>Make sure </a:t>
            </a:r>
            <a:r>
              <a:rPr lang="en-US" dirty="0"/>
              <a:t>that you gather up the ingredients and put them back in your bag when you </a:t>
            </a:r>
            <a:r>
              <a:rPr lang="en-US" dirty="0" smtClean="0"/>
              <a:t>make the </a:t>
            </a:r>
            <a:r>
              <a:rPr lang="en-US" dirty="0"/>
              <a:t>exchange. </a:t>
            </a:r>
            <a:endParaRPr lang="en-US" dirty="0" smtClean="0"/>
          </a:p>
          <a:p>
            <a:pPr lvl="1"/>
            <a:r>
              <a:rPr lang="en-US" dirty="0" smtClean="0"/>
              <a:t>I will also remove </a:t>
            </a:r>
            <a:r>
              <a:rPr lang="en-US" dirty="0"/>
              <a:t>any peanuts and/or kisses that do not have poker </a:t>
            </a:r>
            <a:r>
              <a:rPr lang="en-US" dirty="0" smtClean="0"/>
              <a:t>chips “preserving</a:t>
            </a:r>
            <a:r>
              <a:rPr lang="en-US" dirty="0"/>
              <a:t>” them.</a:t>
            </a:r>
          </a:p>
        </p:txBody>
      </p:sp>
    </p:spTree>
    <p:extLst>
      <p:ext uri="{BB962C8B-B14F-4D97-AF65-F5344CB8AC3E}">
        <p14:creationId xmlns:p14="http://schemas.microsoft.com/office/powerpoint/2010/main" val="8352152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After Mr. </a:t>
            </a:r>
            <a:r>
              <a:rPr lang="en-US" dirty="0" err="1" smtClean="0"/>
              <a:t>Goodbar</a:t>
            </a:r>
            <a:r>
              <a:rPr lang="en-US" dirty="0" smtClean="0"/>
              <a:t> Play</a:t>
            </a:r>
            <a:endParaRPr lang="en-US" dirty="0"/>
          </a:p>
        </p:txBody>
      </p:sp>
      <p:sp>
        <p:nvSpPr>
          <p:cNvPr id="3" name="Content Placeholder 2"/>
          <p:cNvSpPr>
            <a:spLocks noGrp="1"/>
          </p:cNvSpPr>
          <p:nvPr>
            <p:ph sz="quarter" idx="1"/>
          </p:nvPr>
        </p:nvSpPr>
        <p:spPr>
          <a:xfrm>
            <a:off x="457200" y="1600200"/>
            <a:ext cx="8229600" cy="4876800"/>
          </a:xfrm>
        </p:spPr>
        <p:txBody>
          <a:bodyPr>
            <a:normAutofit fontScale="92500" lnSpcReduction="10000"/>
          </a:bodyPr>
          <a:lstStyle/>
          <a:p>
            <a:pPr marL="0" indent="0">
              <a:buNone/>
            </a:pPr>
            <a:r>
              <a:rPr lang="en-US" b="1" i="1" dirty="0"/>
              <a:t>Round </a:t>
            </a:r>
            <a:r>
              <a:rPr lang="en-US" b="1" i="1" dirty="0" smtClean="0"/>
              <a:t>Three</a:t>
            </a:r>
            <a:r>
              <a:rPr lang="en-US" dirty="0" smtClean="0"/>
              <a:t>:</a:t>
            </a:r>
          </a:p>
          <a:p>
            <a:r>
              <a:rPr lang="en-US" dirty="0" smtClean="0"/>
              <a:t>Students with limited resources will be identified.</a:t>
            </a:r>
          </a:p>
          <a:p>
            <a:r>
              <a:rPr lang="en-US" dirty="0"/>
              <a:t>S</a:t>
            </a:r>
            <a:r>
              <a:rPr lang="en-US" dirty="0" smtClean="0"/>
              <a:t>tudents can have </a:t>
            </a:r>
            <a:r>
              <a:rPr lang="en-US" dirty="0"/>
              <a:t>the opportunity </a:t>
            </a:r>
            <a:r>
              <a:rPr lang="en-US" dirty="0" smtClean="0"/>
              <a:t>to provide foreign </a:t>
            </a:r>
            <a:r>
              <a:rPr lang="en-US" dirty="0"/>
              <a:t>aid to </a:t>
            </a:r>
            <a:r>
              <a:rPr lang="en-US" b="1" dirty="0"/>
              <a:t>anyone </a:t>
            </a:r>
            <a:r>
              <a:rPr lang="en-US" dirty="0"/>
              <a:t>in the </a:t>
            </a:r>
            <a:r>
              <a:rPr lang="en-US" dirty="0" smtClean="0"/>
              <a:t>class. </a:t>
            </a:r>
          </a:p>
          <a:p>
            <a:pPr lvl="1"/>
            <a:r>
              <a:rPr lang="en-US" dirty="0"/>
              <a:t>The form of the aid is at their sole </a:t>
            </a:r>
            <a:r>
              <a:rPr lang="en-US" dirty="0" smtClean="0"/>
              <a:t>discretion (i.e</a:t>
            </a:r>
            <a:r>
              <a:rPr lang="en-US" dirty="0"/>
              <a:t>. </a:t>
            </a:r>
            <a:r>
              <a:rPr lang="en-US" dirty="0" smtClean="0"/>
              <a:t>money</a:t>
            </a:r>
            <a:r>
              <a:rPr lang="en-US" dirty="0"/>
              <a:t>, chips, peanuts, chocolate kisses</a:t>
            </a:r>
            <a:r>
              <a:rPr lang="en-US" dirty="0" smtClean="0"/>
              <a:t>).</a:t>
            </a:r>
          </a:p>
          <a:p>
            <a:pPr lvl="1"/>
            <a:r>
              <a:rPr lang="en-US" dirty="0"/>
              <a:t>There will be </a:t>
            </a:r>
            <a:r>
              <a:rPr lang="en-US" b="1" dirty="0"/>
              <a:t>no </a:t>
            </a:r>
            <a:r>
              <a:rPr lang="en-US" dirty="0"/>
              <a:t>discussion during </a:t>
            </a:r>
            <a:r>
              <a:rPr lang="en-US" dirty="0" smtClean="0"/>
              <a:t>this period </a:t>
            </a:r>
            <a:r>
              <a:rPr lang="en-US" dirty="0"/>
              <a:t>of time. </a:t>
            </a:r>
            <a:endParaRPr lang="en-US" dirty="0" smtClean="0"/>
          </a:p>
          <a:p>
            <a:pPr lvl="1"/>
            <a:r>
              <a:rPr lang="en-US" dirty="0" smtClean="0"/>
              <a:t>This activity </a:t>
            </a:r>
            <a:r>
              <a:rPr lang="en-US" dirty="0"/>
              <a:t>does </a:t>
            </a:r>
            <a:r>
              <a:rPr lang="en-US" b="1" dirty="0" smtClean="0"/>
              <a:t>not </a:t>
            </a:r>
            <a:r>
              <a:rPr lang="en-US" dirty="0"/>
              <a:t>include </a:t>
            </a:r>
            <a:r>
              <a:rPr lang="en-US" dirty="0" smtClean="0"/>
              <a:t>trading</a:t>
            </a:r>
          </a:p>
          <a:p>
            <a:pPr lvl="1"/>
            <a:r>
              <a:rPr lang="en-US" dirty="0" smtClean="0"/>
              <a:t>You will have 30 seconds to make your “foreign aid” decisions </a:t>
            </a:r>
            <a:r>
              <a:rPr lang="en-US" b="1" u="sng" dirty="0" smtClean="0">
                <a:solidFill>
                  <a:schemeClr val="accent1"/>
                </a:solidFill>
              </a:rPr>
              <a:t>SILENTLY</a:t>
            </a:r>
            <a:r>
              <a:rPr lang="en-US" dirty="0" smtClean="0"/>
              <a:t>!</a:t>
            </a:r>
          </a:p>
          <a:p>
            <a:r>
              <a:rPr lang="en-US" dirty="0"/>
              <a:t>The </a:t>
            </a:r>
            <a:r>
              <a:rPr lang="en-US" dirty="0" smtClean="0"/>
              <a:t>cup in </a:t>
            </a:r>
            <a:r>
              <a:rPr lang="en-US" dirty="0"/>
              <a:t>front of you is what you will continue with in business trading. You may need to trade or buy the necessary items to make the candy bar. All trading will cease when you hear the bell from the IMF Director. </a:t>
            </a:r>
          </a:p>
          <a:p>
            <a:pPr lvl="1"/>
            <a:r>
              <a:rPr lang="en-US" dirty="0" smtClean="0"/>
              <a:t>Round </a:t>
            </a:r>
            <a:r>
              <a:rPr lang="en-US" dirty="0"/>
              <a:t>should last about 2-5 minutes </a:t>
            </a:r>
            <a:endParaRPr lang="en-US" dirty="0" smtClean="0"/>
          </a:p>
          <a:p>
            <a:endParaRPr lang="en-US" dirty="0" smtClean="0"/>
          </a:p>
        </p:txBody>
      </p:sp>
    </p:spTree>
    <p:extLst>
      <p:ext uri="{BB962C8B-B14F-4D97-AF65-F5344CB8AC3E}">
        <p14:creationId xmlns:p14="http://schemas.microsoft.com/office/powerpoint/2010/main" val="4229958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anim calcmode="lin" valueType="num">
                                      <p:cBhvr additive="base">
                                        <p:cTn id="1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1477962"/>
          </a:xfrm>
        </p:spPr>
        <p:txBody>
          <a:bodyPr>
            <a:normAutofit fontScale="90000"/>
          </a:bodyPr>
          <a:lstStyle/>
          <a:p>
            <a:r>
              <a:rPr lang="en-US" sz="3600" b="1" dirty="0"/>
              <a:t>In order to produce one candy</a:t>
            </a:r>
            <a:br>
              <a:rPr lang="en-US" sz="3600" b="1" dirty="0"/>
            </a:br>
            <a:r>
              <a:rPr lang="en-US" sz="3600" b="1" dirty="0"/>
              <a:t>bar, </a:t>
            </a:r>
            <a:r>
              <a:rPr lang="en-US" sz="3600" b="1" dirty="0" smtClean="0"/>
              <a:t>you will </a:t>
            </a:r>
            <a:r>
              <a:rPr lang="en-US" sz="3600" b="1" dirty="0"/>
              <a:t>need the following ingredients</a:t>
            </a:r>
          </a:p>
        </p:txBody>
      </p:sp>
      <p:sp>
        <p:nvSpPr>
          <p:cNvPr id="3" name="Content Placeholder 2"/>
          <p:cNvSpPr>
            <a:spLocks noGrp="1"/>
          </p:cNvSpPr>
          <p:nvPr>
            <p:ph sz="quarter" idx="1"/>
          </p:nvPr>
        </p:nvSpPr>
        <p:spPr>
          <a:xfrm>
            <a:off x="457200" y="1752600"/>
            <a:ext cx="8229600" cy="4724400"/>
          </a:xfrm>
        </p:spPr>
        <p:txBody>
          <a:bodyPr>
            <a:normAutofit/>
          </a:bodyPr>
          <a:lstStyle/>
          <a:p>
            <a:pPr marL="1028700" lvl="1" indent="-571500">
              <a:buFont typeface="+mj-lt"/>
              <a:buAutoNum type="romanUcPeriod"/>
            </a:pPr>
            <a:r>
              <a:rPr lang="en-US" dirty="0"/>
              <a:t>1 chocolate kiss</a:t>
            </a:r>
          </a:p>
          <a:p>
            <a:pPr marL="1028700" lvl="1" indent="-571500">
              <a:buFont typeface="+mj-lt"/>
              <a:buAutoNum type="romanUcPeriod"/>
            </a:pPr>
            <a:r>
              <a:rPr lang="en-US" dirty="0" smtClean="0"/>
              <a:t>1 </a:t>
            </a:r>
            <a:r>
              <a:rPr lang="en-US" dirty="0"/>
              <a:t>peanut </a:t>
            </a:r>
            <a:endParaRPr lang="en-US" dirty="0" smtClean="0"/>
          </a:p>
          <a:p>
            <a:pPr marL="1028700" lvl="1" indent="-571500">
              <a:buFont typeface="+mj-lt"/>
              <a:buAutoNum type="romanUcPeriod"/>
            </a:pPr>
            <a:r>
              <a:rPr lang="en-US" dirty="0" smtClean="0"/>
              <a:t>2 Poker Chips</a:t>
            </a:r>
          </a:p>
          <a:p>
            <a:pPr marL="1303020" lvl="2" indent="-571500">
              <a:buFont typeface="+mj-lt"/>
              <a:buAutoNum type="romanUcPeriod"/>
            </a:pPr>
            <a:r>
              <a:rPr lang="en-US" dirty="0" smtClean="0"/>
              <a:t>Technology </a:t>
            </a:r>
            <a:r>
              <a:rPr lang="en-US" dirty="0"/>
              <a:t>to preserve key ingredients--one poker chip preserves </a:t>
            </a:r>
            <a:r>
              <a:rPr lang="en-US" dirty="0" smtClean="0"/>
              <a:t>one peanut </a:t>
            </a:r>
            <a:r>
              <a:rPr lang="en-US" dirty="0"/>
              <a:t>from one round to the next and one poker chip preserves </a:t>
            </a:r>
            <a:r>
              <a:rPr lang="en-US" dirty="0" smtClean="0"/>
              <a:t>one chocolate </a:t>
            </a:r>
            <a:r>
              <a:rPr lang="en-US" dirty="0"/>
              <a:t>kiss from one round to the next (every peanut and every </a:t>
            </a:r>
            <a:r>
              <a:rPr lang="en-US" dirty="0" smtClean="0"/>
              <a:t>chocolate kiss </a:t>
            </a:r>
            <a:r>
              <a:rPr lang="en-US" b="1" dirty="0"/>
              <a:t>must </a:t>
            </a:r>
            <a:r>
              <a:rPr lang="en-US" dirty="0"/>
              <a:t>be accompanied by a poker chip or they will lose it.)</a:t>
            </a:r>
          </a:p>
          <a:p>
            <a:pPr marL="1028700" lvl="1" indent="-571500">
              <a:buFont typeface="+mj-lt"/>
              <a:buAutoNum type="romanUcPeriod"/>
            </a:pPr>
            <a:r>
              <a:rPr lang="en-US" dirty="0" smtClean="0"/>
              <a:t>$</a:t>
            </a:r>
            <a:r>
              <a:rPr lang="en-US" dirty="0"/>
              <a:t>500 to maintain and produce the above ingredients and </a:t>
            </a:r>
            <a:r>
              <a:rPr lang="en-US" dirty="0" smtClean="0"/>
              <a:t>technology</a:t>
            </a:r>
          </a:p>
          <a:p>
            <a:endParaRPr lang="en-US" dirty="0"/>
          </a:p>
        </p:txBody>
      </p:sp>
    </p:spTree>
    <p:extLst>
      <p:ext uri="{BB962C8B-B14F-4D97-AF65-F5344CB8AC3E}">
        <p14:creationId xmlns:p14="http://schemas.microsoft.com/office/powerpoint/2010/main" val="19978757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Going After Mr. </a:t>
            </a:r>
            <a:r>
              <a:rPr lang="en-US" dirty="0" err="1"/>
              <a:t>Goodbar</a:t>
            </a:r>
            <a:r>
              <a:rPr lang="en-US" dirty="0"/>
              <a:t> Play</a:t>
            </a:r>
          </a:p>
        </p:txBody>
      </p:sp>
      <p:sp>
        <p:nvSpPr>
          <p:cNvPr id="3" name="Content Placeholder 2"/>
          <p:cNvSpPr>
            <a:spLocks noGrp="1"/>
          </p:cNvSpPr>
          <p:nvPr>
            <p:ph sz="quarter" idx="1"/>
          </p:nvPr>
        </p:nvSpPr>
        <p:spPr/>
        <p:txBody>
          <a:bodyPr>
            <a:normAutofit/>
          </a:bodyPr>
          <a:lstStyle/>
          <a:p>
            <a:pPr marL="0" indent="0">
              <a:buNone/>
            </a:pPr>
            <a:r>
              <a:rPr lang="en-US" b="1" i="1" dirty="0" smtClean="0"/>
              <a:t>Round Four</a:t>
            </a:r>
          </a:p>
          <a:p>
            <a:r>
              <a:rPr lang="en-US" dirty="0" smtClean="0"/>
              <a:t>Announcement of New Forecast:</a:t>
            </a:r>
          </a:p>
          <a:p>
            <a:pPr lvl="1"/>
            <a:r>
              <a:rPr lang="en-US" dirty="0" smtClean="0"/>
              <a:t>It is predicted that it is going to be a good year for rain.  2 Peanuts and 2 Chocolates are going to 6 random kids.</a:t>
            </a:r>
          </a:p>
          <a:p>
            <a:r>
              <a:rPr lang="en-US" dirty="0" smtClean="0"/>
              <a:t>The cup in </a:t>
            </a:r>
            <a:r>
              <a:rPr lang="en-US" dirty="0"/>
              <a:t>front of you is what you will continue with in business trading. You may need to trade or buy the necessary items to make the candy bar. All trading will cease when you hear the bell from the IMF Director. </a:t>
            </a:r>
          </a:p>
          <a:p>
            <a:pPr lvl="1"/>
            <a:r>
              <a:rPr lang="en-US" dirty="0" smtClean="0"/>
              <a:t>Round </a:t>
            </a:r>
            <a:r>
              <a:rPr lang="en-US" dirty="0"/>
              <a:t>should last about 2-5 minutes </a:t>
            </a:r>
            <a:endParaRPr lang="en-US" dirty="0" smtClean="0"/>
          </a:p>
          <a:p>
            <a:endParaRPr lang="en-US" dirty="0" smtClean="0"/>
          </a:p>
          <a:p>
            <a:endParaRPr lang="en-US" dirty="0"/>
          </a:p>
        </p:txBody>
      </p:sp>
    </p:spTree>
    <p:extLst>
      <p:ext uri="{BB962C8B-B14F-4D97-AF65-F5344CB8AC3E}">
        <p14:creationId xmlns:p14="http://schemas.microsoft.com/office/powerpoint/2010/main" val="173253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1477962"/>
          </a:xfrm>
        </p:spPr>
        <p:txBody>
          <a:bodyPr>
            <a:normAutofit fontScale="90000"/>
          </a:bodyPr>
          <a:lstStyle/>
          <a:p>
            <a:r>
              <a:rPr lang="en-US" sz="3600" b="1" dirty="0"/>
              <a:t>In order to produce one candy</a:t>
            </a:r>
            <a:br>
              <a:rPr lang="en-US" sz="3600" b="1" dirty="0"/>
            </a:br>
            <a:r>
              <a:rPr lang="en-US" sz="3600" b="1" dirty="0"/>
              <a:t>bar, </a:t>
            </a:r>
            <a:r>
              <a:rPr lang="en-US" sz="3600" b="1" dirty="0" smtClean="0"/>
              <a:t>you will </a:t>
            </a:r>
            <a:r>
              <a:rPr lang="en-US" sz="3600" b="1" dirty="0"/>
              <a:t>need the following ingredients</a:t>
            </a:r>
          </a:p>
        </p:txBody>
      </p:sp>
      <p:sp>
        <p:nvSpPr>
          <p:cNvPr id="3" name="Content Placeholder 2"/>
          <p:cNvSpPr>
            <a:spLocks noGrp="1"/>
          </p:cNvSpPr>
          <p:nvPr>
            <p:ph sz="quarter" idx="1"/>
          </p:nvPr>
        </p:nvSpPr>
        <p:spPr>
          <a:xfrm>
            <a:off x="457200" y="1752600"/>
            <a:ext cx="8229600" cy="4724400"/>
          </a:xfrm>
        </p:spPr>
        <p:txBody>
          <a:bodyPr>
            <a:normAutofit/>
          </a:bodyPr>
          <a:lstStyle/>
          <a:p>
            <a:pPr marL="1028700" lvl="1" indent="-571500">
              <a:buFont typeface="+mj-lt"/>
              <a:buAutoNum type="romanUcPeriod"/>
            </a:pPr>
            <a:r>
              <a:rPr lang="en-US" dirty="0"/>
              <a:t>1 chocolate kiss</a:t>
            </a:r>
          </a:p>
          <a:p>
            <a:pPr marL="1028700" lvl="1" indent="-571500">
              <a:buFont typeface="+mj-lt"/>
              <a:buAutoNum type="romanUcPeriod"/>
            </a:pPr>
            <a:r>
              <a:rPr lang="en-US" dirty="0" smtClean="0"/>
              <a:t>1 </a:t>
            </a:r>
            <a:r>
              <a:rPr lang="en-US" dirty="0"/>
              <a:t>peanut </a:t>
            </a:r>
            <a:endParaRPr lang="en-US" dirty="0" smtClean="0"/>
          </a:p>
          <a:p>
            <a:pPr marL="1028700" lvl="1" indent="-571500">
              <a:buFont typeface="+mj-lt"/>
              <a:buAutoNum type="romanUcPeriod"/>
            </a:pPr>
            <a:r>
              <a:rPr lang="en-US" dirty="0" smtClean="0"/>
              <a:t>2 Poker Chips</a:t>
            </a:r>
          </a:p>
          <a:p>
            <a:pPr marL="1303020" lvl="2" indent="-571500">
              <a:buFont typeface="+mj-lt"/>
              <a:buAutoNum type="romanUcPeriod"/>
            </a:pPr>
            <a:r>
              <a:rPr lang="en-US" dirty="0" smtClean="0"/>
              <a:t>Technology </a:t>
            </a:r>
            <a:r>
              <a:rPr lang="en-US" dirty="0"/>
              <a:t>to preserve key ingredients--one poker chip preserves </a:t>
            </a:r>
            <a:r>
              <a:rPr lang="en-US" dirty="0" smtClean="0"/>
              <a:t>one peanut </a:t>
            </a:r>
            <a:r>
              <a:rPr lang="en-US" dirty="0"/>
              <a:t>from one round to the next and one poker chip preserves </a:t>
            </a:r>
            <a:r>
              <a:rPr lang="en-US" dirty="0" smtClean="0"/>
              <a:t>one chocolate </a:t>
            </a:r>
            <a:r>
              <a:rPr lang="en-US" dirty="0"/>
              <a:t>kiss from one round to the next (every peanut and every </a:t>
            </a:r>
            <a:r>
              <a:rPr lang="en-US" dirty="0" smtClean="0"/>
              <a:t>chocolate kiss </a:t>
            </a:r>
            <a:r>
              <a:rPr lang="en-US" b="1" dirty="0"/>
              <a:t>must </a:t>
            </a:r>
            <a:r>
              <a:rPr lang="en-US" dirty="0"/>
              <a:t>be accompanied by a poker chip or they will lose it.)</a:t>
            </a:r>
          </a:p>
          <a:p>
            <a:pPr marL="1028700" lvl="1" indent="-571500">
              <a:buFont typeface="+mj-lt"/>
              <a:buAutoNum type="romanUcPeriod"/>
            </a:pPr>
            <a:r>
              <a:rPr lang="en-US" dirty="0" smtClean="0"/>
              <a:t>$</a:t>
            </a:r>
            <a:r>
              <a:rPr lang="en-US" dirty="0"/>
              <a:t>500 to maintain and produce the above ingredients and </a:t>
            </a:r>
            <a:r>
              <a:rPr lang="en-US" dirty="0" smtClean="0"/>
              <a:t>technology</a:t>
            </a:r>
          </a:p>
          <a:p>
            <a:endParaRPr lang="en-US" dirty="0"/>
          </a:p>
        </p:txBody>
      </p:sp>
    </p:spTree>
    <p:extLst>
      <p:ext uri="{BB962C8B-B14F-4D97-AF65-F5344CB8AC3E}">
        <p14:creationId xmlns:p14="http://schemas.microsoft.com/office/powerpoint/2010/main" val="19978757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The weather has damaged peanut and cocoa crops around the world. You will have to surrender 20% of your peanuts and chocolate kisses</a:t>
            </a:r>
            <a:r>
              <a:rPr lang="en-US" dirty="0" smtClean="0"/>
              <a:t>.</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970956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Going After Mr. </a:t>
            </a:r>
            <a:r>
              <a:rPr lang="en-US" dirty="0" err="1"/>
              <a:t>Goodbar</a:t>
            </a:r>
            <a:r>
              <a:rPr lang="en-US" dirty="0"/>
              <a:t> Play</a:t>
            </a:r>
          </a:p>
        </p:txBody>
      </p:sp>
      <p:sp>
        <p:nvSpPr>
          <p:cNvPr id="3" name="Content Placeholder 2"/>
          <p:cNvSpPr>
            <a:spLocks noGrp="1"/>
          </p:cNvSpPr>
          <p:nvPr>
            <p:ph sz="quarter" idx="1"/>
          </p:nvPr>
        </p:nvSpPr>
        <p:spPr/>
        <p:txBody>
          <a:bodyPr>
            <a:normAutofit/>
          </a:bodyPr>
          <a:lstStyle/>
          <a:p>
            <a:pPr marL="0" indent="0">
              <a:buNone/>
            </a:pPr>
            <a:r>
              <a:rPr lang="en-US" b="1" i="1" dirty="0" smtClean="0"/>
              <a:t>Round Five</a:t>
            </a:r>
          </a:p>
          <a:p>
            <a:r>
              <a:rPr lang="en-US" dirty="0" smtClean="0"/>
              <a:t>The cup in </a:t>
            </a:r>
            <a:r>
              <a:rPr lang="en-US" dirty="0"/>
              <a:t>front of you is what you will continue with in business trading. You may need to trade or buy the necessary items to make the candy bar. All trading will cease when you hear the bell from the IMF Director. </a:t>
            </a:r>
          </a:p>
          <a:p>
            <a:pPr lvl="1"/>
            <a:r>
              <a:rPr lang="en-US" dirty="0" smtClean="0"/>
              <a:t>Round </a:t>
            </a:r>
            <a:r>
              <a:rPr lang="en-US" dirty="0"/>
              <a:t>should last about 2-5 minutes </a:t>
            </a:r>
            <a:endParaRPr lang="en-US" dirty="0" smtClean="0"/>
          </a:p>
          <a:p>
            <a:r>
              <a:rPr lang="en-US" dirty="0"/>
              <a:t>D</a:t>
            </a:r>
            <a:r>
              <a:rPr lang="en-US" dirty="0" smtClean="0"/>
              <a:t>ue </a:t>
            </a:r>
            <a:r>
              <a:rPr lang="en-US" dirty="0"/>
              <a:t>to increased demand, technology </a:t>
            </a:r>
            <a:r>
              <a:rPr lang="en-US" dirty="0" smtClean="0"/>
              <a:t>costs have </a:t>
            </a:r>
            <a:r>
              <a:rPr lang="en-US" dirty="0"/>
              <a:t>risen and the cost of a technology chip has risen to $</a:t>
            </a:r>
            <a:r>
              <a:rPr lang="en-US" dirty="0" smtClean="0"/>
              <a:t>1,000 to maintain and produce the ingredients. </a:t>
            </a:r>
          </a:p>
          <a:p>
            <a:endParaRPr lang="en-US" dirty="0"/>
          </a:p>
        </p:txBody>
      </p:sp>
    </p:spTree>
    <p:extLst>
      <p:ext uri="{BB962C8B-B14F-4D97-AF65-F5344CB8AC3E}">
        <p14:creationId xmlns:p14="http://schemas.microsoft.com/office/powerpoint/2010/main" val="3919761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1477962"/>
          </a:xfrm>
        </p:spPr>
        <p:txBody>
          <a:bodyPr>
            <a:normAutofit fontScale="90000"/>
          </a:bodyPr>
          <a:lstStyle/>
          <a:p>
            <a:r>
              <a:rPr lang="en-US" sz="3600" b="1" dirty="0"/>
              <a:t>In order to produce one candy</a:t>
            </a:r>
            <a:br>
              <a:rPr lang="en-US" sz="3600" b="1" dirty="0"/>
            </a:br>
            <a:r>
              <a:rPr lang="en-US" sz="3600" b="1" dirty="0"/>
              <a:t>bar, </a:t>
            </a:r>
            <a:r>
              <a:rPr lang="en-US" sz="3600" b="1" dirty="0" smtClean="0"/>
              <a:t>you will </a:t>
            </a:r>
            <a:r>
              <a:rPr lang="en-US" sz="3600" b="1" dirty="0"/>
              <a:t>need the following ingredients</a:t>
            </a:r>
          </a:p>
        </p:txBody>
      </p:sp>
      <p:sp>
        <p:nvSpPr>
          <p:cNvPr id="3" name="Content Placeholder 2"/>
          <p:cNvSpPr>
            <a:spLocks noGrp="1"/>
          </p:cNvSpPr>
          <p:nvPr>
            <p:ph sz="quarter" idx="1"/>
          </p:nvPr>
        </p:nvSpPr>
        <p:spPr>
          <a:xfrm>
            <a:off x="457200" y="1752600"/>
            <a:ext cx="8229600" cy="4724400"/>
          </a:xfrm>
        </p:spPr>
        <p:txBody>
          <a:bodyPr>
            <a:normAutofit/>
          </a:bodyPr>
          <a:lstStyle/>
          <a:p>
            <a:pPr marL="1028700" lvl="1" indent="-571500">
              <a:buFont typeface="+mj-lt"/>
              <a:buAutoNum type="romanUcPeriod"/>
            </a:pPr>
            <a:r>
              <a:rPr lang="en-US" dirty="0"/>
              <a:t>1 chocolate kiss</a:t>
            </a:r>
          </a:p>
          <a:p>
            <a:pPr marL="1028700" lvl="1" indent="-571500">
              <a:buFont typeface="+mj-lt"/>
              <a:buAutoNum type="romanUcPeriod"/>
            </a:pPr>
            <a:r>
              <a:rPr lang="en-US" dirty="0" smtClean="0"/>
              <a:t>1 </a:t>
            </a:r>
            <a:r>
              <a:rPr lang="en-US" dirty="0"/>
              <a:t>peanut </a:t>
            </a:r>
            <a:endParaRPr lang="en-US" dirty="0" smtClean="0"/>
          </a:p>
          <a:p>
            <a:pPr marL="1028700" lvl="1" indent="-571500">
              <a:buFont typeface="+mj-lt"/>
              <a:buAutoNum type="romanUcPeriod"/>
            </a:pPr>
            <a:r>
              <a:rPr lang="en-US" dirty="0" smtClean="0"/>
              <a:t>2 Poker Chips</a:t>
            </a:r>
          </a:p>
          <a:p>
            <a:pPr marL="1303020" lvl="2" indent="-571500">
              <a:buFont typeface="+mj-lt"/>
              <a:buAutoNum type="romanUcPeriod"/>
            </a:pPr>
            <a:r>
              <a:rPr lang="en-US" dirty="0" smtClean="0"/>
              <a:t>Technology </a:t>
            </a:r>
            <a:r>
              <a:rPr lang="en-US" dirty="0"/>
              <a:t>to preserve key ingredients--one poker chip preserves </a:t>
            </a:r>
            <a:r>
              <a:rPr lang="en-US" dirty="0" smtClean="0"/>
              <a:t>one peanut </a:t>
            </a:r>
            <a:r>
              <a:rPr lang="en-US" dirty="0"/>
              <a:t>from one round to the next and one poker chip preserves </a:t>
            </a:r>
            <a:r>
              <a:rPr lang="en-US" dirty="0" smtClean="0"/>
              <a:t>one chocolate </a:t>
            </a:r>
            <a:r>
              <a:rPr lang="en-US" dirty="0"/>
              <a:t>kiss from one round to the next (every peanut and every </a:t>
            </a:r>
            <a:r>
              <a:rPr lang="en-US" dirty="0" smtClean="0"/>
              <a:t>chocolate kiss </a:t>
            </a:r>
            <a:r>
              <a:rPr lang="en-US" b="1" dirty="0"/>
              <a:t>must </a:t>
            </a:r>
            <a:r>
              <a:rPr lang="en-US" dirty="0"/>
              <a:t>be accompanied by a poker chip or they will lose it.)</a:t>
            </a:r>
          </a:p>
          <a:p>
            <a:pPr marL="1028700" lvl="1" indent="-571500">
              <a:buFont typeface="+mj-lt"/>
              <a:buAutoNum type="romanUcPeriod"/>
            </a:pPr>
            <a:r>
              <a:rPr lang="en-US" dirty="0" smtClean="0"/>
              <a:t>$1000 </a:t>
            </a:r>
            <a:r>
              <a:rPr lang="en-US" dirty="0"/>
              <a:t>to maintain and produce the above ingredients and </a:t>
            </a:r>
            <a:r>
              <a:rPr lang="en-US" dirty="0" smtClean="0"/>
              <a:t>technology</a:t>
            </a:r>
          </a:p>
          <a:p>
            <a:endParaRPr lang="en-US" dirty="0"/>
          </a:p>
        </p:txBody>
      </p:sp>
    </p:spTree>
    <p:extLst>
      <p:ext uri="{BB962C8B-B14F-4D97-AF65-F5344CB8AC3E}">
        <p14:creationId xmlns:p14="http://schemas.microsoft.com/office/powerpoint/2010/main" val="19978757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Going After Mr. </a:t>
            </a:r>
            <a:r>
              <a:rPr lang="en-US" dirty="0" err="1"/>
              <a:t>Goodbar</a:t>
            </a:r>
            <a:r>
              <a:rPr lang="en-US" dirty="0"/>
              <a:t> Play</a:t>
            </a:r>
          </a:p>
        </p:txBody>
      </p:sp>
      <p:sp>
        <p:nvSpPr>
          <p:cNvPr id="3" name="Content Placeholder 2"/>
          <p:cNvSpPr>
            <a:spLocks noGrp="1"/>
          </p:cNvSpPr>
          <p:nvPr>
            <p:ph sz="quarter" idx="1"/>
          </p:nvPr>
        </p:nvSpPr>
        <p:spPr/>
        <p:txBody>
          <a:bodyPr>
            <a:normAutofit/>
          </a:bodyPr>
          <a:lstStyle/>
          <a:p>
            <a:pPr marL="0" indent="0">
              <a:buNone/>
            </a:pPr>
            <a:r>
              <a:rPr lang="en-US" b="1" i="1" dirty="0" smtClean="0"/>
              <a:t>Final Round</a:t>
            </a:r>
          </a:p>
          <a:p>
            <a:r>
              <a:rPr lang="en-US" dirty="0" smtClean="0"/>
              <a:t>This is your last opportunity </a:t>
            </a:r>
            <a:r>
              <a:rPr lang="en-US" dirty="0"/>
              <a:t>to claim </a:t>
            </a:r>
            <a:r>
              <a:rPr lang="en-US" dirty="0" smtClean="0"/>
              <a:t>a candy </a:t>
            </a:r>
            <a:r>
              <a:rPr lang="en-US" dirty="0"/>
              <a:t>bar if they have all the required ingredients. </a:t>
            </a:r>
            <a:endParaRPr lang="en-US" dirty="0" smtClean="0"/>
          </a:p>
          <a:p>
            <a:pPr marL="1028700" lvl="1" indent="-571500">
              <a:buFont typeface="+mj-lt"/>
              <a:buAutoNum type="romanUcPeriod"/>
            </a:pPr>
            <a:r>
              <a:rPr lang="en-US" dirty="0"/>
              <a:t>1 chocolate kiss</a:t>
            </a:r>
          </a:p>
          <a:p>
            <a:pPr marL="1028700" lvl="1" indent="-571500">
              <a:buFont typeface="+mj-lt"/>
              <a:buAutoNum type="romanUcPeriod"/>
            </a:pPr>
            <a:r>
              <a:rPr lang="en-US" dirty="0"/>
              <a:t>1 peanut </a:t>
            </a:r>
          </a:p>
          <a:p>
            <a:pPr marL="1028700" lvl="1" indent="-571500">
              <a:buFont typeface="+mj-lt"/>
              <a:buAutoNum type="romanUcPeriod"/>
            </a:pPr>
            <a:r>
              <a:rPr lang="en-US" dirty="0"/>
              <a:t>2 Poker Chips</a:t>
            </a:r>
          </a:p>
          <a:p>
            <a:pPr marL="1303020" lvl="2" indent="-571500">
              <a:buFont typeface="+mj-lt"/>
              <a:buAutoNum type="romanUcPeriod"/>
            </a:pPr>
            <a:r>
              <a:rPr lang="en-US" dirty="0"/>
              <a:t>Technology to preserve key ingredients--one poker chip preserves one peanut from one round to the next and one poker chip preserves one chocolate kiss from one round to the next (every peanut and every chocolate kiss </a:t>
            </a:r>
            <a:r>
              <a:rPr lang="en-US" b="1" dirty="0"/>
              <a:t>must </a:t>
            </a:r>
            <a:r>
              <a:rPr lang="en-US" dirty="0"/>
              <a:t>be accompanied by a poker chip or they will lose it.)</a:t>
            </a:r>
          </a:p>
          <a:p>
            <a:pPr marL="1028700" lvl="1" indent="-571500">
              <a:buFont typeface="+mj-lt"/>
              <a:buAutoNum type="romanUcPeriod"/>
            </a:pPr>
            <a:r>
              <a:rPr lang="en-US" dirty="0" smtClean="0"/>
              <a:t>$1000 </a:t>
            </a:r>
            <a:r>
              <a:rPr lang="en-US" dirty="0"/>
              <a:t>to maintain and produce the above ingredients and technology</a:t>
            </a:r>
          </a:p>
          <a:p>
            <a:endParaRPr lang="en-US" dirty="0" smtClean="0"/>
          </a:p>
        </p:txBody>
      </p:sp>
    </p:spTree>
    <p:extLst>
      <p:ext uri="{BB962C8B-B14F-4D97-AF65-F5344CB8AC3E}">
        <p14:creationId xmlns:p14="http://schemas.microsoft.com/office/powerpoint/2010/main" val="31070548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0" y="2895600"/>
            <a:ext cx="6629400" cy="2053590"/>
          </a:xfrm>
        </p:spPr>
        <p:txBody>
          <a:bodyPr/>
          <a:lstStyle/>
          <a:p>
            <a:r>
              <a:rPr lang="en-US" dirty="0"/>
              <a:t>Who had the most candy bars?</a:t>
            </a:r>
            <a:br>
              <a:rPr lang="en-US" dirty="0"/>
            </a:b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551182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3900" y="4419600"/>
            <a:ext cx="7772400" cy="1362075"/>
          </a:xfrm>
        </p:spPr>
        <p:txBody>
          <a:bodyPr>
            <a:normAutofit/>
          </a:bodyPr>
          <a:lstStyle/>
          <a:p>
            <a:pPr algn="ctr"/>
            <a:r>
              <a:rPr lang="en-US" sz="2000" dirty="0" smtClean="0"/>
              <a:t/>
            </a:r>
            <a:br>
              <a:rPr lang="en-US" sz="2000" dirty="0" smtClean="0"/>
            </a:br>
            <a:endParaRPr lang="en-US" sz="2000" dirty="0"/>
          </a:p>
        </p:txBody>
      </p:sp>
      <p:sp>
        <p:nvSpPr>
          <p:cNvPr id="5" name="Text Placeholder 4"/>
          <p:cNvSpPr>
            <a:spLocks noGrp="1"/>
          </p:cNvSpPr>
          <p:nvPr>
            <p:ph type="body" idx="1"/>
          </p:nvPr>
        </p:nvSpPr>
        <p:spPr>
          <a:xfrm>
            <a:off x="2286000" y="4419600"/>
            <a:ext cx="6172200" cy="2438400"/>
          </a:xfrm>
        </p:spPr>
        <p:txBody>
          <a:bodyPr>
            <a:normAutofit fontScale="85000" lnSpcReduction="20000"/>
          </a:bodyPr>
          <a:lstStyle/>
          <a:p>
            <a:r>
              <a:rPr lang="en-US" sz="3200" dirty="0" smtClean="0"/>
              <a:t>What </a:t>
            </a:r>
            <a:r>
              <a:rPr lang="en-US" sz="3200" dirty="0"/>
              <a:t>factors might influence the cost of the finished product</a:t>
            </a:r>
            <a:r>
              <a:rPr lang="en-US" sz="3200" dirty="0" smtClean="0"/>
              <a:t>?</a:t>
            </a:r>
          </a:p>
          <a:p>
            <a:pPr lvl="1"/>
            <a:r>
              <a:rPr lang="en-US" sz="2100" dirty="0"/>
              <a:t>Transportation Cost</a:t>
            </a:r>
          </a:p>
          <a:p>
            <a:pPr lvl="1"/>
            <a:r>
              <a:rPr lang="en-US" sz="2100" dirty="0"/>
              <a:t>Weather</a:t>
            </a:r>
          </a:p>
          <a:p>
            <a:pPr lvl="1"/>
            <a:r>
              <a:rPr lang="en-US" sz="2100" dirty="0"/>
              <a:t>Season or time of year</a:t>
            </a:r>
          </a:p>
          <a:p>
            <a:pPr lvl="1"/>
            <a:r>
              <a:rPr lang="en-US" sz="2100" dirty="0"/>
              <a:t>Supply or Demand</a:t>
            </a:r>
          </a:p>
          <a:p>
            <a:r>
              <a:rPr lang="en-US" dirty="0"/>
              <a:t/>
            </a:r>
            <a:br>
              <a:rPr lang="en-US" dirty="0"/>
            </a:br>
            <a:endParaRPr lang="en-US" dirty="0"/>
          </a:p>
        </p:txBody>
      </p:sp>
      <p:pic>
        <p:nvPicPr>
          <p:cNvPr id="6" name="Picture 2" descr="http://i.huffpost.com/gen/1128778/thumbs/o-HERSHEY-CHOCOLATE-faceboo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90800" y="381000"/>
            <a:ext cx="5562600" cy="3708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7488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 calcmode="lin" valueType="num">
                                      <p:cBhvr additive="base">
                                        <p:cTn id="1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By way of a simple simulation using a candy bar, students appreciate the complexity </a:t>
            </a:r>
            <a:r>
              <a:rPr lang="en-US" dirty="0" smtClean="0"/>
              <a:t>of global </a:t>
            </a:r>
            <a:r>
              <a:rPr lang="en-US" dirty="0"/>
              <a:t>interdependence by playing the </a:t>
            </a:r>
            <a:r>
              <a:rPr lang="en-US" b="1" i="1" dirty="0"/>
              <a:t>Going After Mr. </a:t>
            </a:r>
            <a:r>
              <a:rPr lang="en-US" b="1" i="1" dirty="0" err="1"/>
              <a:t>Goodbar</a:t>
            </a:r>
            <a:r>
              <a:rPr lang="en-US" b="1" i="1" dirty="0"/>
              <a:t> </a:t>
            </a:r>
            <a:r>
              <a:rPr lang="en-US" dirty="0"/>
              <a:t>game. By acting </a:t>
            </a:r>
            <a:r>
              <a:rPr lang="en-US" dirty="0" smtClean="0"/>
              <a:t>as members </a:t>
            </a:r>
            <a:r>
              <a:rPr lang="en-US" dirty="0"/>
              <a:t>of the international business world, students will not only grasp the concept </a:t>
            </a:r>
            <a:r>
              <a:rPr lang="en-US" dirty="0" smtClean="0"/>
              <a:t>of interdependence</a:t>
            </a:r>
            <a:r>
              <a:rPr lang="en-US" dirty="0"/>
              <a:t>, but also see how their decisions affect others. </a:t>
            </a:r>
          </a:p>
          <a:p>
            <a:endParaRPr lang="en-US" dirty="0" smtClean="0"/>
          </a:p>
          <a:p>
            <a:r>
              <a:rPr lang="en-US" dirty="0" smtClean="0"/>
              <a:t>There are only a certain amount of resources in the world and they are not divided equally.  </a:t>
            </a:r>
          </a:p>
          <a:p>
            <a:r>
              <a:rPr lang="en-US" dirty="0" smtClean="0"/>
              <a:t>When something happens in a country that impacts one of their exports, this directly effects countries around the world.  </a:t>
            </a:r>
          </a:p>
          <a:p>
            <a:r>
              <a:rPr lang="en-US" dirty="0" smtClean="0"/>
              <a:t>Countries don’t function all the same way… what worked with one country when trading may not work with another country when trading.</a:t>
            </a:r>
          </a:p>
          <a:p>
            <a:r>
              <a:rPr lang="en-US" dirty="0" smtClean="0"/>
              <a:t>Producing a good and service requires many components.  It is not a simple as </a:t>
            </a:r>
            <a:r>
              <a:rPr lang="en-US" smtClean="0"/>
              <a:t>you would think!</a:t>
            </a:r>
            <a:endParaRPr lang="en-US" dirty="0" smtClean="0"/>
          </a:p>
        </p:txBody>
      </p:sp>
    </p:spTree>
    <p:extLst>
      <p:ext uri="{BB962C8B-B14F-4D97-AF65-F5344CB8AC3E}">
        <p14:creationId xmlns:p14="http://schemas.microsoft.com/office/powerpoint/2010/main" val="15671030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Processing</a:t>
            </a:r>
            <a:endParaRPr lang="en-US" dirty="0"/>
          </a:p>
        </p:txBody>
      </p:sp>
      <p:sp>
        <p:nvSpPr>
          <p:cNvPr id="3" name="Content Placeholder 2"/>
          <p:cNvSpPr>
            <a:spLocks noGrp="1"/>
          </p:cNvSpPr>
          <p:nvPr>
            <p:ph sz="quarter" idx="1"/>
          </p:nvPr>
        </p:nvSpPr>
        <p:spPr/>
        <p:txBody>
          <a:bodyPr>
            <a:normAutofit fontScale="92500"/>
          </a:bodyPr>
          <a:lstStyle/>
          <a:p>
            <a:r>
              <a:rPr lang="en-US" dirty="0" smtClean="0"/>
              <a:t>Think about how </a:t>
            </a:r>
            <a:r>
              <a:rPr lang="en-US" dirty="0"/>
              <a:t>the game </a:t>
            </a:r>
            <a:r>
              <a:rPr lang="en-US" dirty="0" smtClean="0"/>
              <a:t>illustrates dynamics </a:t>
            </a:r>
            <a:r>
              <a:rPr lang="en-US" dirty="0"/>
              <a:t>of a global free market environment</a:t>
            </a:r>
            <a:r>
              <a:rPr lang="en-US" dirty="0" smtClean="0"/>
              <a:t>.</a:t>
            </a:r>
          </a:p>
          <a:p>
            <a:pPr lvl="1"/>
            <a:r>
              <a:rPr lang="en-US" dirty="0"/>
              <a:t>How satisfied were they with their initial ingredients?</a:t>
            </a:r>
          </a:p>
          <a:p>
            <a:pPr lvl="1"/>
            <a:r>
              <a:rPr lang="en-US" dirty="0" smtClean="0"/>
              <a:t>Did </a:t>
            </a:r>
            <a:r>
              <a:rPr lang="en-US" dirty="0"/>
              <a:t>they have to work very hard to produce a candy </a:t>
            </a:r>
            <a:r>
              <a:rPr lang="en-US" dirty="0" smtClean="0"/>
              <a:t>bar? Or </a:t>
            </a:r>
            <a:r>
              <a:rPr lang="en-US" dirty="0"/>
              <a:t>was it a fairly easy process? Why or why not?</a:t>
            </a:r>
          </a:p>
          <a:p>
            <a:pPr lvl="1"/>
            <a:r>
              <a:rPr lang="en-US" dirty="0" smtClean="0"/>
              <a:t>Who </a:t>
            </a:r>
            <a:r>
              <a:rPr lang="en-US" dirty="0"/>
              <a:t>set the trade limits?</a:t>
            </a:r>
          </a:p>
          <a:p>
            <a:pPr lvl="1"/>
            <a:r>
              <a:rPr lang="en-US" dirty="0" smtClean="0"/>
              <a:t>How </a:t>
            </a:r>
            <a:r>
              <a:rPr lang="en-US" dirty="0"/>
              <a:t>can a country with limited resources or raw materials effectively thrive </a:t>
            </a:r>
            <a:r>
              <a:rPr lang="en-US" dirty="0" smtClean="0"/>
              <a:t>in a </a:t>
            </a:r>
            <a:r>
              <a:rPr lang="en-US" dirty="0"/>
              <a:t>free market environment?</a:t>
            </a:r>
          </a:p>
          <a:p>
            <a:pPr lvl="1"/>
            <a:r>
              <a:rPr lang="en-US" dirty="0" smtClean="0"/>
              <a:t>Who </a:t>
            </a:r>
            <a:r>
              <a:rPr lang="en-US" dirty="0"/>
              <a:t>felt that they were successful? Have those students explain </a:t>
            </a:r>
            <a:r>
              <a:rPr lang="en-US" dirty="0" smtClean="0"/>
              <a:t>what strategies </a:t>
            </a:r>
            <a:r>
              <a:rPr lang="en-US" dirty="0"/>
              <a:t>they used to help them succeed.</a:t>
            </a:r>
          </a:p>
          <a:p>
            <a:pPr lvl="1"/>
            <a:r>
              <a:rPr lang="en-US" dirty="0" smtClean="0"/>
              <a:t>Did </a:t>
            </a:r>
            <a:r>
              <a:rPr lang="en-US" dirty="0"/>
              <a:t>some students decide to join together as a team? Why? How does </a:t>
            </a:r>
            <a:r>
              <a:rPr lang="en-US" dirty="0" smtClean="0"/>
              <a:t>this dynamic </a:t>
            </a:r>
            <a:r>
              <a:rPr lang="en-US" dirty="0"/>
              <a:t>resemble the activities of regional trading blocs such as NAFTA </a:t>
            </a:r>
            <a:r>
              <a:rPr lang="en-US" dirty="0" smtClean="0"/>
              <a:t>or the </a:t>
            </a:r>
            <a:r>
              <a:rPr lang="en-US" dirty="0"/>
              <a:t>European Union?</a:t>
            </a:r>
          </a:p>
        </p:txBody>
      </p:sp>
    </p:spTree>
    <p:extLst>
      <p:ext uri="{BB962C8B-B14F-4D97-AF65-F5344CB8AC3E}">
        <p14:creationId xmlns:p14="http://schemas.microsoft.com/office/powerpoint/2010/main" val="928746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circle(in)">
                                      <p:cBhvr>
                                        <p:cTn id="35"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2130425"/>
            <a:ext cx="7010400" cy="1470025"/>
          </a:xfrm>
        </p:spPr>
        <p:txBody>
          <a:bodyPr>
            <a:normAutofit fontScale="90000"/>
          </a:bodyPr>
          <a:lstStyle/>
          <a:p>
            <a:r>
              <a:rPr lang="en-US" sz="5300" b="1" dirty="0"/>
              <a:t>Going After Mr. </a:t>
            </a:r>
            <a:r>
              <a:rPr lang="en-US" sz="5300" b="1" dirty="0" err="1"/>
              <a:t>Goodbar</a:t>
            </a:r>
            <a:r>
              <a:rPr lang="en-US" sz="5300" b="1" dirty="0"/>
              <a:t>:</a:t>
            </a:r>
            <a:br>
              <a:rPr lang="en-US" sz="5300" b="1" dirty="0"/>
            </a:br>
            <a:r>
              <a:rPr lang="en-US" sz="4000" b="1" dirty="0" smtClean="0"/>
              <a:t>How </a:t>
            </a:r>
            <a:r>
              <a:rPr lang="en-US" sz="4000" b="1" dirty="0"/>
              <a:t>Something So Little Can Cost So Much!</a:t>
            </a:r>
            <a:endParaRPr lang="en-US" sz="4000" dirty="0"/>
          </a:p>
        </p:txBody>
      </p:sp>
      <p:sp>
        <p:nvSpPr>
          <p:cNvPr id="3" name="Subtitle 2"/>
          <p:cNvSpPr>
            <a:spLocks noGrp="1"/>
          </p:cNvSpPr>
          <p:nvPr>
            <p:ph type="subTitle" idx="1"/>
          </p:nvPr>
        </p:nvSpPr>
        <p:spPr/>
        <p:txBody>
          <a:bodyPr/>
          <a:lstStyle/>
          <a:p>
            <a:endParaRPr lang="en-US" dirty="0"/>
          </a:p>
        </p:txBody>
      </p:sp>
      <p:pic>
        <p:nvPicPr>
          <p:cNvPr id="1026" name="Picture 2" descr="http://sweat.burnthis.com/wp-content/uploads/2013/10/Mr-Goodbar-im-131304-960x525-13812000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3657600"/>
            <a:ext cx="5242560" cy="2867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4484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Learning Target</a:t>
            </a:r>
            <a:endParaRPr lang="en-US" b="1" dirty="0"/>
          </a:p>
        </p:txBody>
      </p:sp>
      <p:sp>
        <p:nvSpPr>
          <p:cNvPr id="3" name="Content Placeholder 2"/>
          <p:cNvSpPr>
            <a:spLocks noGrp="1"/>
          </p:cNvSpPr>
          <p:nvPr>
            <p:ph sz="quarter" idx="1"/>
          </p:nvPr>
        </p:nvSpPr>
        <p:spPr/>
        <p:txBody>
          <a:bodyPr/>
          <a:lstStyle/>
          <a:p>
            <a:r>
              <a:rPr lang="en-US" dirty="0" smtClean="0"/>
              <a:t>I can explain interdependence and how one country effects others.</a:t>
            </a:r>
          </a:p>
          <a:p>
            <a:endParaRPr lang="en-US" dirty="0"/>
          </a:p>
          <a:p>
            <a:r>
              <a:rPr lang="en-US" dirty="0" smtClean="0"/>
              <a:t>Success Criteria:</a:t>
            </a:r>
            <a:endParaRPr lang="en-US" dirty="0"/>
          </a:p>
          <a:p>
            <a:pPr lvl="1"/>
            <a:r>
              <a:rPr lang="en-US" dirty="0" smtClean="0"/>
              <a:t>Provide an example of </a:t>
            </a:r>
            <a:r>
              <a:rPr lang="en-US" dirty="0"/>
              <a:t>interdependence in a global market</a:t>
            </a:r>
          </a:p>
          <a:p>
            <a:pPr lvl="1"/>
            <a:r>
              <a:rPr lang="en-US" dirty="0" smtClean="0"/>
              <a:t>Recognize </a:t>
            </a:r>
            <a:r>
              <a:rPr lang="en-US" dirty="0"/>
              <a:t>how decisions made in one part of the world can impact </a:t>
            </a:r>
            <a:r>
              <a:rPr lang="en-US" dirty="0" smtClean="0"/>
              <a:t>countries in </a:t>
            </a:r>
            <a:r>
              <a:rPr lang="en-US" dirty="0"/>
              <a:t>other parts of the world</a:t>
            </a:r>
          </a:p>
          <a:p>
            <a:pPr lvl="1"/>
            <a:r>
              <a:rPr lang="en-US" dirty="0" smtClean="0"/>
              <a:t>Explain why </a:t>
            </a:r>
            <a:r>
              <a:rPr lang="en-US" dirty="0"/>
              <a:t>some countries might develop policies regarding foreign aid</a:t>
            </a:r>
          </a:p>
        </p:txBody>
      </p:sp>
    </p:spTree>
    <p:extLst>
      <p:ext uri="{BB962C8B-B14F-4D97-AF65-F5344CB8AC3E}">
        <p14:creationId xmlns:p14="http://schemas.microsoft.com/office/powerpoint/2010/main" val="1791261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quarter" idx="1"/>
          </p:nvPr>
        </p:nvSpPr>
        <p:spPr/>
        <p:txBody>
          <a:bodyPr>
            <a:normAutofit/>
          </a:bodyPr>
          <a:lstStyle/>
          <a:p>
            <a:r>
              <a:rPr lang="en-US" dirty="0"/>
              <a:t>By way of a simple simulation using a candy bar, students appreciate the complexity </a:t>
            </a:r>
            <a:r>
              <a:rPr lang="en-US" dirty="0" smtClean="0"/>
              <a:t>of global </a:t>
            </a:r>
            <a:r>
              <a:rPr lang="en-US" dirty="0"/>
              <a:t>interdependence by playing the </a:t>
            </a:r>
            <a:r>
              <a:rPr lang="en-US" b="1" i="1" dirty="0"/>
              <a:t>Going After Mr. </a:t>
            </a:r>
            <a:r>
              <a:rPr lang="en-US" b="1" i="1" dirty="0" err="1"/>
              <a:t>Goodbar</a:t>
            </a:r>
            <a:r>
              <a:rPr lang="en-US" b="1" i="1" dirty="0"/>
              <a:t> </a:t>
            </a:r>
            <a:r>
              <a:rPr lang="en-US" dirty="0"/>
              <a:t>game. By acting </a:t>
            </a:r>
            <a:r>
              <a:rPr lang="en-US" dirty="0" smtClean="0"/>
              <a:t>as members </a:t>
            </a:r>
            <a:r>
              <a:rPr lang="en-US" dirty="0"/>
              <a:t>of the international business world, students will not only grasp the concept </a:t>
            </a:r>
            <a:r>
              <a:rPr lang="en-US" dirty="0" smtClean="0"/>
              <a:t>of interdependence</a:t>
            </a:r>
            <a:r>
              <a:rPr lang="en-US" dirty="0"/>
              <a:t>, but also see how their decisions affect others. </a:t>
            </a:r>
          </a:p>
        </p:txBody>
      </p:sp>
    </p:spTree>
    <p:extLst>
      <p:ext uri="{BB962C8B-B14F-4D97-AF65-F5344CB8AC3E}">
        <p14:creationId xmlns:p14="http://schemas.microsoft.com/office/powerpoint/2010/main" val="8670399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 Vocabulary Review</a:t>
            </a:r>
            <a:endParaRPr lang="en-US" b="1" dirty="0"/>
          </a:p>
        </p:txBody>
      </p:sp>
      <p:sp>
        <p:nvSpPr>
          <p:cNvPr id="3" name="Content Placeholder 2"/>
          <p:cNvSpPr>
            <a:spLocks noGrp="1"/>
          </p:cNvSpPr>
          <p:nvPr>
            <p:ph sz="quarter" idx="1"/>
          </p:nvPr>
        </p:nvSpPr>
        <p:spPr>
          <a:xfrm>
            <a:off x="457200" y="1600200"/>
            <a:ext cx="8229600" cy="4876800"/>
          </a:xfrm>
        </p:spPr>
        <p:txBody>
          <a:bodyPr>
            <a:normAutofit/>
          </a:bodyPr>
          <a:lstStyle/>
          <a:p>
            <a:r>
              <a:rPr lang="en-US" b="1" dirty="0" smtClean="0"/>
              <a:t>Trade-</a:t>
            </a:r>
            <a:r>
              <a:rPr lang="en-US" dirty="0" smtClean="0"/>
              <a:t> an exchange of goods or services</a:t>
            </a:r>
            <a:endParaRPr lang="en-US" dirty="0"/>
          </a:p>
          <a:p>
            <a:r>
              <a:rPr lang="en-US" b="1" dirty="0"/>
              <a:t>D</a:t>
            </a:r>
            <a:r>
              <a:rPr lang="en-US" b="1" dirty="0" smtClean="0"/>
              <a:t>omestic Trade</a:t>
            </a:r>
            <a:r>
              <a:rPr lang="en-US" dirty="0" smtClean="0"/>
              <a:t>: having to do with the internal affairs of a country</a:t>
            </a:r>
          </a:p>
          <a:p>
            <a:r>
              <a:rPr lang="en-US" b="1" dirty="0"/>
              <a:t>G</a:t>
            </a:r>
            <a:r>
              <a:rPr lang="en-US" b="1" dirty="0" smtClean="0"/>
              <a:t>lobal Trade/ International Trade</a:t>
            </a:r>
            <a:r>
              <a:rPr lang="en-US" dirty="0" smtClean="0"/>
              <a:t>: </a:t>
            </a:r>
            <a:r>
              <a:rPr lang="en-US" dirty="0"/>
              <a:t>an exchange of goods or services throughout the world</a:t>
            </a:r>
          </a:p>
          <a:p>
            <a:r>
              <a:rPr lang="en-US" b="1" dirty="0" smtClean="0"/>
              <a:t>Import</a:t>
            </a:r>
            <a:r>
              <a:rPr lang="en-US" dirty="0" smtClean="0"/>
              <a:t>: goods brought in from a foreign country  for trade or sale</a:t>
            </a:r>
          </a:p>
          <a:p>
            <a:r>
              <a:rPr lang="en-US" b="1" dirty="0" smtClean="0"/>
              <a:t>Export</a:t>
            </a:r>
            <a:r>
              <a:rPr lang="en-US" dirty="0" smtClean="0"/>
              <a:t>: goods shipped out of one country for trade or sale with another</a:t>
            </a:r>
          </a:p>
          <a:p>
            <a:r>
              <a:rPr lang="en-US" b="1" dirty="0" smtClean="0"/>
              <a:t>Interdependence</a:t>
            </a:r>
            <a:r>
              <a:rPr lang="en-US" dirty="0" smtClean="0"/>
              <a:t>: </a:t>
            </a:r>
            <a:r>
              <a:rPr lang="en-US" dirty="0"/>
              <a:t>The condition where countries become dependent on one another because of specialization and </a:t>
            </a:r>
            <a:r>
              <a:rPr lang="en-US" dirty="0" smtClean="0"/>
              <a:t>trade</a:t>
            </a:r>
          </a:p>
        </p:txBody>
      </p:sp>
    </p:spTree>
    <p:extLst>
      <p:ext uri="{BB962C8B-B14F-4D97-AF65-F5344CB8AC3E}">
        <p14:creationId xmlns:p14="http://schemas.microsoft.com/office/powerpoint/2010/main" val="1805030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 Vocabulary Review Conti…</a:t>
            </a:r>
            <a:endParaRPr lang="en-US" b="1" dirty="0"/>
          </a:p>
        </p:txBody>
      </p:sp>
      <p:sp>
        <p:nvSpPr>
          <p:cNvPr id="3" name="Content Placeholder 2"/>
          <p:cNvSpPr>
            <a:spLocks noGrp="1"/>
          </p:cNvSpPr>
          <p:nvPr>
            <p:ph sz="quarter" idx="1"/>
          </p:nvPr>
        </p:nvSpPr>
        <p:spPr/>
        <p:txBody>
          <a:bodyPr>
            <a:normAutofit fontScale="85000" lnSpcReduction="10000"/>
          </a:bodyPr>
          <a:lstStyle/>
          <a:p>
            <a:r>
              <a:rPr lang="en-US" b="1" dirty="0" smtClean="0"/>
              <a:t>Resources</a:t>
            </a:r>
            <a:r>
              <a:rPr lang="en-US" dirty="0" smtClean="0"/>
              <a:t>:  Things of value and efforts used to produce goods and services: land, labor, capital, and entrepreneurship</a:t>
            </a:r>
            <a:endParaRPr lang="en-US" b="1" dirty="0" smtClean="0"/>
          </a:p>
          <a:p>
            <a:r>
              <a:rPr lang="en-US" b="1" dirty="0" smtClean="0"/>
              <a:t>Capital</a:t>
            </a:r>
            <a:r>
              <a:rPr lang="en-US" dirty="0"/>
              <a:t>: Material Wealth; The money, machines, factories, and tools </a:t>
            </a:r>
            <a:r>
              <a:rPr lang="en-US" dirty="0" smtClean="0"/>
              <a:t>used (or </a:t>
            </a:r>
            <a:r>
              <a:rPr lang="en-US" dirty="0"/>
              <a:t>available for use) in the production of other goods and services.</a:t>
            </a:r>
          </a:p>
          <a:p>
            <a:r>
              <a:rPr lang="en-US" b="1" dirty="0"/>
              <a:t>Entrepreneurship: </a:t>
            </a:r>
            <a:r>
              <a:rPr lang="en-US" dirty="0"/>
              <a:t>The willingness to assume the risks of organizing </a:t>
            </a:r>
            <a:r>
              <a:rPr lang="en-US" dirty="0" smtClean="0"/>
              <a:t>and coordinating </a:t>
            </a:r>
            <a:r>
              <a:rPr lang="en-US" dirty="0"/>
              <a:t>resources to produce goods and services.</a:t>
            </a:r>
          </a:p>
          <a:p>
            <a:r>
              <a:rPr lang="en-US" b="1" dirty="0"/>
              <a:t>Land</a:t>
            </a:r>
            <a:r>
              <a:rPr lang="en-US" dirty="0"/>
              <a:t>: Natural resources used to produce goods and services; </a:t>
            </a:r>
            <a:r>
              <a:rPr lang="en-US" dirty="0" smtClean="0"/>
              <a:t>for example</a:t>
            </a:r>
            <a:r>
              <a:rPr lang="en-US" dirty="0"/>
              <a:t>, land, minerals, and trees.</a:t>
            </a:r>
          </a:p>
          <a:p>
            <a:r>
              <a:rPr lang="en-US" b="1" dirty="0"/>
              <a:t>Labor</a:t>
            </a:r>
            <a:r>
              <a:rPr lang="en-US" dirty="0"/>
              <a:t>: All human effort, including the knowledge and skills used in </a:t>
            </a:r>
            <a:r>
              <a:rPr lang="en-US" dirty="0" smtClean="0"/>
              <a:t>the production </a:t>
            </a:r>
            <a:r>
              <a:rPr lang="en-US" dirty="0"/>
              <a:t>of goods and services</a:t>
            </a:r>
            <a:r>
              <a:rPr lang="en-US" dirty="0" smtClean="0"/>
              <a:t>.</a:t>
            </a:r>
          </a:p>
          <a:p>
            <a:r>
              <a:rPr lang="en-US" b="1" dirty="0" smtClean="0"/>
              <a:t>Specialization:  </a:t>
            </a:r>
            <a:r>
              <a:rPr lang="en-US" dirty="0" smtClean="0"/>
              <a:t>when </a:t>
            </a:r>
            <a:r>
              <a:rPr lang="en-US" dirty="0"/>
              <a:t>countries or </a:t>
            </a:r>
            <a:r>
              <a:rPr lang="en-US" dirty="0" smtClean="0"/>
              <a:t>businesses concentrate </a:t>
            </a:r>
            <a:r>
              <a:rPr lang="en-US" dirty="0"/>
              <a:t>on producing only those goods and services that they can most efficiently </a:t>
            </a:r>
            <a:r>
              <a:rPr lang="en-US" dirty="0" smtClean="0"/>
              <a:t>produce given </a:t>
            </a:r>
            <a:r>
              <a:rPr lang="en-US" dirty="0"/>
              <a:t>their existing resources.</a:t>
            </a:r>
          </a:p>
        </p:txBody>
      </p:sp>
    </p:spTree>
    <p:extLst>
      <p:ext uri="{BB962C8B-B14F-4D97-AF65-F5344CB8AC3E}">
        <p14:creationId xmlns:p14="http://schemas.microsoft.com/office/powerpoint/2010/main" val="343906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 Vocabulary Review Conti…</a:t>
            </a:r>
            <a:endParaRPr lang="en-US" b="1" dirty="0"/>
          </a:p>
        </p:txBody>
      </p:sp>
      <p:sp>
        <p:nvSpPr>
          <p:cNvPr id="3" name="Content Placeholder 2"/>
          <p:cNvSpPr>
            <a:spLocks noGrp="1"/>
          </p:cNvSpPr>
          <p:nvPr>
            <p:ph sz="quarter" idx="1"/>
          </p:nvPr>
        </p:nvSpPr>
        <p:spPr/>
        <p:txBody>
          <a:bodyPr/>
          <a:lstStyle/>
          <a:p>
            <a:r>
              <a:rPr lang="en-US" b="1" dirty="0" smtClean="0"/>
              <a:t>Trade Barriers</a:t>
            </a:r>
            <a:r>
              <a:rPr lang="en-US" dirty="0" smtClean="0"/>
              <a:t>: limits or restrictions on foreign trade</a:t>
            </a:r>
          </a:p>
          <a:p>
            <a:r>
              <a:rPr lang="en-US" b="1" dirty="0" smtClean="0"/>
              <a:t>Tariffs</a:t>
            </a:r>
            <a:r>
              <a:rPr lang="en-US" dirty="0" smtClean="0"/>
              <a:t>:  a tax on imports</a:t>
            </a:r>
          </a:p>
          <a:p>
            <a:r>
              <a:rPr lang="en-US" b="1" dirty="0" smtClean="0"/>
              <a:t>Quotas</a:t>
            </a:r>
            <a:r>
              <a:rPr lang="en-US" dirty="0" smtClean="0"/>
              <a:t>:  a limit on the amount of goods that can be imported</a:t>
            </a:r>
          </a:p>
          <a:p>
            <a:r>
              <a:rPr lang="en-US" b="1" dirty="0" smtClean="0"/>
              <a:t>Embargoes</a:t>
            </a:r>
            <a:r>
              <a:rPr lang="en-US" dirty="0" smtClean="0"/>
              <a:t>:  when on nation prohibits trade with another, often for political reasons</a:t>
            </a:r>
            <a:endParaRPr lang="en-US" dirty="0"/>
          </a:p>
        </p:txBody>
      </p:sp>
    </p:spTree>
    <p:extLst>
      <p:ext uri="{BB962C8B-B14F-4D97-AF65-F5344CB8AC3E}">
        <p14:creationId xmlns:p14="http://schemas.microsoft.com/office/powerpoint/2010/main" val="2707399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2256</TotalTime>
  <Words>2330</Words>
  <Application>Microsoft Office PowerPoint</Application>
  <PresentationFormat>On-screen Show (4:3)</PresentationFormat>
  <Paragraphs>181</Paragraphs>
  <Slides>31</Slides>
  <Notes>8</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Oriel</vt:lpstr>
      <vt:lpstr>Warm Up</vt:lpstr>
      <vt:lpstr>Basic Ingredients:</vt:lpstr>
      <vt:lpstr> </vt:lpstr>
      <vt:lpstr>Going After Mr. Goodbar: How Something So Little Can Cost So Much!</vt:lpstr>
      <vt:lpstr>Learning Target</vt:lpstr>
      <vt:lpstr>Overview</vt:lpstr>
      <vt:lpstr>Key Vocabulary Review</vt:lpstr>
      <vt:lpstr>Key Vocabulary Review Conti…</vt:lpstr>
      <vt:lpstr>Key Vocabulary Review Conti…</vt:lpstr>
      <vt:lpstr>Going after Mr. Goodbar</vt:lpstr>
      <vt:lpstr>Trade Simulation</vt:lpstr>
      <vt:lpstr>In order to produce one candy bar, you will need the following ingredients</vt:lpstr>
      <vt:lpstr>Going After Mr. Goodbar Play</vt:lpstr>
      <vt:lpstr>In order to produce one candy bar, you will need the following ingredients</vt:lpstr>
      <vt:lpstr>At the end of Round One…</vt:lpstr>
      <vt:lpstr>The IMF director is going to come around and Check if you preserved your Chocolate and peanuts…</vt:lpstr>
      <vt:lpstr>Remember…</vt:lpstr>
      <vt:lpstr>Going After Mr. Goodbar Play</vt:lpstr>
      <vt:lpstr>In order to produce one candy bar, you will need the following ingredients</vt:lpstr>
      <vt:lpstr>Remember…</vt:lpstr>
      <vt:lpstr>Going After Mr. Goodbar Play</vt:lpstr>
      <vt:lpstr>In order to produce one candy bar, you will need the following ingredients</vt:lpstr>
      <vt:lpstr>Going After Mr. Goodbar Play</vt:lpstr>
      <vt:lpstr>In order to produce one candy bar, you will need the following ingredients</vt:lpstr>
      <vt:lpstr>The weather has damaged peanut and cocoa crops around the world. You will have to surrender 20% of your peanuts and chocolate kisses.</vt:lpstr>
      <vt:lpstr>Going After Mr. Goodbar Play</vt:lpstr>
      <vt:lpstr>In order to produce one candy bar, you will need the following ingredients</vt:lpstr>
      <vt:lpstr>Going After Mr. Goodbar Play</vt:lpstr>
      <vt:lpstr>Who had the most candy bars? </vt:lpstr>
      <vt:lpstr>Overview</vt:lpstr>
      <vt:lpstr>Processing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Going After Mr. Goodbar: How Something So Little Can Cost So Much!</dc:title>
  <dc:creator>Meghan Law</dc:creator>
  <cp:lastModifiedBy>Meghan Law</cp:lastModifiedBy>
  <cp:revision>40</cp:revision>
  <dcterms:created xsi:type="dcterms:W3CDTF">2015-01-05T16:23:29Z</dcterms:created>
  <dcterms:modified xsi:type="dcterms:W3CDTF">2016-01-22T21:46:22Z</dcterms:modified>
</cp:coreProperties>
</file>