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61" r:id="rId2"/>
    <p:sldId id="256" r:id="rId3"/>
    <p:sldId id="260" r:id="rId4"/>
    <p:sldId id="274" r:id="rId5"/>
    <p:sldId id="257" r:id="rId6"/>
    <p:sldId id="258" r:id="rId7"/>
    <p:sldId id="259" r:id="rId8"/>
    <p:sldId id="263" r:id="rId9"/>
    <p:sldId id="267" r:id="rId10"/>
    <p:sldId id="265" r:id="rId11"/>
    <p:sldId id="270" r:id="rId12"/>
    <p:sldId id="266" r:id="rId13"/>
    <p:sldId id="268" r:id="rId14"/>
    <p:sldId id="271" r:id="rId15"/>
    <p:sldId id="272" r:id="rId16"/>
    <p:sldId id="273" r:id="rId17"/>
    <p:sldId id="290" r:id="rId18"/>
    <p:sldId id="289" r:id="rId19"/>
    <p:sldId id="275" r:id="rId20"/>
    <p:sldId id="277" r:id="rId21"/>
    <p:sldId id="288" r:id="rId22"/>
    <p:sldId id="278" r:id="rId23"/>
    <p:sldId id="280" r:id="rId24"/>
    <p:sldId id="279" r:id="rId25"/>
    <p:sldId id="281" r:id="rId26"/>
    <p:sldId id="282" r:id="rId27"/>
    <p:sldId id="285" r:id="rId28"/>
    <p:sldId id="283" r:id="rId29"/>
    <p:sldId id="286" r:id="rId30"/>
    <p:sldId id="28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5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AAC435-E9DB-4677-B7D1-90C3A762881F}" type="datetimeFigureOut">
              <a:rPr lang="en-US" smtClean="0"/>
              <a:t>1/26/2016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62EE06E-C3B5-4326-81B9-98DBD31B24FB}" type="slidenum">
              <a:rPr lang="en-US" smtClean="0"/>
              <a:t>‹#›</a:t>
            </a:fld>
            <a:endParaRPr lang="en-US"/>
          </a:p>
        </p:txBody>
      </p:sp>
    </p:spTree>
    <p:extLst>
      <p:ext uri="{BB962C8B-B14F-4D97-AF65-F5344CB8AC3E}">
        <p14:creationId xmlns:p14="http://schemas.microsoft.com/office/powerpoint/2010/main" val="3155980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6EA74-13BC-4F08-A636-E8062CE689E4}" type="datetimeFigureOut">
              <a:rPr lang="en-US" smtClean="0"/>
              <a:t>1/26/2016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A03510-A928-40D3-ACD9-824505582361}" type="slidenum">
              <a:rPr lang="en-US" smtClean="0"/>
              <a:t>‹#›</a:t>
            </a:fld>
            <a:endParaRPr lang="en-US"/>
          </a:p>
        </p:txBody>
      </p:sp>
    </p:spTree>
    <p:extLst>
      <p:ext uri="{BB962C8B-B14F-4D97-AF65-F5344CB8AC3E}">
        <p14:creationId xmlns:p14="http://schemas.microsoft.com/office/powerpoint/2010/main" val="156029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Law of Supply</a:t>
            </a:r>
          </a:p>
          <a:p>
            <a:r>
              <a:rPr lang="en-US" dirty="0" smtClean="0"/>
              <a:t>https://www.youtube.com/watch?v=nKvrbOq1OfI</a:t>
            </a:r>
          </a:p>
          <a:p>
            <a:endParaRPr lang="en-US" dirty="0" smtClean="0"/>
          </a:p>
          <a:p>
            <a:r>
              <a:rPr lang="en-US" dirty="0" smtClean="0"/>
              <a:t>Law of Demand</a:t>
            </a:r>
          </a:p>
          <a:p>
            <a:r>
              <a:rPr lang="en-US" dirty="0" smtClean="0"/>
              <a:t>https://www.youtube.com/watch?v=kUPm2tMCbGE</a:t>
            </a:r>
          </a:p>
          <a:p>
            <a:endParaRPr lang="en-US" dirty="0" smtClean="0"/>
          </a:p>
          <a:p>
            <a:r>
              <a:rPr lang="en-US" dirty="0" smtClean="0"/>
              <a:t>Equilibrium</a:t>
            </a:r>
          </a:p>
          <a:p>
            <a:r>
              <a:rPr lang="en-US" dirty="0" smtClean="0"/>
              <a:t>http://www.mruniversity.com/courses/principles-economics-microeconomics/equilibrium-price-supply-demand-example</a:t>
            </a:r>
          </a:p>
          <a:p>
            <a:endParaRPr lang="en-US" dirty="0"/>
          </a:p>
        </p:txBody>
      </p:sp>
      <p:sp>
        <p:nvSpPr>
          <p:cNvPr id="4" name="Slide Number Placeholder 3"/>
          <p:cNvSpPr>
            <a:spLocks noGrp="1"/>
          </p:cNvSpPr>
          <p:nvPr>
            <p:ph type="sldNum" sz="quarter" idx="10"/>
          </p:nvPr>
        </p:nvSpPr>
        <p:spPr/>
        <p:txBody>
          <a:bodyPr/>
          <a:lstStyle/>
          <a:p>
            <a:fld id="{E2A03510-A928-40D3-ACD9-824505582361}" type="slidenum">
              <a:rPr lang="en-US" smtClean="0"/>
              <a:t>18</a:t>
            </a:fld>
            <a:endParaRPr lang="en-US"/>
          </a:p>
        </p:txBody>
      </p:sp>
    </p:spTree>
    <p:extLst>
      <p:ext uri="{BB962C8B-B14F-4D97-AF65-F5344CB8AC3E}">
        <p14:creationId xmlns:p14="http://schemas.microsoft.com/office/powerpoint/2010/main" val="636809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Ex. time</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182CCE10-E53E-462A-A29B-AEB1CC0E6C37}" type="slidenum">
              <a:rPr lang="en-US" smtClean="0"/>
              <a:pPr eaLnBrk="1" hangingPunct="1"/>
              <a:t>25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9A5A8C1-E04B-44D9-AA9D-479C6EF0D9D9}" type="datetimeFigureOut">
              <a:rPr lang="en-US" smtClean="0"/>
              <a:t>1/26/2016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C1B1AD3-B0DC-4CC8-A8C3-58581AC6D4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A5A8C1-E04B-44D9-AA9D-479C6EF0D9D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B1AD3-B0DC-4CC8-A8C3-58581AC6D4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A5A8C1-E04B-44D9-AA9D-479C6EF0D9D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B1AD3-B0DC-4CC8-A8C3-58581AC6D4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A5A8C1-E04B-44D9-AA9D-479C6EF0D9D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B1AD3-B0DC-4CC8-A8C3-58581AC6D46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9A5A8C1-E04B-44D9-AA9D-479C6EF0D9D9}"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1B1AD3-B0DC-4CC8-A8C3-58581AC6D46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A5A8C1-E04B-44D9-AA9D-479C6EF0D9D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B1AD3-B0DC-4CC8-A8C3-58581AC6D46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9A5A8C1-E04B-44D9-AA9D-479C6EF0D9D9}"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1B1AD3-B0DC-4CC8-A8C3-58581AC6D46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9A5A8C1-E04B-44D9-AA9D-479C6EF0D9D9}" type="datetimeFigureOut">
              <a:rPr lang="en-US" smtClean="0"/>
              <a:t>1/26/2016</a:t>
            </a:fld>
            <a:endParaRPr lang="en-US"/>
          </a:p>
        </p:txBody>
      </p:sp>
      <p:sp>
        <p:nvSpPr>
          <p:cNvPr id="8" name="Slide Number Placeholder 7"/>
          <p:cNvSpPr>
            <a:spLocks noGrp="1"/>
          </p:cNvSpPr>
          <p:nvPr>
            <p:ph type="sldNum" sz="quarter" idx="11"/>
          </p:nvPr>
        </p:nvSpPr>
        <p:spPr/>
        <p:txBody>
          <a:bodyPr/>
          <a:lstStyle/>
          <a:p>
            <a:fld id="{DC1B1AD3-B0DC-4CC8-A8C3-58581AC6D46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A5A8C1-E04B-44D9-AA9D-479C6EF0D9D9}"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1B1AD3-B0DC-4CC8-A8C3-58581AC6D4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9A5A8C1-E04B-44D9-AA9D-479C6EF0D9D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DC1B1AD3-B0DC-4CC8-A8C3-58581AC6D46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9A5A8C1-E04B-44D9-AA9D-479C6EF0D9D9}"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1B1AD3-B0DC-4CC8-A8C3-58581AC6D46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9A5A8C1-E04B-44D9-AA9D-479C6EF0D9D9}" type="datetimeFigureOut">
              <a:rPr lang="en-US" smtClean="0"/>
              <a:t>1/26/2016</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C1B1AD3-B0DC-4CC8-A8C3-58581AC6D46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g9aDizJpd_s&amp;list=PL8dPuuaLjXtPNZwz5_o_5uirJ8gQXnhEO&amp;index=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Warm Up</a:t>
            </a:r>
            <a:endParaRPr lang="en-US" b="1" dirty="0"/>
          </a:p>
        </p:txBody>
      </p:sp>
      <p:sp>
        <p:nvSpPr>
          <p:cNvPr id="3" name="Content Placeholder 2"/>
          <p:cNvSpPr>
            <a:spLocks noGrp="1"/>
          </p:cNvSpPr>
          <p:nvPr>
            <p:ph idx="1"/>
          </p:nvPr>
        </p:nvSpPr>
        <p:spPr/>
        <p:txBody>
          <a:bodyPr/>
          <a:lstStyle/>
          <a:p>
            <a:r>
              <a:rPr lang="en-US" dirty="0" smtClean="0"/>
              <a:t>What do you think </a:t>
            </a:r>
            <a:r>
              <a:rPr lang="en-US" dirty="0"/>
              <a:t>the terms </a:t>
            </a:r>
            <a:r>
              <a:rPr lang="en-US" b="1" dirty="0"/>
              <a:t>supply </a:t>
            </a:r>
            <a:r>
              <a:rPr lang="en-US" dirty="0"/>
              <a:t>and </a:t>
            </a:r>
            <a:r>
              <a:rPr lang="en-US" b="1" dirty="0"/>
              <a:t>demand </a:t>
            </a:r>
            <a:r>
              <a:rPr lang="en-US" dirty="0" smtClean="0"/>
              <a:t>mean?</a:t>
            </a:r>
            <a:endParaRPr lang="en-US" dirty="0"/>
          </a:p>
        </p:txBody>
      </p:sp>
    </p:spTree>
    <p:extLst>
      <p:ext uri="{BB962C8B-B14F-4D97-AF65-F5344CB8AC3E}">
        <p14:creationId xmlns:p14="http://schemas.microsoft.com/office/powerpoint/2010/main" val="1720778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Chocolate Bar Activity</a:t>
            </a:r>
            <a:endParaRPr lang="en-US" dirty="0"/>
          </a:p>
        </p:txBody>
      </p:sp>
      <p:sp>
        <p:nvSpPr>
          <p:cNvPr id="4" name="Text Placeholder 3"/>
          <p:cNvSpPr>
            <a:spLocks noGrp="1"/>
          </p:cNvSpPr>
          <p:nvPr>
            <p:ph type="body" idx="1"/>
          </p:nvPr>
        </p:nvSpPr>
        <p:spPr/>
        <p:txBody>
          <a:bodyPr>
            <a:normAutofit fontScale="92500" lnSpcReduction="10000"/>
          </a:bodyPr>
          <a:lstStyle/>
          <a:p>
            <a:r>
              <a:rPr lang="en-US" dirty="0" smtClean="0"/>
              <a:t>You are going to be asked how many of you are willing to buy a chocolate bar at a particular price.  As we go through this activity, you will fill in the </a:t>
            </a:r>
            <a:r>
              <a:rPr lang="en-US" smtClean="0"/>
              <a:t>demand column </a:t>
            </a:r>
            <a:r>
              <a:rPr lang="en-US" dirty="0" smtClean="0"/>
              <a:t>then completing the rest of chart.</a:t>
            </a:r>
            <a:endParaRPr lang="en-US" dirty="0"/>
          </a:p>
        </p:txBody>
      </p:sp>
    </p:spTree>
    <p:extLst>
      <p:ext uri="{BB962C8B-B14F-4D97-AF65-F5344CB8AC3E}">
        <p14:creationId xmlns:p14="http://schemas.microsoft.com/office/powerpoint/2010/main" val="3139012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val="2441982112"/>
              </p:ext>
            </p:extLst>
          </p:nvPr>
        </p:nvGraphicFramePr>
        <p:xfrm>
          <a:off x="0" y="304800"/>
          <a:ext cx="9144001" cy="6344650"/>
        </p:xfrm>
        <a:graphic>
          <a:graphicData uri="http://schemas.openxmlformats.org/drawingml/2006/table">
            <a:tbl>
              <a:tblPr firstRow="1" bandRow="1">
                <a:tableStyleId>{5C22544A-7EE6-4342-B048-85BDC9FD1C3A}</a:tableStyleId>
              </a:tblPr>
              <a:tblGrid>
                <a:gridCol w="1400432"/>
                <a:gridCol w="1729947"/>
                <a:gridCol w="2059461"/>
                <a:gridCol w="2471351"/>
                <a:gridCol w="1482810"/>
              </a:tblGrid>
              <a:tr h="2174762">
                <a:tc>
                  <a:txBody>
                    <a:bodyPr/>
                    <a:lstStyle/>
                    <a:p>
                      <a:pPr algn="ctr"/>
                      <a:endParaRPr lang="en-US" dirty="0" smtClean="0"/>
                    </a:p>
                    <a:p>
                      <a:pPr algn="ctr"/>
                      <a:r>
                        <a:rPr lang="en-US" dirty="0" smtClean="0"/>
                        <a:t>PRICE (a)</a:t>
                      </a:r>
                      <a:endParaRPr lang="en-US" dirty="0"/>
                    </a:p>
                  </a:txBody>
                  <a:tcPr/>
                </a:tc>
                <a:tc>
                  <a:txBody>
                    <a:bodyPr/>
                    <a:lstStyle/>
                    <a:p>
                      <a:pPr algn="ctr"/>
                      <a:endParaRPr lang="en-US" dirty="0" smtClean="0"/>
                    </a:p>
                    <a:p>
                      <a:pPr algn="ctr"/>
                      <a:r>
                        <a:rPr lang="en-US" dirty="0" smtClean="0"/>
                        <a:t>DEMAND (b)</a:t>
                      </a:r>
                    </a:p>
                    <a:p>
                      <a:pPr algn="ctr"/>
                      <a:endParaRPr lang="en-US" dirty="0" smtClean="0"/>
                    </a:p>
                    <a:p>
                      <a:pPr algn="ctr"/>
                      <a:r>
                        <a:rPr lang="en-US" dirty="0" smtClean="0"/>
                        <a:t>(at what price is the demand the greatest)</a:t>
                      </a:r>
                      <a:endParaRPr lang="en-US" dirty="0"/>
                    </a:p>
                  </a:txBody>
                  <a:tcPr/>
                </a:tc>
                <a:tc>
                  <a:txBody>
                    <a:bodyPr/>
                    <a:lstStyle/>
                    <a:p>
                      <a:pPr algn="ctr"/>
                      <a:endParaRPr lang="en-US" dirty="0" smtClean="0"/>
                    </a:p>
                    <a:p>
                      <a:pPr algn="ctr"/>
                      <a:r>
                        <a:rPr lang="en-US" dirty="0" smtClean="0"/>
                        <a:t>SALES</a:t>
                      </a:r>
                      <a:r>
                        <a:rPr lang="en-US" baseline="0" dirty="0" smtClean="0"/>
                        <a:t> INCOME (c)</a:t>
                      </a:r>
                    </a:p>
                    <a:p>
                      <a:pPr algn="ctr"/>
                      <a:endParaRPr lang="en-US" baseline="0" dirty="0" smtClean="0"/>
                    </a:p>
                    <a:p>
                      <a:pPr marL="342900" indent="-342900" algn="ctr">
                        <a:buAutoNum type="alphaLcParenBoth"/>
                      </a:pPr>
                      <a:r>
                        <a:rPr lang="en-US" baseline="0" dirty="0" smtClean="0"/>
                        <a:t>X  (b)</a:t>
                      </a:r>
                    </a:p>
                    <a:p>
                      <a:pPr marL="342900" indent="-342900" algn="ctr">
                        <a:buAutoNum type="alphaLcParenBoth"/>
                      </a:pPr>
                      <a:endParaRPr lang="en-US" baseline="0" dirty="0" smtClean="0"/>
                    </a:p>
                    <a:p>
                      <a:pPr marL="0" indent="0" algn="ctr">
                        <a:buNone/>
                      </a:pPr>
                      <a:r>
                        <a:rPr lang="en-US" baseline="0" dirty="0" smtClean="0"/>
                        <a:t>(at what price is the Revenue the greatest)</a:t>
                      </a:r>
                      <a:endParaRPr lang="en-US" dirty="0"/>
                    </a:p>
                  </a:txBody>
                  <a:tcPr/>
                </a:tc>
                <a:tc>
                  <a:txBody>
                    <a:bodyPr/>
                    <a:lstStyle/>
                    <a:p>
                      <a:pPr algn="ctr"/>
                      <a:endParaRPr lang="en-US" dirty="0" smtClean="0"/>
                    </a:p>
                    <a:p>
                      <a:pPr algn="ctr"/>
                      <a:r>
                        <a:rPr lang="en-US" dirty="0" smtClean="0"/>
                        <a:t>TOTAL (d)</a:t>
                      </a:r>
                      <a:r>
                        <a:rPr lang="en-US" baseline="0" dirty="0" smtClean="0"/>
                        <a:t> </a:t>
                      </a:r>
                    </a:p>
                    <a:p>
                      <a:pPr algn="ctr"/>
                      <a:r>
                        <a:rPr lang="en-US" baseline="0" dirty="0" smtClean="0"/>
                        <a:t>COST AT $.50 EACH </a:t>
                      </a:r>
                    </a:p>
                    <a:p>
                      <a:pPr algn="ctr"/>
                      <a:endParaRPr lang="en-US" baseline="0" dirty="0" smtClean="0"/>
                    </a:p>
                    <a:p>
                      <a:pPr algn="ctr"/>
                      <a:r>
                        <a:rPr lang="en-US" baseline="0" dirty="0" smtClean="0"/>
                        <a:t>(b) X .50</a:t>
                      </a:r>
                    </a:p>
                    <a:p>
                      <a:pPr algn="ctr"/>
                      <a:endParaRPr lang="en-US" dirty="0"/>
                    </a:p>
                  </a:txBody>
                  <a:tcPr/>
                </a:tc>
                <a:tc>
                  <a:txBody>
                    <a:bodyPr/>
                    <a:lstStyle/>
                    <a:p>
                      <a:pPr algn="ctr"/>
                      <a:endParaRPr lang="en-US" dirty="0" smtClean="0"/>
                    </a:p>
                    <a:p>
                      <a:pPr algn="ctr"/>
                      <a:r>
                        <a:rPr lang="en-US" dirty="0" smtClean="0"/>
                        <a:t>PROFIT (e) </a:t>
                      </a:r>
                    </a:p>
                    <a:p>
                      <a:pPr algn="ctr"/>
                      <a:endParaRPr lang="en-US" dirty="0" smtClean="0"/>
                    </a:p>
                    <a:p>
                      <a:pPr algn="ctr"/>
                      <a:r>
                        <a:rPr lang="en-US" dirty="0" smtClean="0"/>
                        <a:t>(c) – (d)</a:t>
                      </a:r>
                      <a:endParaRPr lang="en-US" dirty="0"/>
                    </a:p>
                  </a:txBody>
                  <a:tcPr/>
                </a:tc>
              </a:tr>
              <a:tr h="378433">
                <a:tc>
                  <a:txBody>
                    <a:bodyPr/>
                    <a:lstStyle/>
                    <a:p>
                      <a:r>
                        <a:rPr lang="en-US" dirty="0" smtClean="0"/>
                        <a:t>$5.00</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8433">
                <a:tc>
                  <a:txBody>
                    <a:bodyPr/>
                    <a:lstStyle/>
                    <a:p>
                      <a:r>
                        <a:rPr lang="en-US" dirty="0" smtClean="0"/>
                        <a:t>$4.50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8433">
                <a:tc>
                  <a:txBody>
                    <a:bodyPr/>
                    <a:lstStyle/>
                    <a:p>
                      <a:r>
                        <a:rPr lang="en-US" dirty="0" smtClean="0"/>
                        <a:t>$4.00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8433">
                <a:tc>
                  <a:txBody>
                    <a:bodyPr/>
                    <a:lstStyle/>
                    <a:p>
                      <a:r>
                        <a:rPr lang="en-US" dirty="0" smtClean="0"/>
                        <a:t>$3.50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8433">
                <a:tc>
                  <a:txBody>
                    <a:bodyPr/>
                    <a:lstStyle/>
                    <a:p>
                      <a:r>
                        <a:rPr lang="en-US" dirty="0" smtClean="0"/>
                        <a:t>$3.00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8433">
                <a:tc>
                  <a:txBody>
                    <a:bodyPr/>
                    <a:lstStyle/>
                    <a:p>
                      <a:r>
                        <a:rPr lang="en-US" dirty="0" smtClean="0"/>
                        <a:t>$2.50</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378433">
                <a:tc>
                  <a:txBody>
                    <a:bodyPr/>
                    <a:lstStyle/>
                    <a:p>
                      <a:r>
                        <a:rPr lang="en-US" dirty="0" smtClean="0"/>
                        <a:t>$2.00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8433">
                <a:tc>
                  <a:txBody>
                    <a:bodyPr/>
                    <a:lstStyle/>
                    <a:p>
                      <a:r>
                        <a:rPr lang="en-US" dirty="0" smtClean="0"/>
                        <a:t>$1.50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8433">
                <a:tc>
                  <a:txBody>
                    <a:bodyPr/>
                    <a:lstStyle/>
                    <a:p>
                      <a:r>
                        <a:rPr lang="en-US" dirty="0" smtClean="0"/>
                        <a:t>$1.00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8433">
                <a:tc>
                  <a:txBody>
                    <a:bodyPr/>
                    <a:lstStyle/>
                    <a:p>
                      <a:r>
                        <a:rPr lang="en-US" dirty="0" smtClean="0"/>
                        <a:t>$.50</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40421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Directions</a:t>
            </a:r>
            <a:endParaRPr lang="en-US" b="1" dirty="0"/>
          </a:p>
        </p:txBody>
      </p:sp>
      <p:sp>
        <p:nvSpPr>
          <p:cNvPr id="5" name="Content Placeholder 4"/>
          <p:cNvSpPr>
            <a:spLocks noGrp="1"/>
          </p:cNvSpPr>
          <p:nvPr>
            <p:ph idx="1"/>
          </p:nvPr>
        </p:nvSpPr>
        <p:spPr/>
        <p:txBody>
          <a:bodyPr>
            <a:normAutofit fontScale="55000" lnSpcReduction="20000"/>
          </a:bodyPr>
          <a:lstStyle/>
          <a:p>
            <a:pPr marL="514350" indent="-514350">
              <a:buFont typeface="+mj-lt"/>
              <a:buAutoNum type="arabicParenR"/>
            </a:pPr>
            <a:r>
              <a:rPr lang="en-US" dirty="0" smtClean="0"/>
              <a:t>Before starting, </a:t>
            </a:r>
            <a:r>
              <a:rPr lang="en-US" b="1" dirty="0" smtClean="0">
                <a:solidFill>
                  <a:srgbClr val="FFFF00"/>
                </a:solidFill>
              </a:rPr>
              <a:t>looking at the price have the students select which price they feel will provide the greatest profit</a:t>
            </a:r>
          </a:p>
          <a:p>
            <a:pPr marL="514350" indent="-514350">
              <a:buFont typeface="+mj-lt"/>
              <a:buAutoNum type="arabicParenR"/>
            </a:pPr>
            <a:r>
              <a:rPr lang="en-US" dirty="0" smtClean="0"/>
              <a:t>Begin </a:t>
            </a:r>
            <a:r>
              <a:rPr lang="en-US" dirty="0"/>
              <a:t>by determining consumer demand. Explain to students that you have </a:t>
            </a:r>
            <a:r>
              <a:rPr lang="en-US" dirty="0" smtClean="0"/>
              <a:t>a candy </a:t>
            </a:r>
            <a:r>
              <a:rPr lang="en-US" dirty="0"/>
              <a:t>bar to sell. Tell each student they have $5.00 to spend and ask them </a:t>
            </a:r>
            <a:r>
              <a:rPr lang="en-US" dirty="0" smtClean="0"/>
              <a:t>to raise </a:t>
            </a:r>
            <a:r>
              <a:rPr lang="en-US" dirty="0"/>
              <a:t>their hands if they would be willing to spend $5.00, $4.50, $4.00 etc… </a:t>
            </a:r>
            <a:r>
              <a:rPr lang="en-US" dirty="0" smtClean="0"/>
              <a:t>to purchase </a:t>
            </a:r>
            <a:r>
              <a:rPr lang="en-US" dirty="0"/>
              <a:t>your candy bar. Record the number willing to buy at each </a:t>
            </a:r>
            <a:r>
              <a:rPr lang="en-US" dirty="0" smtClean="0"/>
              <a:t>price under </a:t>
            </a:r>
            <a:r>
              <a:rPr lang="en-US" dirty="0"/>
              <a:t>the demand column.</a:t>
            </a:r>
          </a:p>
          <a:p>
            <a:pPr marL="514350" indent="-514350">
              <a:buFont typeface="+mj-lt"/>
              <a:buAutoNum type="arabicParenR"/>
            </a:pPr>
            <a:r>
              <a:rPr lang="en-US" dirty="0" smtClean="0"/>
              <a:t>Once </a:t>
            </a:r>
            <a:r>
              <a:rPr lang="en-US" dirty="0"/>
              <a:t>the demand column is complete, ask students </a:t>
            </a:r>
            <a:r>
              <a:rPr lang="en-US" b="1" dirty="0">
                <a:solidFill>
                  <a:srgbClr val="FFFF00"/>
                </a:solidFill>
              </a:rPr>
              <a:t>at what price </a:t>
            </a:r>
            <a:r>
              <a:rPr lang="en-US" b="1" dirty="0" smtClean="0">
                <a:solidFill>
                  <a:srgbClr val="FFFF00"/>
                </a:solidFill>
              </a:rPr>
              <a:t>consumer demand </a:t>
            </a:r>
            <a:r>
              <a:rPr lang="en-US" b="1" dirty="0">
                <a:solidFill>
                  <a:srgbClr val="FFFF00"/>
                </a:solidFill>
              </a:rPr>
              <a:t>is the greatest</a:t>
            </a:r>
            <a:r>
              <a:rPr lang="en-US" dirty="0"/>
              <a:t>. Ask students to help complete the income </a:t>
            </a:r>
            <a:r>
              <a:rPr lang="en-US" dirty="0" smtClean="0"/>
              <a:t>column. </a:t>
            </a:r>
            <a:r>
              <a:rPr lang="en-US" b="1" dirty="0" smtClean="0">
                <a:solidFill>
                  <a:srgbClr val="FFFF00"/>
                </a:solidFill>
              </a:rPr>
              <a:t>At </a:t>
            </a:r>
            <a:r>
              <a:rPr lang="en-US" b="1" dirty="0">
                <a:solidFill>
                  <a:srgbClr val="FFFF00"/>
                </a:solidFill>
              </a:rPr>
              <a:t>which point is the revenue the greatest?</a:t>
            </a:r>
            <a:r>
              <a:rPr lang="en-US" dirty="0"/>
              <a:t> Tell students that even </a:t>
            </a:r>
            <a:r>
              <a:rPr lang="en-US" dirty="0" smtClean="0"/>
              <a:t>though the </a:t>
            </a:r>
            <a:r>
              <a:rPr lang="en-US" dirty="0"/>
              <a:t>revenue may be the greatest at (blank) price, that may not be the </a:t>
            </a:r>
            <a:r>
              <a:rPr lang="en-US" dirty="0" smtClean="0"/>
              <a:t>most profitable </a:t>
            </a:r>
            <a:r>
              <a:rPr lang="en-US" dirty="0"/>
              <a:t>point to sell the candy bars because production costs may </a:t>
            </a:r>
            <a:r>
              <a:rPr lang="en-US" dirty="0" smtClean="0"/>
              <a:t>be greater </a:t>
            </a:r>
            <a:r>
              <a:rPr lang="en-US" dirty="0"/>
              <a:t>than revenue.</a:t>
            </a:r>
          </a:p>
          <a:p>
            <a:pPr marL="514350" indent="-514350">
              <a:buFont typeface="+mj-lt"/>
              <a:buAutoNum type="arabicParenR"/>
            </a:pPr>
            <a:r>
              <a:rPr lang="en-US" dirty="0" smtClean="0"/>
              <a:t>Determine </a:t>
            </a:r>
            <a:r>
              <a:rPr lang="en-US" dirty="0"/>
              <a:t>total cost at each selling point by asking students to help </a:t>
            </a:r>
            <a:r>
              <a:rPr lang="en-US" dirty="0" smtClean="0"/>
              <a:t>complete the </a:t>
            </a:r>
            <a:r>
              <a:rPr lang="en-US" dirty="0"/>
              <a:t>cost column. Determine profit by subtracting how much it costs </a:t>
            </a:r>
            <a:r>
              <a:rPr lang="en-US" dirty="0" smtClean="0"/>
              <a:t>to produce </a:t>
            </a:r>
            <a:r>
              <a:rPr lang="en-US" dirty="0"/>
              <a:t>that many candy bars</a:t>
            </a:r>
            <a:r>
              <a:rPr lang="en-US" dirty="0" smtClean="0"/>
              <a:t>.</a:t>
            </a:r>
          </a:p>
          <a:p>
            <a:pPr marL="816102" lvl="1" indent="-514350">
              <a:buFont typeface="+mj-lt"/>
              <a:buAutoNum type="arabicParenR"/>
            </a:pPr>
            <a:r>
              <a:rPr lang="en-US" b="1" dirty="0" smtClean="0">
                <a:solidFill>
                  <a:srgbClr val="FFFF00"/>
                </a:solidFill>
              </a:rPr>
              <a:t>What </a:t>
            </a:r>
            <a:r>
              <a:rPr lang="en-US" b="1" dirty="0">
                <a:solidFill>
                  <a:srgbClr val="FFFF00"/>
                </a:solidFill>
              </a:rPr>
              <a:t>price is the most profitable? </a:t>
            </a:r>
            <a:endParaRPr lang="en-US" b="1" dirty="0" smtClean="0">
              <a:solidFill>
                <a:srgbClr val="FFFF00"/>
              </a:solidFill>
            </a:endParaRPr>
          </a:p>
          <a:p>
            <a:pPr marL="816102" lvl="1" indent="-514350">
              <a:buFont typeface="+mj-lt"/>
              <a:buAutoNum type="arabicParenR"/>
            </a:pPr>
            <a:r>
              <a:rPr lang="en-US" b="1" dirty="0" smtClean="0">
                <a:solidFill>
                  <a:srgbClr val="FFFF00"/>
                </a:solidFill>
              </a:rPr>
              <a:t>Is </a:t>
            </a:r>
            <a:r>
              <a:rPr lang="en-US" b="1" dirty="0">
                <a:solidFill>
                  <a:srgbClr val="FFFF00"/>
                </a:solidFill>
              </a:rPr>
              <a:t>it </a:t>
            </a:r>
            <a:r>
              <a:rPr lang="en-US" b="1" dirty="0" smtClean="0">
                <a:solidFill>
                  <a:srgbClr val="FFFF00"/>
                </a:solidFill>
              </a:rPr>
              <a:t>the same </a:t>
            </a:r>
            <a:r>
              <a:rPr lang="en-US" b="1" dirty="0">
                <a:solidFill>
                  <a:srgbClr val="FFFF00"/>
                </a:solidFill>
              </a:rPr>
              <a:t>as the price where there is the greatest demand or where there is </a:t>
            </a:r>
            <a:r>
              <a:rPr lang="en-US" b="1" dirty="0" smtClean="0">
                <a:solidFill>
                  <a:srgbClr val="FFFF00"/>
                </a:solidFill>
              </a:rPr>
              <a:t>the most </a:t>
            </a:r>
            <a:r>
              <a:rPr lang="en-US" b="1" dirty="0">
                <a:solidFill>
                  <a:srgbClr val="FFFF00"/>
                </a:solidFill>
              </a:rPr>
              <a:t>revenue? </a:t>
            </a:r>
            <a:endParaRPr lang="en-US" b="1" dirty="0" smtClean="0">
              <a:solidFill>
                <a:srgbClr val="FFFF00"/>
              </a:solidFill>
            </a:endParaRPr>
          </a:p>
          <a:p>
            <a:pPr marL="816102" lvl="1" indent="-514350">
              <a:buFont typeface="+mj-lt"/>
              <a:buAutoNum type="arabicParenR"/>
            </a:pPr>
            <a:r>
              <a:rPr lang="en-US" b="1" dirty="0" smtClean="0">
                <a:solidFill>
                  <a:srgbClr val="FFFF00"/>
                </a:solidFill>
              </a:rPr>
              <a:t>How </a:t>
            </a:r>
            <a:r>
              <a:rPr lang="en-US" b="1" dirty="0">
                <a:solidFill>
                  <a:srgbClr val="FFFF00"/>
                </a:solidFill>
              </a:rPr>
              <a:t>many candy bars should be produced and at what</a:t>
            </a:r>
          </a:p>
        </p:txBody>
      </p:sp>
    </p:spTree>
    <p:extLst>
      <p:ext uri="{BB962C8B-B14F-4D97-AF65-F5344CB8AC3E}">
        <p14:creationId xmlns:p14="http://schemas.microsoft.com/office/powerpoint/2010/main" val="239892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Effect transition="in" filter="fade">
                                      <p:cBhvr>
                                        <p:cTn id="29" dur="1000"/>
                                        <p:tgtEl>
                                          <p:spTgt spid="5">
                                            <p:txEl>
                                              <p:pRg st="4" end="4"/>
                                            </p:txEl>
                                          </p:spTgt>
                                        </p:tgtEl>
                                      </p:cBhvr>
                                    </p:animEffect>
                                    <p:anim calcmode="lin" valueType="num">
                                      <p:cBhvr>
                                        <p:cTn id="30"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
                                            <p:txEl>
                                              <p:pRg st="5" end="5"/>
                                            </p:txEl>
                                          </p:spTgt>
                                        </p:tgtEl>
                                        <p:attrNameLst>
                                          <p:attrName>style.visibility</p:attrName>
                                        </p:attrNameLst>
                                      </p:cBhvr>
                                      <p:to>
                                        <p:strVal val="visible"/>
                                      </p:to>
                                    </p:set>
                                    <p:animEffect transition="in" filter="fade">
                                      <p:cBhvr>
                                        <p:cTn id="36" dur="1000"/>
                                        <p:tgtEl>
                                          <p:spTgt spid="5">
                                            <p:txEl>
                                              <p:pRg st="5" end="5"/>
                                            </p:txEl>
                                          </p:spTgt>
                                        </p:tgtEl>
                                      </p:cBhvr>
                                    </p:animEffect>
                                    <p:anim calcmode="lin" valueType="num">
                                      <p:cBhvr>
                                        <p:cTn id="37"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Effect transition="in" filter="fade">
                                      <p:cBhvr>
                                        <p:cTn id="43" dur="1000"/>
                                        <p:tgtEl>
                                          <p:spTgt spid="5">
                                            <p:txEl>
                                              <p:pRg st="6" end="6"/>
                                            </p:txEl>
                                          </p:spTgt>
                                        </p:tgtEl>
                                      </p:cBhvr>
                                    </p:animEffect>
                                    <p:anim calcmode="lin" valueType="num">
                                      <p:cBhvr>
                                        <p:cTn id="44"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fontScale="92500"/>
          </a:bodyPr>
          <a:lstStyle/>
          <a:p>
            <a:r>
              <a:rPr lang="en-US" dirty="0"/>
              <a:t>What would happen to the price of chocolate if a medical discovery found </a:t>
            </a:r>
            <a:r>
              <a:rPr lang="en-US" dirty="0" smtClean="0"/>
              <a:t>that eating </a:t>
            </a:r>
            <a:r>
              <a:rPr lang="en-US" dirty="0"/>
              <a:t>two chocolate bars a day increased a person's life span by 5 </a:t>
            </a:r>
            <a:r>
              <a:rPr lang="en-US" dirty="0" smtClean="0"/>
              <a:t>years? What </a:t>
            </a:r>
            <a:r>
              <a:rPr lang="en-US" dirty="0"/>
              <a:t>would increase, supply or demand?</a:t>
            </a:r>
          </a:p>
          <a:p>
            <a:r>
              <a:rPr lang="en-US" dirty="0" smtClean="0"/>
              <a:t>What </a:t>
            </a:r>
            <a:r>
              <a:rPr lang="en-US" dirty="0"/>
              <a:t>would happen to the price of chocolate if an epidemic of </a:t>
            </a:r>
            <a:r>
              <a:rPr lang="en-US" dirty="0" err="1"/>
              <a:t>choco</a:t>
            </a:r>
            <a:r>
              <a:rPr lang="en-US" dirty="0"/>
              <a:t> </a:t>
            </a:r>
            <a:r>
              <a:rPr lang="en-US" dirty="0" smtClean="0"/>
              <a:t>bugs killed </a:t>
            </a:r>
            <a:r>
              <a:rPr lang="en-US" dirty="0"/>
              <a:t>most cocoa crops worldwide? What would decrease, supply </a:t>
            </a:r>
            <a:r>
              <a:rPr lang="en-US" dirty="0" smtClean="0"/>
              <a:t>or demand</a:t>
            </a:r>
            <a:r>
              <a:rPr lang="en-US" dirty="0"/>
              <a:t>?</a:t>
            </a:r>
          </a:p>
        </p:txBody>
      </p:sp>
    </p:spTree>
    <p:extLst>
      <p:ext uri="{BB962C8B-B14F-4D97-AF65-F5344CB8AC3E}">
        <p14:creationId xmlns:p14="http://schemas.microsoft.com/office/powerpoint/2010/main" val="1818760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Processing</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What is a “real </a:t>
            </a:r>
            <a:r>
              <a:rPr lang="en-US" dirty="0"/>
              <a:t>world” examples of how prices are affected </a:t>
            </a:r>
            <a:r>
              <a:rPr lang="en-US" dirty="0" smtClean="0"/>
              <a:t>by goods </a:t>
            </a:r>
            <a:r>
              <a:rPr lang="en-US" dirty="0"/>
              <a:t>or services that are in high demand and have low </a:t>
            </a:r>
            <a:r>
              <a:rPr lang="en-US" dirty="0" smtClean="0"/>
              <a:t>supply?</a:t>
            </a:r>
          </a:p>
          <a:p>
            <a:pPr lvl="1"/>
            <a:r>
              <a:rPr lang="en-US" dirty="0" smtClean="0"/>
              <a:t>(athletes </a:t>
            </a:r>
            <a:r>
              <a:rPr lang="en-US" dirty="0"/>
              <a:t>like </a:t>
            </a:r>
            <a:r>
              <a:rPr lang="en-US" dirty="0" smtClean="0"/>
              <a:t>Peyton Manning</a:t>
            </a:r>
            <a:r>
              <a:rPr lang="en-US" dirty="0"/>
              <a:t>, air conditioners during a heat wave, soft drinks at Rockies games, </a:t>
            </a:r>
            <a:r>
              <a:rPr lang="en-US" dirty="0" smtClean="0"/>
              <a:t>hockey tickets </a:t>
            </a:r>
            <a:r>
              <a:rPr lang="en-US" dirty="0"/>
              <a:t>during the Stanley Cup playoffs). </a:t>
            </a:r>
            <a:endParaRPr lang="en-US" dirty="0" smtClean="0"/>
          </a:p>
          <a:p>
            <a:r>
              <a:rPr lang="en-US" dirty="0" smtClean="0"/>
              <a:t>What are  </a:t>
            </a:r>
            <a:r>
              <a:rPr lang="en-US" dirty="0"/>
              <a:t>examples of how </a:t>
            </a:r>
            <a:r>
              <a:rPr lang="en-US" dirty="0" smtClean="0"/>
              <a:t>prices are </a:t>
            </a:r>
            <a:r>
              <a:rPr lang="en-US" dirty="0"/>
              <a:t>affected by goods and services in low demand and high supply </a:t>
            </a:r>
            <a:endParaRPr lang="en-US" dirty="0" smtClean="0"/>
          </a:p>
          <a:p>
            <a:pPr lvl="1"/>
            <a:r>
              <a:rPr lang="en-US" dirty="0" smtClean="0"/>
              <a:t>(</a:t>
            </a:r>
            <a:r>
              <a:rPr lang="en-US" dirty="0"/>
              <a:t>e.g. winter </a:t>
            </a:r>
            <a:r>
              <a:rPr lang="en-US" dirty="0" smtClean="0"/>
              <a:t>clothes in </a:t>
            </a:r>
            <a:r>
              <a:rPr lang="en-US" dirty="0"/>
              <a:t>spring, Christmas ornaments in January, Bronco merchandise during a </a:t>
            </a:r>
            <a:r>
              <a:rPr lang="en-US" dirty="0" smtClean="0"/>
              <a:t>losing season</a:t>
            </a:r>
            <a:r>
              <a:rPr lang="en-US" dirty="0"/>
              <a:t>).</a:t>
            </a:r>
          </a:p>
        </p:txBody>
      </p:sp>
    </p:spTree>
    <p:extLst>
      <p:ext uri="{BB962C8B-B14F-4D97-AF65-F5344CB8AC3E}">
        <p14:creationId xmlns:p14="http://schemas.microsoft.com/office/powerpoint/2010/main" val="700073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of Demand</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Explain </a:t>
            </a:r>
            <a:r>
              <a:rPr lang="en-US" dirty="0"/>
              <a:t>the </a:t>
            </a:r>
            <a:r>
              <a:rPr lang="en-US" b="1" dirty="0"/>
              <a:t>Law of </a:t>
            </a:r>
            <a:r>
              <a:rPr lang="en-US" b="1" dirty="0" smtClean="0"/>
              <a:t>Demand </a:t>
            </a:r>
            <a:r>
              <a:rPr lang="en-US" dirty="0" smtClean="0"/>
              <a:t>in your own words?</a:t>
            </a:r>
          </a:p>
          <a:p>
            <a:pPr lvl="1"/>
            <a:r>
              <a:rPr lang="en-US" dirty="0"/>
              <a:t>The law of demand states that, if all other factors remain equal, the higher the price of a good, the less people will demand that good. In other words, the higher the price, the lower the quantity demanded. </a:t>
            </a:r>
          </a:p>
          <a:p>
            <a:pPr lvl="1"/>
            <a:r>
              <a:rPr lang="en-US" dirty="0" smtClean="0"/>
              <a:t>The </a:t>
            </a:r>
            <a:r>
              <a:rPr lang="en-US" dirty="0"/>
              <a:t>higher the price of a </a:t>
            </a:r>
            <a:r>
              <a:rPr lang="en-US" dirty="0" smtClean="0"/>
              <a:t>product, the </a:t>
            </a:r>
            <a:r>
              <a:rPr lang="en-US" dirty="0"/>
              <a:t>lower the quantity demanded; the lower the price, the higher the </a:t>
            </a:r>
            <a:r>
              <a:rPr lang="en-US" dirty="0" smtClean="0"/>
              <a:t>quantity demanded—demand </a:t>
            </a:r>
            <a:r>
              <a:rPr lang="en-US" dirty="0"/>
              <a:t>is inversely related to price. The relationship is called: The Law </a:t>
            </a:r>
            <a:r>
              <a:rPr lang="en-US" dirty="0" smtClean="0"/>
              <a:t>of Demand</a:t>
            </a:r>
            <a:endParaRPr lang="en-US" dirty="0"/>
          </a:p>
        </p:txBody>
      </p:sp>
    </p:spTree>
    <p:extLst>
      <p:ext uri="{BB962C8B-B14F-4D97-AF65-F5344CB8AC3E}">
        <p14:creationId xmlns:p14="http://schemas.microsoft.com/office/powerpoint/2010/main" val="165709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 of Supply</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Explain the </a:t>
            </a:r>
            <a:r>
              <a:rPr lang="en-US" b="1" dirty="0" smtClean="0"/>
              <a:t>Law of Supply </a:t>
            </a:r>
            <a:r>
              <a:rPr lang="en-US" dirty="0" smtClean="0"/>
              <a:t>in your own words?</a:t>
            </a:r>
          </a:p>
          <a:p>
            <a:pPr lvl="1"/>
            <a:r>
              <a:rPr lang="en-US" dirty="0"/>
              <a:t>the law of supply demonstrates the quantities that will be sold at a certain price. But unlike the law of demand, the supply relationship shows an upward slope. This means that the higher the price, the higher the quantity supplied. </a:t>
            </a:r>
          </a:p>
          <a:p>
            <a:pPr lvl="1"/>
            <a:r>
              <a:rPr lang="en-US" dirty="0" smtClean="0"/>
              <a:t>When </a:t>
            </a:r>
            <a:r>
              <a:rPr lang="en-US" dirty="0"/>
              <a:t>prices are low, the </a:t>
            </a:r>
            <a:r>
              <a:rPr lang="en-US" dirty="0" smtClean="0"/>
              <a:t>quantity supplied </a:t>
            </a:r>
            <a:r>
              <a:rPr lang="en-US" dirty="0"/>
              <a:t>is low, and when prices are high, the quantity supplied is high. This </a:t>
            </a:r>
            <a:r>
              <a:rPr lang="en-US" dirty="0" smtClean="0"/>
              <a:t>positive relationship </a:t>
            </a:r>
            <a:r>
              <a:rPr lang="en-US" dirty="0"/>
              <a:t>between price and quantity supplied is known as the Law of Supply</a:t>
            </a:r>
            <a:r>
              <a:rPr lang="en-US" dirty="0" smtClean="0"/>
              <a:t>.</a:t>
            </a:r>
            <a:endParaRPr lang="en-US" dirty="0"/>
          </a:p>
        </p:txBody>
      </p:sp>
    </p:spTree>
    <p:extLst>
      <p:ext uri="{BB962C8B-B14F-4D97-AF65-F5344CB8AC3E}">
        <p14:creationId xmlns:p14="http://schemas.microsoft.com/office/powerpoint/2010/main" val="1453085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r>
              <a:rPr lang="en-US" dirty="0"/>
              <a:t>How do companies/countries determine price/profitability of their goods?</a:t>
            </a:r>
          </a:p>
          <a:p>
            <a:endParaRPr lang="en-US" dirty="0"/>
          </a:p>
        </p:txBody>
      </p:sp>
    </p:spTree>
    <p:extLst>
      <p:ext uri="{BB962C8B-B14F-4D97-AF65-F5344CB8AC3E}">
        <p14:creationId xmlns:p14="http://schemas.microsoft.com/office/powerpoint/2010/main" val="3652722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Reviewing Supply and Demand</a:t>
            </a:r>
            <a:endParaRPr lang="en-US" dirty="0"/>
          </a:p>
        </p:txBody>
      </p:sp>
      <p:sp>
        <p:nvSpPr>
          <p:cNvPr id="3" name="Content Placeholder 2"/>
          <p:cNvSpPr>
            <a:spLocks noGrp="1"/>
          </p:cNvSpPr>
          <p:nvPr>
            <p:ph idx="1"/>
          </p:nvPr>
        </p:nvSpPr>
        <p:spPr/>
        <p:txBody>
          <a:bodyPr/>
          <a:lstStyle/>
          <a:p>
            <a:r>
              <a:rPr lang="en-US" dirty="0" smtClean="0"/>
              <a:t>As you watch this video, please fill out the following worksheet: </a:t>
            </a:r>
            <a:endParaRPr lang="en-US" dirty="0"/>
          </a:p>
          <a:p>
            <a:r>
              <a:rPr lang="en-US" dirty="0" smtClean="0">
                <a:hlinkClick r:id="rId3"/>
              </a:rPr>
              <a:t>Supply/Demand</a:t>
            </a:r>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2285999"/>
            <a:ext cx="3429000" cy="43410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3221932"/>
            <a:ext cx="3581400" cy="339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2283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6388" y="2057400"/>
            <a:ext cx="8513762" cy="1411288"/>
          </a:xfrm>
        </p:spPr>
        <p:txBody>
          <a:bodyPr/>
          <a:lstStyle/>
          <a:p>
            <a:pPr eaLnBrk="1" hangingPunct="1">
              <a:defRPr/>
            </a:pPr>
            <a:r>
              <a:rPr lang="en-US" dirty="0" smtClean="0"/>
              <a:t>Discussion</a:t>
            </a:r>
          </a:p>
        </p:txBody>
      </p:sp>
      <p:sp>
        <p:nvSpPr>
          <p:cNvPr id="6147" name="Subtitle 2"/>
          <p:cNvSpPr>
            <a:spLocks noGrp="1"/>
          </p:cNvSpPr>
          <p:nvPr>
            <p:ph type="subTitle" idx="1"/>
          </p:nvPr>
        </p:nvSpPr>
        <p:spPr>
          <a:xfrm>
            <a:off x="762000" y="2525713"/>
            <a:ext cx="7696200" cy="1893887"/>
          </a:xfrm>
        </p:spPr>
        <p:txBody>
          <a:bodyPr>
            <a:normAutofit/>
          </a:bodyPr>
          <a:lstStyle/>
          <a:p>
            <a:pPr eaLnBrk="1" hangingPunct="1"/>
            <a:r>
              <a:rPr lang="en-US" sz="2800" dirty="0" smtClean="0"/>
              <a:t>What is something that you really want, why don’t you have it?</a:t>
            </a:r>
          </a:p>
        </p:txBody>
      </p:sp>
    </p:spTree>
    <p:extLst>
      <p:ext uri="{BB962C8B-B14F-4D97-AF65-F5344CB8AC3E}">
        <p14:creationId xmlns:p14="http://schemas.microsoft.com/office/powerpoint/2010/main" val="3553205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1225"/>
            <a:ext cx="7772400" cy="1470025"/>
          </a:xfrm>
        </p:spPr>
        <p:txBody>
          <a:bodyPr/>
          <a:lstStyle/>
          <a:p>
            <a:pPr algn="ctr"/>
            <a:r>
              <a:rPr lang="en-US" b="1" dirty="0" smtClean="0"/>
              <a:t>Supply and Demand</a:t>
            </a:r>
            <a:endParaRPr lang="en-US" b="1" dirty="0"/>
          </a:p>
        </p:txBody>
      </p:sp>
      <p:pic>
        <p:nvPicPr>
          <p:cNvPr id="1026" name="Picture 2" descr="http://resourcesforhistoryteachers.wikispaces.com/file/view/supply_and_demand.gif/327401004/supply_and_deman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209800"/>
            <a:ext cx="4724400" cy="4481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1597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4495800"/>
            <a:ext cx="6629400" cy="1826363"/>
          </a:xfrm>
        </p:spPr>
        <p:txBody>
          <a:bodyPr/>
          <a:lstStyle/>
          <a:p>
            <a:r>
              <a:rPr lang="en-US" dirty="0"/>
              <a:t>Scarcity and What Opportunities May Cost</a:t>
            </a:r>
          </a:p>
        </p:txBody>
      </p:sp>
      <p:sp>
        <p:nvSpPr>
          <p:cNvPr id="5" name="Text Placeholder 4"/>
          <p:cNvSpPr>
            <a:spLocks noGrp="1"/>
          </p:cNvSpPr>
          <p:nvPr>
            <p:ph type="body" idx="1"/>
          </p:nvPr>
        </p:nvSpPr>
        <p:spPr/>
        <p:txBody>
          <a:bodyPr/>
          <a:lstStyle/>
          <a:p>
            <a:endParaRPr lang="en-US"/>
          </a:p>
        </p:txBody>
      </p:sp>
      <p:sp>
        <p:nvSpPr>
          <p:cNvPr id="6" name="AutoShape 2" descr="data:image/jpeg;base64,/9j/4AAQSkZJRgABAQAAAQABAAD/2wBDAAMCAgMCAgMDAwMEAwMEBQgFBQQEBQoHBwYIDAoMDAsKCwsNDhIQDQ4RDgsLEBYQERMUFRUVDA8XGBYUGBIUFRT/2wBDAQMEBAUEBQkFBQkUDQsNFBQUFBQUFBQUFBQUFBQUFBQUFBQUFBQUFBQUFBQUFBQUFBQUFBQUFBQUFBQUFBQUFBT/wAARCACkAN8DASIAAhEBAxEB/8QAHQAAAgIDAQEBAAAAAAAAAAAABQYDBAECBwAICf/EAE8QAAIBAgQCCAIIAQcJBQkAAAECAwQRAAUSIQYxBxMiQVFhcZEUgRUjMkJSobHRwRYkM2KCo/AIFyUmU6Kys+E0NVWDwkNEVGRlcpKT8f/EABoBAAIDAQEAAAAAAAAAAAAAAAEDAgQFAAb/xAAwEQABBAEDAgMHBAMBAAAAAAABAAIDESEEEjETQVFhgQUUcZGhsfAiMtHhBkLxwf/aAAwDAQACEQMRAD8A/TGtmkObwJ1rj+bO5AP9dRgdnvFVPw/As1ZVyQxFtAYI7m/hZQcW6o/60Qr/APT5D/ephb6SGaPIo5FF9FbTn+8A/jjkg4FrU9LOTNp019UwP3lpJrfPs40i6V8rZNbTZkkRNtZoJ7He1x2cL9JI+ZV7wtOqRoQsrFu1buVfO3f3euCtTPDSqkcNRNRKg0oVJtbwG+2OokKuJbGVbXpg4fiXVJnEkYJtaSnlU+xXEn+d/hskH6cAt3FZB/6cC4qmp6sMld8WoFyZBf18cWoKiXqyXp7n8SCw9sT2rusrv+eHhoPp+nE1DncOLeu2Nz0tcOMupM6WS/8As1dj7AYpMok0/wA3jBHe8YNvnbf3wMqmmEjO0MNOwayzRbEA+g8PDES2kOr5Iz/neyVzaGor5+1pPU0cpsbd/Z2xmXpXyaJis1dV05v/AO1pJhv4fZxyWsrOIM2z3OafJc+p+HqTLQgqszmo1qlmqCmsR6SwCokZUux37YAtYnBnou4xzfi7IaiatnpEzbLql6GsjgXVB1igESRuNmRlZHXyYX3vhhicG7lATi6pPh6XsgLJbNpO0Nh1Mu/p2cYHSxkokISuqZCO5aWa5/3cD5Za+NXvEk6H7yPfV37bXxVNZU27VNZQAQNRG3j5fxxEMR63kj03SvlcSBjLmKrcC/wU25P9nE6dJ9FpLGLODGF1Fxl8pUD2wrmteeDYGGMLc/WnfzGPR1lShNquNjtbVLY+n/XE+mPFD3jyTEelvJySRVV4Ud7UM4B/3cbt0sZW63ibNJR3CPL5m/8ATgE+f5gsbFZm0ghdOs3J9b740qs7zKVhp+qQKdTNqZSTy3tgiPzR95aUbTpUVkBhyniCcMCRpy9ht/aItixF0hZk41Lwxngt92URoT57vgBPxVLTNHEUR3IJa9x+t/8AHLElPxTUMQGeiRTa0hkt8hcc/bHdLzXe8NRiDpAzKSRdXDHEESsT9yNtx6PixL0jGFC82T5/CFNiTRFrexx83/5TP8uuP6fLeF+GGjkiWNsxr0pa00xki1iKNS9gbBiWIB7Wm17Y6N0ZPn3B/R/k+U1+aRVdfSwCKWV3MneSF1k3YKDpBO5AxZOkqIPDsnsle9/rLNuPFdAPSvRqSslHnsTA20tlk3vsDjeLpVyw31PmSgEqddDKNx47YoZbmtfPC4SenqGB+2lxb5X5euNZpq6adHrJUAW4HU3Fu7v8r9+K/R8SndcHgIsnStkDag+aSQgbkyQSpYfNcQzdK2RQlWGdAq/2Rpc6vTbCiJ63i2sZaatEGSQtp60xlTWMDuoI5ILcwO0fLmzUz1VPGEKJIFIFon2t3AA8sQ6fgpdWuyujpVytlYqM0lsQCYcvmYf8OMydKGW04DSjM4kJsGkopVBPhcj1wHzLMnh0mVBHEO9kAcG/iMTSTDiLKzRSVcvVPYqzR6jGRuGB53FuWFkUoCcE0r9L0oZdmdXRw0k1VI1TULTBWiaPSSrNc6rbdk8sOdDM71EYLsw32J8jjhMIkyrirLKapiWKqpq2EtYWVtTBdQ8iGuMd0oBaqUeF9vkcRBtWY3bsoTMxPGUQP/hkn/OTAHpPKpw9Chdo1lr6aMuhAIBlW9r9+2D9StuLoj976NcH/wDcmF3pGeQxZHCiI7Pm0F1kfSpA1NubH8OCMmkHnCFSFI0EUM5+HXZY5YQQPK++IPhIp1bWiA330NoJ8OYwZmCta60sYB3aK7EYrypTVIEU0yzBTcK4KkH1tzxfHGFkv88rGX5FBFA80i6CraiJJLkW5XsLWxdSnVWUNGCCeasQPyO+IoqeCkLqrz0fiXs6H9RicUc9SnWQyU9Qv3dB0tfzI/bCnOd3TGjbwEQpgpj0rFIwB/EP0OFzNarLpK+WGohlDoey7Rshtz2K7HfFycVVMJGmonZEOzW1C3qtjhH4v6XOH+Eaunpc1pK92MRqKh4IBLHRwhwnWy6rHTqIHZ1HYm1gTgNBfgNtF0g74S5T5NHxDP0j5DBnS0VTLmMNQktQgmB108DIHjOzpqiKsv3hceWCvRJ0ZVfRfwqMrpqtMzdpXmmnWMIk0hsNlBugChQo32GAuaQ/RHTLBJRvFJHneUyK2pdHap3DqRvYnTKbEHcWwQ4qzqt4d4NzGspgn0npENPPJFdBJIyojHlcKXBI8sPc5xAZ2NfwlDbdnn8K6AM1kRQlTllUrBQSySBlJ/tWxVbOY3LGSjmp0DEXlRTe3eCDY3378cVyfiLi7gnpU4dyr6Rz7PcnzWJlzGszcM8MLlXPWIyppi0lVut+0JRYdm+O2V1TRJS1M9SsTJTqZmeJgSQqkk8vL8u7CnDbVd0Q4uWXeCdA5RZQ1wojNr/n+WIGhuGb4d41/rNyN9txy/PHIuirpom6QuInyqvy7L6AzdekYpppJJYZY7OYZw6hdRiYPdCQCGBtYY7FDkpCdZE6ydo/VkH8jbfby7sGRrojtcg39QsZWjpUOqEI0Z3F7kjbxuNsaCGr1IEVg4F9QXYi58McX6SOlLP+HOmHI+GspmdaJ5KVZIkiL9e8zNrVmJJUBFLKVAN1Yk2FsHumvpXzHgHLKxMlZK2to4oqipmlLyLAkkwiTsAjcnU1ywAVCTzGGiCS2gV+rhAubRPgnTPp3yjKq6vzFzR01PE00ryISFRd/c93O5NscF40zDMeNc4ybibJavM6Dgupp42pszpqaoligcOwm62OLtBwRazoyGzKbW37RLPLxR0NzZnxCkJ+MyZ6iqyp55Fa4Rm0A3BUnSCO8XHeMKv+TZm8X+ahaaOCPIsuoZ3ip+rimXrSwEkrfWMzGzswLE2Nri17B8W6Jrn1kGvzzS3NBIHY5Qms6RuEJuNc6q6HiHKo5FyFRTSVtT1SrOJpNKkMATYlSVsdsEv8mnKOI8xyfNa3i/rWlqpY+oFbJJaoYKRJNGGAKRvdLLYC6kgAEYaHp6aXpjymWWQ1cgyOcdfONH/vMNjffbc7Y6HxFmOXcF5HVZ1mLu0NPpP1R1NI7MFREF7amZlAuQLncjE3S20MHJA/OAuZEL3HgKRMtpqEg0cdib3FyACedgML9bRNxNVyZfBM0GXKSlbUxSMDKe+KM/8AEe7kN72zS9ImW8XcMvmdDPLRZWlH8fXVbrpemg0liNrjXZT37WvvcYH9FPHWQdJnDzV/DUdTQU9PN1Pw9YoWVRYMj2DEWYG973vcGxBGKRY4gnsOVb/SKrumuHLY6CIQQMqwiwVEJARR3WvyxH8FNJI15S7A3HVzIvfyIK4sT02Yxi7TyLHuF1x9YGPidtsUZaar1KXqoHJN+1FoYj/8eWF2OEsmjwrfws0II6lpQTftlG298SwQpHOpGWyRve+tNKk+uBhoJJAR1sbLe9lfTb05WwQpYGTtyvrW4BBckqPniBK5p8lW4wyWilGSZqHc1cOY00JZu9GlW6n5gEennjpdDtWKPM/ocIvE1O0uXZNBKm8ubUqqCdyQ5a/M7dnDzQ71qH1/TCStSIYQask08aIT/wCFt/z1wF44USZpwqjfZbMgSo77RSfpg5WQiTjaO/2Rlbe/XLgFxyAM54XYsVHxzjs894m5YA5XO4U06rpZo6jsMdk0Hby/xvgVm2bQ5VCXqWjlMhMdPACFlna32Vv4cyb7AEnBSomVxo1OwW4tJLt+uKFfw/ScU5TWZdVRpNTVEDwuwsSoItdfMGxvi27cGnbyqkXTdK0Sft70rGWytX5XRTy0nwlTUQxyMInJUFlBNr8+fPEhpmSVmCGCQffCWDf/AHeP/XHMOHJMxy6dMu+LraGspfqXpUqSQGWwDLG+oaSLEW2IbDPwJx5Ln8tVTVdVGKuJTIpjZHJQMUKyIpIVgy8xYG9rAg4ztPrmyu2EEHzW5rPZT9O0yhwLeceCankqUTTLBFIhNjIgbT+WOZ9MHRxRdJeSIrUEEmZUTmSmMjuYqhSRqhmUEN1TWFyp1KVVhuLHo9XNFJT6OsgKtcsVAUC3IW/fFZYKiSMHS7qdw2jrF5eINx+eNVjyxwc3lebfnHIXN8o4fzDM+KKLOMzyI8OU2U5e1Bl2XU9YtVd309bKzqNhpRERedtRNiQMM2e8NR8TcO5jlVRLVRGriMWqRFLRtzRwLjtKwDD0wUr1kl0tG80TX06lUOh8tLWIPnbA0ZvmdKdEeZR1Kg2EcgCn05HDCbIcClWGinBchynoe4zr+liq4vzfiCg+HlpxSyZVS1EgWchNGrS4ARb/AFmntWY7E46PxHwZXZvkM+W08iUrTQyRGSOVS1mjZRqAJuBfu52wSpnzjtvUx/Fxu2r+lVu/be4t7eWJRKSSDRMgHMtpYL7WPPxwXvc4gk8JLduecri/FnRrxdnlNT5pS00XDWd5PE4oYKWdWapqJF6uaQyKoVSU2TVvfdiOWCn8ieO+KehKlyHNM9gTiN4USZ55QXcJJdVlZSbkoFDEE733OOnnO1gmsaaYDbWViDkjlYeWJxnNFM5QwqFjG4KhL/In3+WGGZxAFDC4NbfKSuAODeKMk+lK3OjSTZlWx0sEZWrWaSOKCIxqXfSAzsSzEgAb+uEzpUi4v4Vq88q8jyvMaiozmKiihrcuIllhMRcSJazburCzaSo3uBtjucc1LVWYZdMRztBYlfle/hjdUCKFWnqokYXDW0swtuNjZb+eIiUh+8gJpYC3aCuKcS5B0m5hwRwa1FloTPojqzmJTF9ddNNn1tpCt2tQHIm4Gwwd494dzdehfLuH/wCT0+Y1lLTZfT1S0yBxLHE8RmUIH1SKwRrra7Akd+Oqx1lLRKBPHWKARpXrCtieQ542M9HEI5OrrHDgsTLqfV6i3rgGc2MDBtSEbci1xD/J54az6nmNTmmVNFS09I2W5e8lPLTRurVLzymNJT1iRoTHEgexIjJ5Wx0DpS4UreOOGMw4ZSn1S1yLIPiWE1PDocOjSob3TUi9n724w0V/EfURCOKJa+rnOiGnkkIGr8TbbKvecXsr4fehpH61ZJamoIlmnU7Sm3IeCgbAeGAZnOk3jBU2xgN2nK5ZlPG8ORZAvDGb9GPECzS0zR1ENBRpVUdUdIVgsoktoYHbWFsDawti50CZdAMu4mqWyWk4dmbNzRHJoJwUoo6eNI40DAWckEsSO9yO656rEtQJBHG6st1upVWYX5X2vuBzwodEEElVkWa15WEmuz3MaguIgQQKlo1I2/DGuGl7em5rRV13K7aS8E59AnWJHA7BWPvASbGDQ1TsdMtQGPICW/ttjZaA9cWNOxY8lQAYUeIOJp6ozx0zvBlsTFH0yMGmNyLllIIW4PZBFwLk2NsZGonjgZuctbSaJ+sk2MWc14gq8k4irKGvi+JpQkTRaJT15ZhYpo+8b2sAe/flhmXq2/pDEkgA2ZNft54UejNKSOgzKpSkpYaqep7JCDWqCNbC7HV672vfDEJ5KWIq0glsLEuyqfzO+EQPMrOoTg8fBS9oRR6eXoNGW4J8TjsrOZTiuzfhVLXVa2R9R21FIHI2+eHOg/7ZH8/0wkSS/EZ3wuesV7VM3jcXgbbnucPFEhSsj8N/0w48pcaHTL/rSj2v/o9l/vV/fCp0jSrBX8MSOsjIMxN+qBJF4n3thzqEtnCePwz+2tcKHSDFJJmfC6xMVb6R1XAvyjbBbyuf+00guYV9MJbJFLKt+y0g6sg+oIOLtHWt1emJXQHazoST6MOYxNXK6sWMBlPeCBc+4xgCJSgCvGpNitgGB8OXL5403vBAaAsVrCHbifoh+YRZTnTr9KUC1TR7B2i1aB/VYWb2xnh/hfh3heSsmyTK6Slqax+uqJYotTSvv2nYsSTz9z44tmCGOUNeYKORVyp9Dvb5YjpXgoncKzC25YJfb1GKTo2XurKuieUjYThEXh628ixU8joNVigFvHv2GKM9S4RWhoSQQCNEmlW8wQSDf1ttitxplEvFPDFVDltZHFVxxNKkbrrimspOh02JBI2352vcbYVeH+L8wo8my2HMMtSWJaZAs1C11A0i3YNiNu7fFU6hkbwx5oHutBvs+TUQ9WDJByBz/fomefOMxp52C00wjJADsOsttsLAG+KcedmVitTHCpJ59S0ZPgTvbGaHNxX04qaKVZ6c7Em6sD+EoygqfI+WLVLPUyzIJoZoUJsGA1p89sX81eFiuwdrrB8wqPxNDLs1RFGOdyhFjz5i+NZKVag3hzOmbbZXZRb0vgdDmceY8bUCz0DUlSFqAMvksJI06v7TLazEnfULgCwB54N9XSGyyUEBYLZQ0etfa/5YhG8TAlvY0rU+mdpi1r+SLQ8wVVLdXMukjUzxsoH5mx9fPEMkqKNL1sxQbHrU2UevL54sT5HSVBsdFOwPJBInly3xTl4alMqMkjOy3sYnKjyBGnwxaFLNIzdKaNcufRq1u9wdcblbC9xyPI4vdVTNa8pCkXCly23nY4DR5HUxNpWZ0ka3aka59zbG30LJuxkcWFmMYFjjqrgo58Ecp6KjpGB2LH7TaSGududtsZrs2pMroDNImpYiAulydb8gALWv5YXqugWkaSaSrqacRKWcOpI3G9ycU6DKp83kp8wnmlECHXFT6tB8nIPI7d+EPd2TmWOyY+HJB8RV5hmdPMuYTm3VI4bqoxyQd/gSPE4PrnEI1iOSZb/dViL39DhZWnklkuslTcLYNe5U+JJIxLHSEIFkqaooBYF49Zv3m+rbADm9k23rjHC0fEfAXS/xrnc2VZpV5tVCrhy6Cny+c/STzTB4ZZqveLqYkVAAxUxhX533+iuAeH04S4MyfJhNHVNQ0qQvOCSZpPtSOBt9pix+eA1PTxqQComW1rMjn57t+eDVNUyZfAB1QmReSoCvvfvw+fUCQf14Looy0pkqaeQ0FUtKGhmeJxC5OyuVIBPobY4RwPwnxHlFFV5dX0cocymSGlp4dFLTsd2LTyNqcM12LEm2wHn1iXNKipiaKBTE2/2jz/LGBUZmyqhNPztdlU4xJ4G6gUbW9o9c7R2Wiytcoy2nyWhpoWnhmqdReaRJOwznnYX5cgL9wGCJkpWkDFA5JAurKov3YrwU1S+/XoSLkhBzPiRi5TwT0/1iFZCwAZnUX/XFprQ0Bo7LMkkfK8vdycqnnBvm3DTqhGnMCt9eojVDIPbDpQSE1canzH5YQ+Kq+alqOGZGEc5XNo1ZIzp2dHUH5Xv8sPVALVsZ58/0OAVZj4CimbVnypy/mbNf/wAxcK/HAtmPDj82FeQAdhvG2GV2txOFPIZexv8A+aML3HK6oMpkIAaPM6chvC7EH8jbBbhFwxSoyZmuuRJqeWmCmxZ47X8+/bzxYps0AayVcLkHtB72UfwxZqKWlMkrNBp8QWA1W+eFnIK1eJMjjqajL4XqlAE6RsCkZI1AgtvYqQR8x3YuOdGSGnCzmwzbDIM0jstVFM7E08UwG2zA+1jgHV09NK1oKVITvsn2j7HGHyOMIDDCYYiDq7RFj5eN8CMz4YeoZWilKm3YJlN/Pn++GBkfZ5CrOdMOW/nyRmljSAxkVM8e9ruoJvgVmHAsQRpMmzCWmR2JaikUyQkHno5Mm5JsDYdwGJKDLqlQqvWlIgNO8oJW35b4nrKeoikMsNaKqRu9dK2Hh4e+Ey6eOUU+iFY02v1GmJMYLUtdHvBE/R7w82VvmtbncjSkrO8YXq0AASLbc6VFtXM+GGuGuaE6RVOiDazKQSb8yDsca09RVOQzCtQqbdYsilV2vewO/LwxKhiaZesqpS5vdJUG/pyxKNjI27B2VeWV8zzI45KqcYdRmeQ09ZIjTnLJ1m1qulkVjodlYWIsG1bEfZxUyrMGWoWizCoNQs5KU1VOebruYZLW7du0rba18wbsMVH1kbpLLGtJMuh45I9WtSNwR5i+FhMk+Cq3yapElTAVVIZL2MkQN0lRhydCRfvB35NjJ1Dn6eYSsy3uF6rQMi1mmOmm/cMg/wAI/JJHHExMCSH7iobKfU87YpUi0isXNHNAw2DI7ARn2xPwrmH8qcmM8Uj1UkBCuZITGZV+5IEYKy6gLkdxDDuGJJKaO08TwpFL/tFurqdrW3HtvjUbI17dzF56WGSF+yTkKCWuVkDR1TOEFiJLPceHP+GIHzWoGoNRLULpLEBCtx34ibL6oOxWSCZLah8VDYgd+69+AFfSVGf1k1AtBRfBwShayaGXQs1h/RqpN/C57uXfiO5pSi1ysfEzcS5h180fV5PA383gkWwnf/aG43X8I8ifCxh8zp1Au6bjUg1pe3zAuMRJLVULiO1ZTDkop7lNtgNr93jtjd6l5UJkNbqBuZJTzP8AaFh8sFtBRJJUlPmlKxVC4jBsNSMlrb+dwcWlzGKNQVrUjDbhWcMGPja29sVImZFLNUAob7HqyR8tvHxxbE7dSRDJFJY7hqdGC/72/wAhiXPH59Fwvv8An1W0dWJes0Zisj2N+ZB8bLbb5csWY2Ok3n1E+C8vXa2JqHMVSL6wLPLbtARgC/kAf4YVOlHpBbhTK6CnloahocwlZJDQIVmCKtyi3Iuzmy2BvYm2ISSdJpc4cK3BD1nhgPKJNxfDQvKiUlVmeg6StOFKo34WY6QGPhfBvLcypM5y569WEMEKt1yPGBJCVF2DqeRA/hjm0URpcqp1nklbUrM6yKInVTuEso03UEL38t74F0WZ5tFW19Pl+X5nm2UVSxR1r0tPqljaM3UMoNizghDpuQqgkAY8832q8zbC3Hkvbn2BC6BrmPzi775+/h8srqvDmZNneTxVTUjwT3YTRINXVkbjfa9wQfngwhsCohR2P+0axHzvhQ4SkzH6VqJKrKauhy6oi1iavAiWOVeQWPVrN1JBuB9kYalr6IbGSOQsbgLcD98a8Ej5IwXDK8rroGaedzGkV8b9PRUs9hkar4dBRI1+mIWBUi32XNhjoFBvVxW8/wBDhEzhIXq+HJY0hUjNI7bEH7L+OHjLWIr0U8zf9ME8qMXAVWqYjiVB3mhP/MGAXSDB8TlmWw21dZmVMLW52e/Pu5c8H6iMjP1c/Z+CZb+fWA4XuPahoY8iAZl15tTrde7njgpO4ViphgiEkW12BXQy6iL+eEJeAs54foEqMt4hkasihjhkpKZUginjUG4VmDEPyIJIHMbXuOh1EbVJBjZl0nUOrIufXFGqeqssbHWn4Jov4jDHxMlouOR5rodTJpwWsqjWCAbpcnqBQVdUlLm0RhzBm2hzUmSRz6OxLX/q3GA+W1edZJ0qUmWUFAn0XWtGI5qVx1TIqkziVBcqw2KllS1rBmvbHX62mpsxp/ha+ggrIbhhHIuoL4EAjY+YwOaGj4ejaDK6CLLlftExRAAnxbx98UG+zi2QODvnyteT2y10OzZXkOPr+eaizWmENS0JqIesNmIA0tb5YrzZZGlnarMSsNhPTqQfmCDi0tX8XKyTSxPIqqCGUXa/I398TRikaunoYbyV0cC1UoluwCMxUWIFrXU7Y3gdtWV48s6pO1tqhRUgZZgktNI62bWhdGtfdSCTtbvviw1O4Xtzoq7kWGsHw5nE0FBSSvK9RJHECBYsQmn54lgpKIyBaOZKhhawjmV9vkTfALu1oiF1WGqGmuWMkWZJCh7gLqdvwk7YKvQ/SGWyQVFbHOSA0LRKEeNwPtKwvvufKxIN8VDSt1RApgyAb2A3HnfFHQtOzO1BVRBRvJDyt8tsJcwO5T2PdEbHKAdH3CPEvCVVWjOs/mzam6nqaadISJ2UOSrStyJVWt3nmbm+zNEkCBi9asqkXu8W9/Eg9/pjSOcO6Famr6q+xIsFNuTX3wgdKec5qM0yyjhzdstoZ5VjWsphZgT9ok95UWsD+9q+wQjY3CuNL9a+3co/x3xHT8LcHZjmUc9PLKkZipYl7DSVEh0RKAeZLuvyue7FjIsoSDKKKCpMZrIYVSaWilsHkt2mHle/vigvAtVm3EWW5nxPm30hHlB10NHS04ihaWxAqJQzMXkAJ0/dXmN+TX1dO0hCrEWtcfU3bfv2wQ4XlVnM8ENmy6tViEzGrjTlZgLLccvPvxvTwZiCD9Ju7E7FbDYd/LF5aRDIDFDKrcgVU9n03xYgimhe8cU0jHkJe/8AjhgkS+mhKQ5m5AkriSxuS0d7f42xtPltW6s0lYmi5trpSd/mcGAtS9w1Le53WMgX974G5pn+UZS0kFbVJFMn2owTIyk9zBV2+eAZQ3nHqmM07pDTBfwtepJI4WAd06wDdoUO+3gSLYxVQU+YRoZ6fWyMWjlMzo8RtYlSGuCeXhiXLa/Kc4qTDl1ZHLUomt0kvEyxjmxDAdkeOIslzCLNqFqyOGSKEyNHGG2aQK1tQW9wDa48sHfHINtg36pvSn0530W13yOf5Qdsmo2kEcs9XURWsytKth5alAJ97+eDFNWU9HTpT0gkpqVCQsFMmkKPa9/PmcWHnEMe0VRIvIgA4h+KlYARQyRqe03WOBYeJ354W2GOPLBXohLq9RMNsjyQFg1LT2haCqktvqlU3HmDfvxZpGkpz9XDGhJGzWAJ8bDc4iWsmhgKlqcLex1zk39r4L0NYxjEsYTTy1CMsSPW38ME+ZVUZNqtxAsoj4fllCBhmtPp0ra9ycPtANVdGe8X/Q4QuKaiGoTh9CrNKc0p7NawvruT7A4f6Cxrlty3/TCTgrTjFAUqs7E50incfCM394v7YVukkOtHk0iWHV5tSsb8iNRBv7jDNO4PEKAf/BE/3gwF4+QtkSMttSVdOy6u4iVf3tjguPClzKISpaSG0g5Mu4/LngFI6rI1pi579IYW8r3xcrFZJ2YE066jftFQfW5/TAeoVJ6kyTVT08pIuGj1Kw8b2/ji4C4LNebyFPUz1ccO87yLz/pgWF/G+/8A/MUPg5p0DtILc+2tjz77XxrU5a8/WGHMYpAQCdKWPnbFGJJEVm+MIRdrWI9z3+mGhzuwVJ7qNOtG6TJrKsgeFm/EH3OBfEfR/mWdZrNmWUcQjJqrqVVI4I9WuygFJGP3Ta/ZW4O9zyMMPXHUInZe+9gwJ7xbz8cEKd6iGNQKmQeJXbe3LCpWdQU4FWtNqxp3bm/XP3C5/OK2hqNGe0k/xAOgNm8/WICO9Cw0W81t52xV4tf6J4dq66jyqCpzFBqgjpxGpY3FyLugO1zs19trmwPUlqJ5lCPXTlZNijRBh87m3viCPJIaSYzU8aRMzfbSmjU+otjAPss7928+q9i3/ImmPaIh6Y/lQdHGcVnEvCUVXWRy0pEjrC02tmkjB2u7qjNbcatIvpvvzwfCRUzKDIj67830j+GA9XldTWBnFTJUg7BZjYN5bX22xvS5NUx3EdMrX71nH8RjfbEA0NLrpeXlnMkheG1aKVMzuimOMTL3jrCw8v8AFscm6ZkqcwFIDlEz0tPC8plW7BZDYXZrbADx8fLHTlydkVGNNL1o2IFUgG/piObLUkhdHgcRMhRgZbixve/jhRBGAnQS9J4ftQfIK7LM5ymlqIQ0OtBdFF2UjYg77EfLByOWGOEItdMVGwXWAPlfC/l+WZdw5E1DRVEdICesKyOZG7t7nfuGLEipUCyV8bNfmFDEHblvgADukSPbuJYiweJhdesNrgmNwT5m4xIUhj0sBViQci7MAfW/PC9LF8NEXUvKRcl5FkS/yAxG9SVURx1Glxy+sbbxNmv+mO/SUnqbeQm3Oc2qabI698roVnzMQv8ADRDQl5dPZGo+BtjkXCv0xleU1MWd0HwVbLM8nw9Ik8gQG3PXftGxJCnTc7E7kvFJ8WW1SSK/4WaQAnb87YsCmenQtohmuNyXA/wcVNRpG6kAbqWtofah0ZLtm6/E0lReGsx4niNRG1Zl8NN29NQ+g1IAv1IQnVpYEqxNgQbC97hv4PkGZ8L5fJGFj1I5ZtSgkmRu87/LEsdQFRhJFTo1uexP6WGL8JXdYxBCCL7bAn+GJ6bRx6atpTNZ7Vk142vAA7V6pc6QJF4X4QzHNIkNZUwBdFPCxklkLOq9kXFzve3lhV4crayny6izCVKqpedesnocxj6uVRvyVt4mAI7Juvpzx0uqemngMVWI5lcaXhYBlIPcRbfAt+EeHY5Iy+XSPY6wjTSNHz/AWsfQi2FaqOd7gYn0p6HU6SFhbqY91/D+iEO4e4ggz3i6mmoZZafLDTSwx08oWDrGAVzIygW7io8Rcg2a+HKWeSUgdcbL3F2IHpba2AucLHV1lHmMMzUtXRSi8rRIyvHpIMRB7t9vDBAZsZmXREXlZdhcfwFsSjDm3vN5VPVywPLTAKFVXqVDmV6vM+GU61WAzVG0xna4icjHQ8tN61b899vlhAqWml4h4WGjq1FXKxUAWW0D7bev5YfKLbNIvMG/thq6I2AqEzW4oHh9Hn360YHcfHVwnVEKzMkkLgKbG4lQ/wAMGaqPTmCzEb9QU/3wcL/SC3WcIZkocIxRQCfHWtsFoRPCrZrSPUyspkeFj2S8ja7el9saQZWwjAaZX0LpJKW9fLGatRTzESsEN9QI7vLfFBTIxbWEYWsQCV1Dx2xccMYWZjdwiMdNB1mpo7uDzQgEfkMRzZVTziyipDA7uCCL+fcfnihMtPMpjKNEQNI1Sjf08Mbx0EvZMLyaBsVBJ3t4jbEGnaiRf+qmTIpNdo5rIvJZIwT67DFb6PaH7VpdrgpHcH5j9MYz2hr1yisMdWlP9UzBzqBsBucDeH6uSLhageWlkdXjDjq5tLb3PK+3yxMSEu2pLg0cildNTBHO0ZiBkUczJoPyDYsSMSSgy/zB62/vYi2B0tfR1bXaKRWHZCyuTb37sQtQZbOd4n1g31xswF/Xu78PMYOa/PmkiSuCD+fBXpGqImcRxmNLABVZdQHrbETTzSKistUL7LbS99ufMYrVE1LSQgmrnpxzCSlTfbzG+JaWqrJVcBNcdrXNICG/MY4naOAhvBNX9lTmp7zCQpXwsebQxC5I27ib/wDTATOuJJspleFZ6t54oDVzR1XVRlIQdOu7svf5+1xhwoq+vppY1TKUYN2esFlNr87XwoV3CMH8u8wzScTrUO0qGEufh6hJVUAvEQRsBHa1t0HO2MzWat0DAR3+BW37K0DNbI4E8C6yP++iJ07z11JDUnNqSopJFD9U9Ndge9TvsRuCNrHFmUU7uQ1BC62sTHKoA8PtEYs5DBT/AAtVaGVo2qp2WWMgW7W/z1BvfFDNKiEyCNJHF2AUlo7j3N/fFpkxewOWVqYRBK5nga8fuhmdZhQ8O0dLUS9cVq5uojhjdQ5bUB3ML7sAN9yRgnU0jZzRUk0ZENNPH1qag41AjYg6jb9cJ3SJwvNm0eS5v11TQS5TVSPJVQRiQdW4UFHDbaWsVJB21A4a+CkpeI+F4jV0bysk8sJBWxWzXIvt3sTa+KzNURMY3fFX/cmP0Q1DOQaP52UTUSQyMjSSIrHdbqCD87kH5jzxYhnyynkJnSoG9iTONIPha+BlTwvwzqkMeT5mgJu4gQqntqI3332vilVcL5PGABl1XGG+z1kwJFh5E25YuF1/9WGXPZxR+f8ACb4swykQ3jkKi5OqSZRp+V+WJIc6gmkCpXxys32QsgAPzwkx5DR1LOIMvldAu13YkH1v+Q8sLHFXxVDmVHRLHDRXKue2zk7n7Qv+V8Jke2IbnfdETy87R8j/AO0uzjNFpCyrVxQOebX129vliuud5fSxkyZpJI5vqN9tRFtxz9MDUy2lgowZ3YdWl3+r92JNjbzGFPKc8FRnbCCCFadZSBGUDgIL2v5m1/IkeGFGYWAVa3EfuTrFneS3Kx/GSKo2RC0pv/A4vyZk8xjNJl1VHe2p6lj76eX6YGUdXWawIIpkhJ1EJEVHPzUAfPDZSwTNRBnZSCQWGq9/mO/AouT2guVKfM7cS8LpNTw0y9fO1425nqjvYY6FRWOYxEcrH9Mc+zCOGDibg9ihjY1c32luf6Btr/njoGX75gPn+hxE8rTivuoaqS9XGg5mIsfkw/fC3xuP9W6u8YkOuKyt3nrVwwVP/fEXh8M3/GMAuPX6nIAVAN6qmU/OZMTGQuPCA5lUUUp1yMpDEnRIjaifmMVKcx1B1wLTlPwklSB34NZh1MpcTLGsQJ03BHf5+OB6R0ysQsgUsLfd/K52xoN2kYWO8Pa6zwompZtRPVIsdriz6r/InbFHP6moyvJJazRo0Mq6k1La/fz3tg6NVREWpyiEdxuN8CuMafNarhfMKUI9bDPHoKxgMSLgm219hyxWksAkKfItDs/Sqk4Tq6qGtUQywjsAX7BsLWPrucC+A6R8z4aoGFX1M8UQiMMocotuVipB38PXGeBs1bNeGanKqtHnFP8AUBFQ61QAWNwfHf0wOyPMmpOF68PTGJGqVtOh0lQBcg25b3xVZKQ4OHBCS5okIPkmpclmo9Tm1QhJNoq0m/kAw5eV8RqtLIdElHMsY3DSm6nztviZshlSSN46kxEqd0G5BGw35jkfPEX0LmAtoq6iextr6sKLeFhbbljQ6jD3SjERwPsrVHFQElYqNOs5NeLcep8D54lYqCRFFUOSbaUFwDipT0WcK8heqnXQNB1wgoRzGkDnvYb+HzxtU5TVzxKamrkjjsNXVBlY78gMcXA/7fnyUwxze3581ep80WOohpyZWDtbVITdfmV5epxX43ozHlkVQZWOZKxWlDtZX3vob+qOZb7vPyO8WWzKqGKoqUpVsOrlk0yN5kqP43xcqqKHMZo5K7L6TMJFXQskkOplU8wCw2BIxT1MIkYWA3a19BP7vKJH3jwQmBKOHh2iFHI84KduVtg0l/rBa+zatVx3YEMwaQqaWxa3craj+ZvhhzKkqaYNFQ5bDAGu14ZAqKTzulrX8xgN8FnYDQiKiCuLGVnAkAPOx8cOZGxrQCc+qytY58kzngGiSVeyXN6aOskpdTPHbRJHKUVFuNwSeY5jwwE6OJamCWSjoaIVmRS1M0rs/ZipwXOySH7fcNFjt3i1sSR5DnRlCpTUwp0CmKR5gbbciFXlfwvfv8cG1yziFSpNRRxqosoeRypAAtZFUC3PbEHxNe8PaeFY0utfDG+J0ZId9EWrMvo6kF2pxTqLkGEEp6HbfywMbI6cwOKOGZLkMZCDZvf/ABtjaTLs7rJdcuaUsS7AiCmUHbwuSf0xiPhurkkDT1LTBWv26g25/hFhby3xYBoZVdxc44ZXy/tVjQRxvoLVUzqeVPIq2Pif8X5455x7khpc6FbUJNCspuquSxAA2JIPO/6jHXaTIRHGweeNY77hAkfmOVzy88I3STlqTVA65nniCgREya1Vu8+G+wt6Yp6oB8eRwoPYQwlTy5vlWd8M1bU8MVMyKC6gknfvX5+PniDgARRQVNcKCWWoqTZTFGzKpHna3gPkcJvCMyUvx0Pw+01MfrCti1t9X74deDc2mo5kp0l0wte0atfe17i+3L54oQyh727uVzHiRzTwU10rspMjZW0K6gxJcamPKxJNwPzwx0WY07RkNRDrD903IH5WwOgr3EZRaIyWN97kL58vPBOlrB1dxG5kY3so5Y1yfBaIFd0KzCW/GPCqtTlEMtVZu4N1Jt+QOHvJz/O/X9sIuZBn404WRlKkvVNt49T3+5w8ZP2atAdjv+mKruVejWlUP9Lof/lj/wAYwodK5vwZNGVYh6iBSFNjYyKOeG6r2zaLw+Gb/jXADpAyyqzbhapp6OD4mqMkTRx6gtysitzPLlgBdWEm5NnbyyNl2bSO1ai3hqmAIqVHMWt9te/xG/jYo8CMpYHq023MIt/DC7mWTcSVABbhuaN0bWjw1kLWYElStyLH9d/HG7QcXTpCW4bczLu7NWxFCfQk2HzxMTOYK22qgg3E2aRGpzKkWUIrxOw2b6s7exxBUZzUUsDPRRJNKRqWIKy6vLniKPhLiSZetkyej69zcmWtG3spti1HwnxRC31dFlESknUpq5O1f0T9MIdqJ3Y2BOGmYP8AYpSyVZsu4oFbUQGOKpZviIYgbAE3JXnc+WK6Ze619ctIslRl7u2llRgGILDl37WPrflhwThLiynddFPlTIv3VrJAfcpjRcp4ugVEXJqdiO8Zip38SWS+KlSVRao+6x1W4qbIq6ejoEgkhecq1wXk+wpAsO87G/ywTizeVprCDbVpshLAeu+KEmX8XqEibI8ueMbn/SVmt4bR/liuOH+LQWNNldFCxvv9Jatz3/0XPE903ZWRHGBSY46irqez8KgUk9l1K3HyOMvUS3+HJjpmXcfV6h6XJwKhyPiqJQDlOXtYadq7Yjw3j+eMJRcWQHrDkMDsBb6vMUsfdcSDpe6ltZ4InFLIdYupCtbkLHzF8TLWdRqZ41UD7Stfbz54CUz8VnVr4bQIzatIzCJrelxiOtos4kWpH8kLyVCFJJBXQKxuLcxuPl4YmDIu2sTBU1roUTqomY/d5N8he/64Fx5p/PijRRxyAG1z4c97DEPwfFE0MCx5Blqy0y2hqK/MDI97Wv2EvuO+++KlHkXHTzVEktJw+A7q7AzzG+1iAALLt4DzxImXsVHay+Eaetl+MVphSGiWMs+rUGDbWtzFrXvfG/xIWqDdbAlOQVCKGLBhvztYC3lgNTcIcRwQtFHS5NHEWJ0LUzk7kkjcct+WNpOGuMethMMmUQxq+qVTNKxkWx2uU23sb+WIXN3UqZ4K5HmNVUSNLT10VRRFbx6EuWYEgjaxsP1GLUWYMshgeKmM2gyWKk6he1+V+Zt64EnKOMYK4TClyyWDSVaniqyoJ2swJj5jfy35YqyUPEE1TDO3CqNNBcIy5si7HmNl5bDa3diW6UIFsZ7JiXMtLaPhI0O9zGnL1NsRVObCd2p1/nGjSZIiw2U8jpItY2I38DgfSwcXxl3jySlTWdWiTM1YjYXG0e/LGPhOMFqXqvoCiWWRRGxXMQCUFyF/o+VyT88dvl7odNiT6vgzMKXMmnpohND1rOvWv9hSN1HlubeGN8jyzNaSogY0566KYPbs6WFrHc7cifyw0HK+MpSrLk1IgHJXzUXHje0Zvi0kHGCo6nJKFieTNmS2Xy/o74rtjIduAyqnucW6wSEZSPWsesAlbFQ7ghfW37YIp18sbCN6cpbdUGrAOCDityqtleWKE7QMuYMxLf2Y7Yo5/kfF+aiNEo8qihW+oQ1bh5PIto5eWL4kd4JzowMheXNI8w6ReHKaklWqFN8W07IulUJiAAvyY7jHSMvOrMYvK9/Y45hwjwvnuXcU0BraKlpaOmjmfraWcShmKhQpFgRzv38sdPy0H49Ce+/6HAsnJU47AyrU+WRS5pFIS+rqHTY92pTiY5XGNuskt6j9sex7ATAvDKojzdz8x+2MjKYR95/cftj2PYkitXymI27cg9CP2xkZVEfvye4/bHsexyCw2TQHctJf1H7Y8Mnht9qT3H7Y9j2IohY+hoDuWkv6j9sZ+iIVGzyD5j9sex7HLlumWxqB239x+2MHKoj9+T3H7Y9j2JLlhcphV7hn5eI/bGHymFhuz+4/bHsewAuWFyeG/wBqT3H7Y2XKogpGt9/Mftj2PYKCwuUQi/bk9x+2PNlMP4n9x+2PY9ju65anJ4SD2pPcftiNMjgDN25Pcftj2PYKCkTJoAftSe4/bEgyqIfef3H7Y9j2IKaw2Uwkfaf3H7YwuUQgfaf3H7Y9j2CFFZ+iYfxP7j9sZ+iovxP7j9sex7BCIURyWDVfXJ7j9sTQZbFTyq6s5I8SPD0x7HsArgv/2Q=="/>
          <p:cNvSpPr>
            <a:spLocks noChangeAspect="1" noChangeArrowheads="1"/>
          </p:cNvSpPr>
          <p:nvPr/>
        </p:nvSpPr>
        <p:spPr bwMode="auto">
          <a:xfrm>
            <a:off x="444341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http://images2.wikia.nocookie.net/__cb20100518003425/centralecon/images/e/ec/Scarc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89646"/>
            <a:ext cx="5417071" cy="3954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8854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Learning Target: </a:t>
            </a:r>
          </a:p>
        </p:txBody>
      </p:sp>
      <p:sp>
        <p:nvSpPr>
          <p:cNvPr id="3" name="Content Placeholder 2"/>
          <p:cNvSpPr>
            <a:spLocks noGrp="1"/>
          </p:cNvSpPr>
          <p:nvPr>
            <p:ph idx="1"/>
          </p:nvPr>
        </p:nvSpPr>
        <p:spPr>
          <a:xfrm>
            <a:off x="457200" y="1447800"/>
            <a:ext cx="7467600" cy="4678363"/>
          </a:xfrm>
        </p:spPr>
        <p:txBody>
          <a:bodyPr>
            <a:normAutofit/>
          </a:bodyPr>
          <a:lstStyle/>
          <a:p>
            <a:r>
              <a:rPr lang="en-US" dirty="0" smtClean="0"/>
              <a:t>I can determine if a good is scarce.</a:t>
            </a:r>
          </a:p>
          <a:p>
            <a:endParaRPr lang="en-US" b="1" dirty="0"/>
          </a:p>
          <a:p>
            <a:r>
              <a:rPr lang="en-US" b="1" dirty="0" smtClean="0"/>
              <a:t>Success Criteria:</a:t>
            </a:r>
          </a:p>
          <a:p>
            <a:pPr lvl="1"/>
            <a:r>
              <a:rPr lang="en-US" dirty="0" smtClean="0"/>
              <a:t>Define scarcity.</a:t>
            </a:r>
            <a:endParaRPr lang="en-US" dirty="0"/>
          </a:p>
          <a:p>
            <a:pPr lvl="1"/>
            <a:r>
              <a:rPr lang="en-US" dirty="0" smtClean="0"/>
              <a:t>Explain that people make choices about which wants to satisfy.</a:t>
            </a:r>
            <a:endParaRPr lang="en-US" dirty="0"/>
          </a:p>
        </p:txBody>
      </p:sp>
    </p:spTree>
    <p:extLst>
      <p:ext uri="{BB962C8B-B14F-4D97-AF65-F5344CB8AC3E}">
        <p14:creationId xmlns:p14="http://schemas.microsoft.com/office/powerpoint/2010/main" val="7130630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Overview</a:t>
            </a:r>
          </a:p>
        </p:txBody>
      </p:sp>
      <p:sp>
        <p:nvSpPr>
          <p:cNvPr id="10243" name="Content Placeholder 2"/>
          <p:cNvSpPr>
            <a:spLocks noGrp="1"/>
          </p:cNvSpPr>
          <p:nvPr>
            <p:ph idx="1"/>
          </p:nvPr>
        </p:nvSpPr>
        <p:spPr/>
        <p:txBody>
          <a:bodyPr/>
          <a:lstStyle/>
          <a:p>
            <a:r>
              <a:rPr lang="en-US" smtClean="0"/>
              <a:t>Students will determine if a particular good is scarce by participating in a simulation involving chocolate.</a:t>
            </a:r>
          </a:p>
        </p:txBody>
      </p:sp>
    </p:spTree>
    <p:extLst>
      <p:ext uri="{BB962C8B-B14F-4D97-AF65-F5344CB8AC3E}">
        <p14:creationId xmlns:p14="http://schemas.microsoft.com/office/powerpoint/2010/main" val="2391961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b="1" smtClean="0"/>
              <a:t>Key Vocabulary</a:t>
            </a:r>
          </a:p>
        </p:txBody>
      </p:sp>
      <p:sp>
        <p:nvSpPr>
          <p:cNvPr id="14339" name="Content Placeholder 2"/>
          <p:cNvSpPr>
            <a:spLocks noGrp="1"/>
          </p:cNvSpPr>
          <p:nvPr>
            <p:ph idx="1"/>
          </p:nvPr>
        </p:nvSpPr>
        <p:spPr/>
        <p:txBody>
          <a:bodyPr>
            <a:normAutofit fontScale="92500" lnSpcReduction="20000"/>
          </a:bodyPr>
          <a:lstStyle/>
          <a:p>
            <a:r>
              <a:rPr lang="en-US" b="1" dirty="0" smtClean="0"/>
              <a:t>Demand </a:t>
            </a:r>
            <a:r>
              <a:rPr lang="en-US" dirty="0" smtClean="0"/>
              <a:t>is the different quantities of a resource, good, or service that will be purchased at various prices during a specific time period (willingness and ability to purchase goods and services for a particular price).</a:t>
            </a:r>
          </a:p>
          <a:p>
            <a:r>
              <a:rPr lang="en-US" b="1" dirty="0" smtClean="0"/>
              <a:t>Supply </a:t>
            </a:r>
            <a:r>
              <a:rPr lang="en-US" dirty="0" smtClean="0"/>
              <a:t>is the different quantities of a resource, good, or service that will be offered for sale at various possible prices during a specific time period (quantity of a product producers are willing to provide at a particular price).</a:t>
            </a:r>
          </a:p>
        </p:txBody>
      </p:sp>
    </p:spTree>
    <p:extLst>
      <p:ext uri="{BB962C8B-B14F-4D97-AF65-F5344CB8AC3E}">
        <p14:creationId xmlns:p14="http://schemas.microsoft.com/office/powerpoint/2010/main" val="2994324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Scarcity</a:t>
            </a:r>
            <a:endParaRPr lang="en-US" b="1" dirty="0"/>
          </a:p>
        </p:txBody>
      </p:sp>
      <p:sp>
        <p:nvSpPr>
          <p:cNvPr id="3" name="Content Placeholder 2"/>
          <p:cNvSpPr>
            <a:spLocks noGrp="1"/>
          </p:cNvSpPr>
          <p:nvPr>
            <p:ph idx="1"/>
          </p:nvPr>
        </p:nvSpPr>
        <p:spPr/>
        <p:txBody>
          <a:bodyPr>
            <a:normAutofit/>
          </a:bodyPr>
          <a:lstStyle/>
          <a:p>
            <a:r>
              <a:rPr lang="en-US" b="1" i="1" dirty="0"/>
              <a:t>Scarcity is the situation in which wants are greater than available resources</a:t>
            </a:r>
            <a:r>
              <a:rPr lang="en-US" dirty="0"/>
              <a:t>.</a:t>
            </a:r>
          </a:p>
          <a:p>
            <a:pPr lvl="1"/>
            <a:r>
              <a:rPr lang="en-US" dirty="0" smtClean="0"/>
              <a:t>All </a:t>
            </a:r>
            <a:r>
              <a:rPr lang="en-US" dirty="0"/>
              <a:t>people, businesses and societies must decide how to use scarce resources. </a:t>
            </a:r>
          </a:p>
          <a:p>
            <a:pPr lvl="1"/>
            <a:r>
              <a:rPr lang="en-US" dirty="0"/>
              <a:t>Scarcity is a basic economic problem. Human wants are unlimited and resources are limited, people cannot have all of the goods and services that they want.</a:t>
            </a:r>
          </a:p>
          <a:p>
            <a:endParaRPr lang="en-US" dirty="0"/>
          </a:p>
        </p:txBody>
      </p:sp>
    </p:spTree>
    <p:extLst>
      <p:ext uri="{BB962C8B-B14F-4D97-AF65-F5344CB8AC3E}">
        <p14:creationId xmlns:p14="http://schemas.microsoft.com/office/powerpoint/2010/main" val="1364210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Scarcity Example:</a:t>
            </a:r>
          </a:p>
        </p:txBody>
      </p:sp>
      <p:sp>
        <p:nvSpPr>
          <p:cNvPr id="17411" name="Content Placeholder 2"/>
          <p:cNvSpPr>
            <a:spLocks noGrp="1"/>
          </p:cNvSpPr>
          <p:nvPr>
            <p:ph idx="1"/>
          </p:nvPr>
        </p:nvSpPr>
        <p:spPr/>
        <p:txBody>
          <a:bodyPr/>
          <a:lstStyle/>
          <a:p>
            <a:pPr eaLnBrk="1" hangingPunct="1"/>
            <a:r>
              <a:rPr lang="en-US" dirty="0" smtClean="0"/>
              <a:t>John wants to ride his bike to the park. His mom tells him that he has to clean his room before dinner. It is already 5:30 and dinner is usually served at 6:00.</a:t>
            </a:r>
          </a:p>
          <a:p>
            <a:pPr lvl="1" eaLnBrk="1" hangingPunct="1"/>
            <a:r>
              <a:rPr lang="en-US" dirty="0" smtClean="0"/>
              <a:t>Do you think John has a problem?</a:t>
            </a:r>
          </a:p>
          <a:p>
            <a:pPr lvl="1" eaLnBrk="1" hangingPunct="1"/>
            <a:r>
              <a:rPr lang="en-US" dirty="0" smtClean="0"/>
              <a:t>What is scarce? </a:t>
            </a:r>
          </a:p>
          <a:p>
            <a:pPr lvl="1" eaLnBrk="1" hangingPunct="1"/>
            <a:r>
              <a:rPr lang="en-US" dirty="0" smtClean="0"/>
              <a:t>What are John’s choices?</a:t>
            </a:r>
          </a:p>
        </p:txBody>
      </p:sp>
    </p:spTree>
    <p:extLst>
      <p:ext uri="{BB962C8B-B14F-4D97-AF65-F5344CB8AC3E}">
        <p14:creationId xmlns:p14="http://schemas.microsoft.com/office/powerpoint/2010/main" val="16200881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Scarcity Activity</a:t>
            </a:r>
          </a:p>
        </p:txBody>
      </p:sp>
      <p:sp>
        <p:nvSpPr>
          <p:cNvPr id="18435" name="Content Placeholder 2"/>
          <p:cNvSpPr>
            <a:spLocks noGrp="1"/>
          </p:cNvSpPr>
          <p:nvPr>
            <p:ph idx="1"/>
          </p:nvPr>
        </p:nvSpPr>
        <p:spPr/>
        <p:txBody>
          <a:bodyPr/>
          <a:lstStyle/>
          <a:p>
            <a:pPr eaLnBrk="1" hangingPunct="1"/>
            <a:r>
              <a:rPr lang="en-US" dirty="0" smtClean="0"/>
              <a:t>Do you like chocolate candy?</a:t>
            </a:r>
          </a:p>
          <a:p>
            <a:pPr eaLnBrk="1" hangingPunct="1"/>
            <a:r>
              <a:rPr lang="en-US" dirty="0" smtClean="0"/>
              <a:t>Do you think this chocolate is scarce?</a:t>
            </a:r>
          </a:p>
          <a:p>
            <a:pPr eaLnBrk="1" hangingPunct="1"/>
            <a:endParaRPr lang="en-US" dirty="0" smtClean="0"/>
          </a:p>
        </p:txBody>
      </p:sp>
      <p:pic>
        <p:nvPicPr>
          <p:cNvPr id="18436"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453561"/>
            <a:ext cx="5920149" cy="24138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59741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52400" y="5334000"/>
            <a:ext cx="7467600" cy="1143000"/>
          </a:xfrm>
        </p:spPr>
        <p:txBody>
          <a:bodyPr>
            <a:normAutofit/>
          </a:bodyPr>
          <a:lstStyle/>
          <a:p>
            <a:pPr eaLnBrk="1" hangingPunct="1"/>
            <a:r>
              <a:rPr lang="en-US" dirty="0" smtClean="0"/>
              <a:t>Is the Chocolate Scarce</a:t>
            </a:r>
            <a:r>
              <a:rPr lang="en-US" dirty="0" smtClean="0"/>
              <a:t>?</a:t>
            </a:r>
            <a:br>
              <a:rPr lang="en-US" dirty="0" smtClean="0"/>
            </a:br>
            <a:r>
              <a:rPr lang="en-US" sz="2000" dirty="0"/>
              <a:t>p</a:t>
            </a:r>
            <a:r>
              <a:rPr lang="en-US" sz="2000" dirty="0" smtClean="0"/>
              <a:t>age 24 of your workbook</a:t>
            </a:r>
            <a:endParaRPr lang="en-US"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2725130"/>
              </p:ext>
            </p:extLst>
          </p:nvPr>
        </p:nvGraphicFramePr>
        <p:xfrm>
          <a:off x="2362200" y="304800"/>
          <a:ext cx="4192588" cy="5192715"/>
        </p:xfrm>
        <a:graphic>
          <a:graphicData uri="http://schemas.openxmlformats.org/drawingml/2006/table">
            <a:tbl>
              <a:tblPr/>
              <a:tblGrid>
                <a:gridCol w="2096294"/>
                <a:gridCol w="2096294"/>
              </a:tblGrid>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entury Gothic" charset="0"/>
                          <a:ea typeface="ＭＳ Ｐゴシック" charset="-128"/>
                        </a:rPr>
                        <a:t>Hershey’s Chocolate</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entury Gothic" charset="0"/>
                          <a:ea typeface="ＭＳ Ｐゴシック" charset="-128"/>
                        </a:rPr>
                        <a:t>How many of each would you like?</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Gothic" charset="0"/>
                          <a:ea typeface="ＭＳ Ｐゴシック" charset="-128"/>
                        </a:rPr>
                        <a:t>Mr. </a:t>
                      </a:r>
                      <a:r>
                        <a:rPr kumimoji="0" lang="en-US" sz="1800" b="0" i="0" u="none" strike="noStrike" cap="none" normalizeH="0" baseline="0" dirty="0" err="1" smtClean="0">
                          <a:ln>
                            <a:noFill/>
                          </a:ln>
                          <a:solidFill>
                            <a:srgbClr val="000000"/>
                          </a:solidFill>
                          <a:effectLst/>
                          <a:latin typeface="Century Gothic" charset="0"/>
                          <a:ea typeface="ＭＳ Ｐゴシック" charset="-128"/>
                        </a:rPr>
                        <a:t>Goodbar</a:t>
                      </a:r>
                      <a:endParaRPr kumimoji="0" lang="en-US" sz="1800" b="0" i="0" u="none" strike="noStrike" cap="none" normalizeH="0" baseline="0" dirty="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Gothic" charset="0"/>
                          <a:ea typeface="ＭＳ Ｐゴシック" charset="-128"/>
                        </a:rPr>
                        <a:t>Krackle</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Gothic" charset="0"/>
                          <a:ea typeface="ＭＳ Ｐゴシック" charset="-128"/>
                        </a:rPr>
                        <a:t>Special Dark</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Gothic" charset="0"/>
                          <a:ea typeface="ＭＳ Ｐゴシック" charset="-128"/>
                        </a:rPr>
                        <a:t>Hershey's</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Gothic" charset="0"/>
                          <a:ea typeface="ＭＳ Ｐゴシック" charset="-128"/>
                        </a:rPr>
                        <a:t>Total pieces desired</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r>
            </a:tbl>
          </a:graphicData>
        </a:graphic>
      </p:graphicFrame>
    </p:spTree>
    <p:extLst>
      <p:ext uri="{BB962C8B-B14F-4D97-AF65-F5344CB8AC3E}">
        <p14:creationId xmlns:p14="http://schemas.microsoft.com/office/powerpoint/2010/main" val="4843641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smtClean="0"/>
              <a:t>Is Chocolate Scarce?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9392418"/>
              </p:ext>
            </p:extLst>
          </p:nvPr>
        </p:nvGraphicFramePr>
        <p:xfrm>
          <a:off x="989013" y="1490663"/>
          <a:ext cx="7165975" cy="5133978"/>
        </p:xfrm>
        <a:graphic>
          <a:graphicData uri="http://schemas.openxmlformats.org/drawingml/2006/table">
            <a:tbl>
              <a:tblPr/>
              <a:tblGrid>
                <a:gridCol w="2389187"/>
                <a:gridCol w="2387600"/>
                <a:gridCol w="2389188"/>
              </a:tblGrid>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entury Gothic" charset="0"/>
                          <a:ea typeface="ＭＳ Ｐゴシック" charset="-128"/>
                        </a:rPr>
                        <a:t>Hershey’s Chocolate</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entury Gothic" charset="0"/>
                          <a:ea typeface="ＭＳ Ｐゴシック" charset="-128"/>
                        </a:rPr>
                        <a:t>Class Numbers </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entury Gothic" charset="0"/>
                          <a:ea typeface="ＭＳ Ｐゴシック" charset="-128"/>
                        </a:rPr>
                        <a:t>Available Candy</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Gothic" charset="0"/>
                          <a:ea typeface="ＭＳ Ｐゴシック" charset="-128"/>
                        </a:rPr>
                        <a:t>Mr. Goodbar</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Gothic" charset="0"/>
                          <a:ea typeface="ＭＳ Ｐゴシック" charset="-128"/>
                        </a:rPr>
                        <a:t>Krackle</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Gothic" charset="0"/>
                          <a:ea typeface="ＭＳ Ｐゴシック" charset="-128"/>
                        </a:rPr>
                        <a:t>Special Dark</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Century Gothic" charset="0"/>
                          <a:ea typeface="ＭＳ Ｐゴシック" charset="-128"/>
                        </a:rPr>
                        <a:t>Hershey's</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3CB"/>
                    </a:solidFill>
                  </a:tcPr>
                </a:tc>
              </a:tr>
              <a:tr h="855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Gothic" charset="0"/>
                          <a:ea typeface="ＭＳ Ｐゴシック" charset="-128"/>
                        </a:rPr>
                        <a:t>Total pieces desired</a:t>
                      </a: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Century Gothic" charset="0"/>
                        <a:ea typeface="ＭＳ Ｐゴシック" charset="-128"/>
                      </a:endParaRPr>
                    </a:p>
                  </a:txBody>
                  <a:tcPr marL="79622" marR="796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2E7"/>
                    </a:solidFill>
                  </a:tcPr>
                </a:tc>
              </a:tr>
            </a:tbl>
          </a:graphicData>
        </a:graphic>
      </p:graphicFrame>
    </p:spTree>
    <p:extLst>
      <p:ext uri="{BB962C8B-B14F-4D97-AF65-F5344CB8AC3E}">
        <p14:creationId xmlns:p14="http://schemas.microsoft.com/office/powerpoint/2010/main" val="4843641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Is Chocolate Scarce?</a:t>
            </a:r>
          </a:p>
        </p:txBody>
      </p:sp>
      <p:sp>
        <p:nvSpPr>
          <p:cNvPr id="22531" name="Content Placeholder 2"/>
          <p:cNvSpPr>
            <a:spLocks noGrp="1"/>
          </p:cNvSpPr>
          <p:nvPr>
            <p:ph idx="1"/>
          </p:nvPr>
        </p:nvSpPr>
        <p:spPr/>
        <p:txBody>
          <a:bodyPr/>
          <a:lstStyle/>
          <a:p>
            <a:pPr eaLnBrk="1" hangingPunct="1"/>
            <a:r>
              <a:rPr lang="en-US" smtClean="0"/>
              <a:t>Do you still believe that this chocolate is not scarce, explain?</a:t>
            </a:r>
          </a:p>
        </p:txBody>
      </p:sp>
    </p:spTree>
    <p:extLst>
      <p:ext uri="{BB962C8B-B14F-4D97-AF65-F5344CB8AC3E}">
        <p14:creationId xmlns:p14="http://schemas.microsoft.com/office/powerpoint/2010/main" val="431369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Learning Target: </a:t>
            </a:r>
          </a:p>
        </p:txBody>
      </p:sp>
      <p:sp>
        <p:nvSpPr>
          <p:cNvPr id="3" name="Content Placeholder 2"/>
          <p:cNvSpPr>
            <a:spLocks noGrp="1"/>
          </p:cNvSpPr>
          <p:nvPr>
            <p:ph idx="1"/>
          </p:nvPr>
        </p:nvSpPr>
        <p:spPr>
          <a:xfrm>
            <a:off x="457200" y="1447800"/>
            <a:ext cx="7467600" cy="4678363"/>
          </a:xfrm>
        </p:spPr>
        <p:txBody>
          <a:bodyPr>
            <a:normAutofit/>
          </a:bodyPr>
          <a:lstStyle/>
          <a:p>
            <a:r>
              <a:rPr lang="en-US" smtClean="0"/>
              <a:t>I can explain </a:t>
            </a:r>
            <a:r>
              <a:rPr lang="en-US" dirty="0" smtClean="0"/>
              <a:t>the relationship between supply and demand</a:t>
            </a:r>
          </a:p>
          <a:p>
            <a:endParaRPr lang="en-US" b="1" dirty="0"/>
          </a:p>
          <a:p>
            <a:r>
              <a:rPr lang="en-US" b="1" dirty="0" smtClean="0"/>
              <a:t>Success Criteria:</a:t>
            </a:r>
          </a:p>
          <a:p>
            <a:pPr lvl="1"/>
            <a:r>
              <a:rPr lang="en-US" dirty="0" smtClean="0"/>
              <a:t>Define </a:t>
            </a:r>
            <a:r>
              <a:rPr lang="en-US" dirty="0"/>
              <a:t>supply and demand.</a:t>
            </a:r>
          </a:p>
          <a:p>
            <a:pPr lvl="1"/>
            <a:r>
              <a:rPr lang="en-US" dirty="0" smtClean="0"/>
              <a:t>Determine </a:t>
            </a:r>
            <a:r>
              <a:rPr lang="en-US" dirty="0"/>
              <a:t>profitability of goods.</a:t>
            </a:r>
          </a:p>
          <a:p>
            <a:pPr lvl="1"/>
            <a:r>
              <a:rPr lang="en-US" dirty="0" smtClean="0"/>
              <a:t>Provide </a:t>
            </a:r>
            <a:r>
              <a:rPr lang="en-US" dirty="0"/>
              <a:t>examples of how supply and demand may affect prices charged </a:t>
            </a:r>
            <a:r>
              <a:rPr lang="en-US" dirty="0" smtClean="0"/>
              <a:t>by producers </a:t>
            </a:r>
            <a:r>
              <a:rPr lang="en-US" dirty="0"/>
              <a:t>or traders.</a:t>
            </a:r>
          </a:p>
        </p:txBody>
      </p:sp>
    </p:spTree>
    <p:extLst>
      <p:ext uri="{BB962C8B-B14F-4D97-AF65-F5344CB8AC3E}">
        <p14:creationId xmlns:p14="http://schemas.microsoft.com/office/powerpoint/2010/main" val="2353129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Scarcity Processing</a:t>
            </a:r>
          </a:p>
        </p:txBody>
      </p:sp>
      <p:sp>
        <p:nvSpPr>
          <p:cNvPr id="23555" name="Content Placeholder 2"/>
          <p:cNvSpPr>
            <a:spLocks noGrp="1"/>
          </p:cNvSpPr>
          <p:nvPr>
            <p:ph idx="1"/>
          </p:nvPr>
        </p:nvSpPr>
        <p:spPr/>
        <p:txBody>
          <a:bodyPr/>
          <a:lstStyle/>
          <a:p>
            <a:pPr eaLnBrk="1" hangingPunct="1"/>
            <a:r>
              <a:rPr lang="en-US" dirty="0" smtClean="0"/>
              <a:t>Explain why people can’t have everything that they want</a:t>
            </a:r>
            <a:r>
              <a:rPr lang="en-US" dirty="0" smtClean="0"/>
              <a:t>?</a:t>
            </a:r>
          </a:p>
          <a:p>
            <a:pPr eaLnBrk="1" hangingPunct="1"/>
            <a:endParaRPr lang="en-US" dirty="0"/>
          </a:p>
          <a:p>
            <a:pPr eaLnBrk="1" hangingPunct="1"/>
            <a:r>
              <a:rPr lang="en-US" dirty="0" smtClean="0"/>
              <a:t>Include:</a:t>
            </a:r>
          </a:p>
          <a:p>
            <a:pPr lvl="1"/>
            <a:r>
              <a:rPr lang="en-US" dirty="0" smtClean="0"/>
              <a:t>Supply</a:t>
            </a:r>
          </a:p>
          <a:p>
            <a:pPr lvl="1"/>
            <a:r>
              <a:rPr lang="en-US" dirty="0" smtClean="0"/>
              <a:t>Demand</a:t>
            </a:r>
          </a:p>
          <a:p>
            <a:pPr lvl="1"/>
            <a:r>
              <a:rPr lang="en-US" dirty="0" smtClean="0"/>
              <a:t>Scarcity</a:t>
            </a:r>
            <a:endParaRPr lang="en-US" dirty="0" smtClean="0"/>
          </a:p>
        </p:txBody>
      </p:sp>
    </p:spTree>
    <p:extLst>
      <p:ext uri="{BB962C8B-B14F-4D97-AF65-F5344CB8AC3E}">
        <p14:creationId xmlns:p14="http://schemas.microsoft.com/office/powerpoint/2010/main" val="1048501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b="1" dirty="0"/>
          </a:p>
        </p:txBody>
      </p:sp>
      <p:sp>
        <p:nvSpPr>
          <p:cNvPr id="3" name="Content Placeholder 2"/>
          <p:cNvSpPr>
            <a:spLocks noGrp="1"/>
          </p:cNvSpPr>
          <p:nvPr>
            <p:ph idx="1"/>
          </p:nvPr>
        </p:nvSpPr>
        <p:spPr/>
        <p:txBody>
          <a:bodyPr/>
          <a:lstStyle/>
          <a:p>
            <a:r>
              <a:rPr lang="en-US" dirty="0"/>
              <a:t>Students </a:t>
            </a:r>
            <a:r>
              <a:rPr lang="en-US" dirty="0" smtClean="0"/>
              <a:t>will role-play </a:t>
            </a:r>
            <a:r>
              <a:rPr lang="en-US" dirty="0"/>
              <a:t>the principles of supply and demand and determine the </a:t>
            </a:r>
            <a:r>
              <a:rPr lang="en-US" dirty="0" smtClean="0"/>
              <a:t>most profitable </a:t>
            </a:r>
            <a:r>
              <a:rPr lang="en-US" dirty="0"/>
              <a:t>price at which to sell a candy bar.</a:t>
            </a:r>
          </a:p>
        </p:txBody>
      </p:sp>
    </p:spTree>
    <p:extLst>
      <p:ext uri="{BB962C8B-B14F-4D97-AF65-F5344CB8AC3E}">
        <p14:creationId xmlns:p14="http://schemas.microsoft.com/office/powerpoint/2010/main" val="1922640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Vocabulary Review</a:t>
            </a:r>
            <a:endParaRPr lang="en-US" b="1"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b="1" dirty="0" smtClean="0"/>
              <a:t>Trade-</a:t>
            </a:r>
            <a:r>
              <a:rPr lang="en-US" dirty="0" smtClean="0"/>
              <a:t> an exchange of goods or services</a:t>
            </a:r>
            <a:endParaRPr lang="en-US" dirty="0"/>
          </a:p>
          <a:p>
            <a:r>
              <a:rPr lang="en-US" b="1" dirty="0"/>
              <a:t>D</a:t>
            </a:r>
            <a:r>
              <a:rPr lang="en-US" b="1" dirty="0" smtClean="0"/>
              <a:t>omestic Trade</a:t>
            </a:r>
            <a:r>
              <a:rPr lang="en-US" dirty="0" smtClean="0"/>
              <a:t>: having to do with the internal affairs of a country</a:t>
            </a:r>
          </a:p>
          <a:p>
            <a:r>
              <a:rPr lang="en-US" b="1" dirty="0"/>
              <a:t>G</a:t>
            </a:r>
            <a:r>
              <a:rPr lang="en-US" b="1" dirty="0" smtClean="0"/>
              <a:t>lobal Trade/ International Trade</a:t>
            </a:r>
            <a:r>
              <a:rPr lang="en-US" dirty="0" smtClean="0"/>
              <a:t>: </a:t>
            </a:r>
            <a:r>
              <a:rPr lang="en-US" dirty="0"/>
              <a:t>an exchange of goods or services throughout the world</a:t>
            </a:r>
          </a:p>
          <a:p>
            <a:r>
              <a:rPr lang="en-US" b="1" dirty="0" smtClean="0"/>
              <a:t>Import</a:t>
            </a:r>
            <a:r>
              <a:rPr lang="en-US" dirty="0" smtClean="0"/>
              <a:t>: goods brought in from a foreign country  for trade or sale</a:t>
            </a:r>
          </a:p>
          <a:p>
            <a:r>
              <a:rPr lang="en-US" b="1" dirty="0" smtClean="0"/>
              <a:t>Export</a:t>
            </a:r>
            <a:r>
              <a:rPr lang="en-US" dirty="0" smtClean="0"/>
              <a:t>: goods shipped out of one country for trade or sale with another</a:t>
            </a:r>
          </a:p>
          <a:p>
            <a:r>
              <a:rPr lang="en-US" b="1" dirty="0" smtClean="0"/>
              <a:t>Interdependence</a:t>
            </a:r>
            <a:r>
              <a:rPr lang="en-US" dirty="0" smtClean="0"/>
              <a:t>: </a:t>
            </a:r>
            <a:r>
              <a:rPr lang="en-US" dirty="0"/>
              <a:t>The condition where countries become dependent on one another because of specialization and </a:t>
            </a:r>
            <a:r>
              <a:rPr lang="en-US" dirty="0" smtClean="0"/>
              <a:t>trade</a:t>
            </a:r>
          </a:p>
        </p:txBody>
      </p:sp>
    </p:spTree>
    <p:extLst>
      <p:ext uri="{BB962C8B-B14F-4D97-AF65-F5344CB8AC3E}">
        <p14:creationId xmlns:p14="http://schemas.microsoft.com/office/powerpoint/2010/main" val="1897128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Vocabulary Review Conti…</a:t>
            </a:r>
            <a:endParaRPr lang="en-US" b="1" dirty="0"/>
          </a:p>
        </p:txBody>
      </p:sp>
      <p:sp>
        <p:nvSpPr>
          <p:cNvPr id="3" name="Content Placeholder 2"/>
          <p:cNvSpPr>
            <a:spLocks noGrp="1"/>
          </p:cNvSpPr>
          <p:nvPr>
            <p:ph idx="1"/>
          </p:nvPr>
        </p:nvSpPr>
        <p:spPr/>
        <p:txBody>
          <a:bodyPr>
            <a:normAutofit fontScale="62500" lnSpcReduction="20000"/>
          </a:bodyPr>
          <a:lstStyle/>
          <a:p>
            <a:r>
              <a:rPr lang="en-US" b="1" dirty="0" smtClean="0"/>
              <a:t>Resources</a:t>
            </a:r>
            <a:r>
              <a:rPr lang="en-US" dirty="0" smtClean="0"/>
              <a:t>:  Things of value and efforts used to produce goods and services: land, labor, capital, and entrepreneurship</a:t>
            </a:r>
            <a:endParaRPr lang="en-US" b="1" dirty="0" smtClean="0"/>
          </a:p>
          <a:p>
            <a:r>
              <a:rPr lang="en-US" b="1" dirty="0" smtClean="0"/>
              <a:t>Capital</a:t>
            </a:r>
            <a:r>
              <a:rPr lang="en-US" dirty="0"/>
              <a:t>: Material Wealth; The money, machines, factories, and tools </a:t>
            </a:r>
            <a:r>
              <a:rPr lang="en-US" dirty="0" smtClean="0"/>
              <a:t>used (or </a:t>
            </a:r>
            <a:r>
              <a:rPr lang="en-US" dirty="0"/>
              <a:t>available for use) in the production of other goods and services.</a:t>
            </a:r>
          </a:p>
          <a:p>
            <a:r>
              <a:rPr lang="en-US" b="1" dirty="0"/>
              <a:t>Entrepreneurship: </a:t>
            </a:r>
            <a:r>
              <a:rPr lang="en-US" dirty="0"/>
              <a:t>The willingness to assume the risks of organizing </a:t>
            </a:r>
            <a:r>
              <a:rPr lang="en-US" dirty="0" smtClean="0"/>
              <a:t>and coordinating </a:t>
            </a:r>
            <a:r>
              <a:rPr lang="en-US" dirty="0"/>
              <a:t>resources to produce goods and services.</a:t>
            </a:r>
          </a:p>
          <a:p>
            <a:r>
              <a:rPr lang="en-US" b="1" dirty="0"/>
              <a:t>Land</a:t>
            </a:r>
            <a:r>
              <a:rPr lang="en-US" dirty="0"/>
              <a:t>: Natural resources used to produce goods and services; </a:t>
            </a:r>
            <a:r>
              <a:rPr lang="en-US" dirty="0" smtClean="0"/>
              <a:t>for example</a:t>
            </a:r>
            <a:r>
              <a:rPr lang="en-US" dirty="0"/>
              <a:t>, land, minerals, and trees.</a:t>
            </a:r>
          </a:p>
          <a:p>
            <a:r>
              <a:rPr lang="en-US" b="1" dirty="0"/>
              <a:t>Labor</a:t>
            </a:r>
            <a:r>
              <a:rPr lang="en-US" dirty="0"/>
              <a:t>: All human effort, including the knowledge and skills used in </a:t>
            </a:r>
            <a:r>
              <a:rPr lang="en-US" dirty="0" smtClean="0"/>
              <a:t>the production </a:t>
            </a:r>
            <a:r>
              <a:rPr lang="en-US" dirty="0"/>
              <a:t>of goods and services</a:t>
            </a:r>
            <a:r>
              <a:rPr lang="en-US" dirty="0" smtClean="0"/>
              <a:t>.</a:t>
            </a:r>
          </a:p>
          <a:p>
            <a:r>
              <a:rPr lang="en-US" b="1" dirty="0" smtClean="0"/>
              <a:t>Specialization:  </a:t>
            </a:r>
            <a:r>
              <a:rPr lang="en-US" dirty="0" smtClean="0"/>
              <a:t>when </a:t>
            </a:r>
            <a:r>
              <a:rPr lang="en-US" dirty="0"/>
              <a:t>countries or </a:t>
            </a:r>
            <a:r>
              <a:rPr lang="en-US" dirty="0" smtClean="0"/>
              <a:t>businesses concentrate </a:t>
            </a:r>
            <a:r>
              <a:rPr lang="en-US" dirty="0"/>
              <a:t>on producing only those goods and services that they can most efficiently </a:t>
            </a:r>
            <a:r>
              <a:rPr lang="en-US" dirty="0" smtClean="0"/>
              <a:t>produce given </a:t>
            </a:r>
            <a:r>
              <a:rPr lang="en-US" dirty="0"/>
              <a:t>their existing resources.</a:t>
            </a:r>
          </a:p>
        </p:txBody>
      </p:sp>
    </p:spTree>
    <p:extLst>
      <p:ext uri="{BB962C8B-B14F-4D97-AF65-F5344CB8AC3E}">
        <p14:creationId xmlns:p14="http://schemas.microsoft.com/office/powerpoint/2010/main" val="593318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Vocabulary Review Conti…</a:t>
            </a:r>
            <a:endParaRPr lang="en-US" b="1" dirty="0"/>
          </a:p>
        </p:txBody>
      </p:sp>
      <p:sp>
        <p:nvSpPr>
          <p:cNvPr id="3" name="Content Placeholder 2"/>
          <p:cNvSpPr>
            <a:spLocks noGrp="1"/>
          </p:cNvSpPr>
          <p:nvPr>
            <p:ph idx="1"/>
          </p:nvPr>
        </p:nvSpPr>
        <p:spPr/>
        <p:txBody>
          <a:bodyPr/>
          <a:lstStyle/>
          <a:p>
            <a:r>
              <a:rPr lang="en-US" b="1" dirty="0" smtClean="0"/>
              <a:t>Trade Barriers</a:t>
            </a:r>
            <a:r>
              <a:rPr lang="en-US" dirty="0" smtClean="0"/>
              <a:t>: limits or restrictions on foreign trade</a:t>
            </a:r>
          </a:p>
          <a:p>
            <a:r>
              <a:rPr lang="en-US" b="1" dirty="0" smtClean="0"/>
              <a:t>Tariffs</a:t>
            </a:r>
            <a:r>
              <a:rPr lang="en-US" dirty="0" smtClean="0"/>
              <a:t>:  a tax on imports</a:t>
            </a:r>
          </a:p>
          <a:p>
            <a:r>
              <a:rPr lang="en-US" b="1" dirty="0" smtClean="0"/>
              <a:t>Quotas</a:t>
            </a:r>
            <a:r>
              <a:rPr lang="en-US" dirty="0" smtClean="0"/>
              <a:t>:  a limit on the amount of goods that can be imported</a:t>
            </a:r>
          </a:p>
          <a:p>
            <a:r>
              <a:rPr lang="en-US" b="1" dirty="0" smtClean="0"/>
              <a:t>Embargoes</a:t>
            </a:r>
            <a:r>
              <a:rPr lang="en-US" dirty="0" smtClean="0"/>
              <a:t>:  when on nation prohibits trade with another, often for political reasons</a:t>
            </a:r>
            <a:endParaRPr lang="en-US" dirty="0"/>
          </a:p>
        </p:txBody>
      </p:sp>
    </p:spTree>
    <p:extLst>
      <p:ext uri="{BB962C8B-B14F-4D97-AF65-F5344CB8AC3E}">
        <p14:creationId xmlns:p14="http://schemas.microsoft.com/office/powerpoint/2010/main" val="996056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 Key Vocabulary</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Demand </a:t>
            </a:r>
            <a:r>
              <a:rPr lang="en-US" dirty="0"/>
              <a:t>is the different quantities of a resource, good, or service that will be </a:t>
            </a:r>
            <a:r>
              <a:rPr lang="en-US" dirty="0" smtClean="0"/>
              <a:t>purchased at </a:t>
            </a:r>
            <a:r>
              <a:rPr lang="en-US" dirty="0"/>
              <a:t>various prices during a specific time period (willingness and ability to purchase </a:t>
            </a:r>
            <a:r>
              <a:rPr lang="en-US" dirty="0" smtClean="0"/>
              <a:t>goods and </a:t>
            </a:r>
            <a:r>
              <a:rPr lang="en-US" dirty="0"/>
              <a:t>services for a particular price).</a:t>
            </a:r>
          </a:p>
          <a:p>
            <a:r>
              <a:rPr lang="en-US" b="1" dirty="0"/>
              <a:t>Supply </a:t>
            </a:r>
            <a:r>
              <a:rPr lang="en-US" dirty="0"/>
              <a:t>is the different quantities of a resource, good, or service that will be offered </a:t>
            </a:r>
            <a:r>
              <a:rPr lang="en-US" dirty="0" smtClean="0"/>
              <a:t>for sale </a:t>
            </a:r>
            <a:r>
              <a:rPr lang="en-US" dirty="0"/>
              <a:t>at various possible prices during a specific time period (quantity of a </a:t>
            </a:r>
            <a:r>
              <a:rPr lang="en-US" dirty="0" smtClean="0"/>
              <a:t>product producers </a:t>
            </a:r>
            <a:r>
              <a:rPr lang="en-US" dirty="0"/>
              <a:t>are willing to provide at a particular price).</a:t>
            </a:r>
          </a:p>
        </p:txBody>
      </p:sp>
    </p:spTree>
    <p:extLst>
      <p:ext uri="{BB962C8B-B14F-4D97-AF65-F5344CB8AC3E}">
        <p14:creationId xmlns:p14="http://schemas.microsoft.com/office/powerpoint/2010/main" val="1751653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724525"/>
            <a:ext cx="9144000" cy="1133475"/>
          </a:xfrm>
        </p:spPr>
        <p:txBody>
          <a:bodyPr>
            <a:noAutofit/>
          </a:bodyPr>
          <a:lstStyle/>
          <a:p>
            <a:r>
              <a:rPr lang="en-US" sz="2000" b="0" dirty="0"/>
              <a:t>B</a:t>
            </a:r>
            <a:r>
              <a:rPr lang="en-US" sz="2000" b="0" dirty="0" smtClean="0"/>
              <a:t>usinesses </a:t>
            </a:r>
            <a:r>
              <a:rPr lang="en-US" sz="2000" b="0" dirty="0"/>
              <a:t>decide how much to charge for goods and services </a:t>
            </a:r>
            <a:r>
              <a:rPr lang="en-US" sz="2000" b="0" dirty="0" smtClean="0"/>
              <a:t>based on </a:t>
            </a:r>
            <a:r>
              <a:rPr lang="en-US" sz="2000" b="0" dirty="0"/>
              <a:t>the principles of supply and demand.  </a:t>
            </a:r>
            <a:r>
              <a:rPr lang="en-US" sz="2000" b="0" dirty="0" smtClean="0"/>
              <a:t>By </a:t>
            </a:r>
            <a:r>
              <a:rPr lang="en-US" sz="2000" b="0" dirty="0"/>
              <a:t>using the supply and </a:t>
            </a:r>
            <a:r>
              <a:rPr lang="en-US" sz="2000" b="0" dirty="0" smtClean="0"/>
              <a:t>demand chart they </a:t>
            </a:r>
            <a:r>
              <a:rPr lang="en-US" sz="2000" b="0" dirty="0"/>
              <a:t>will determine the most profitable point at which to produce </a:t>
            </a:r>
            <a:r>
              <a:rPr lang="en-US" sz="2000" b="0" dirty="0" smtClean="0"/>
              <a:t>and sell </a:t>
            </a:r>
            <a:r>
              <a:rPr lang="en-US" sz="2000" b="0" dirty="0"/>
              <a:t>candy bars.</a:t>
            </a:r>
            <a:endParaRPr lang="en-US" sz="2000" dirty="0"/>
          </a:p>
        </p:txBody>
      </p:sp>
      <p:sp>
        <p:nvSpPr>
          <p:cNvPr id="5" name="Text Placeholder 4"/>
          <p:cNvSpPr>
            <a:spLocks noGrp="1"/>
          </p:cNvSpPr>
          <p:nvPr>
            <p:ph type="body" idx="1"/>
          </p:nvPr>
        </p:nvSpPr>
        <p:spPr/>
        <p:txBody>
          <a:bodyPr/>
          <a:lstStyle/>
          <a:p>
            <a:endParaRPr lang="en-US"/>
          </a:p>
        </p:txBody>
      </p:sp>
      <p:graphicFrame>
        <p:nvGraphicFramePr>
          <p:cNvPr id="7" name="Content Placeholder 3"/>
          <p:cNvGraphicFramePr>
            <a:graphicFrameLocks/>
          </p:cNvGraphicFramePr>
          <p:nvPr>
            <p:extLst>
              <p:ext uri="{D42A27DB-BD31-4B8C-83A1-F6EECF244321}">
                <p14:modId xmlns:p14="http://schemas.microsoft.com/office/powerpoint/2010/main" val="386772266"/>
              </p:ext>
            </p:extLst>
          </p:nvPr>
        </p:nvGraphicFramePr>
        <p:xfrm>
          <a:off x="381000" y="228600"/>
          <a:ext cx="8458200" cy="5445760"/>
        </p:xfrm>
        <a:graphic>
          <a:graphicData uri="http://schemas.openxmlformats.org/drawingml/2006/table">
            <a:tbl>
              <a:tblPr firstRow="1" bandRow="1">
                <a:tableStyleId>{5C22544A-7EE6-4342-B048-85BDC9FD1C3A}</a:tableStyleId>
              </a:tblPr>
              <a:tblGrid>
                <a:gridCol w="1295400"/>
                <a:gridCol w="1600200"/>
                <a:gridCol w="1905000"/>
                <a:gridCol w="2286000"/>
                <a:gridCol w="1371600"/>
              </a:tblGrid>
              <a:tr h="370840">
                <a:tc>
                  <a:txBody>
                    <a:bodyPr/>
                    <a:lstStyle/>
                    <a:p>
                      <a:pPr algn="ctr"/>
                      <a:endParaRPr lang="en-US" dirty="0" smtClean="0"/>
                    </a:p>
                    <a:p>
                      <a:pPr algn="ctr"/>
                      <a:r>
                        <a:rPr lang="en-US" dirty="0" smtClean="0"/>
                        <a:t>PRICE (a)</a:t>
                      </a:r>
                      <a:endParaRPr lang="en-US" dirty="0"/>
                    </a:p>
                  </a:txBody>
                  <a:tcPr/>
                </a:tc>
                <a:tc>
                  <a:txBody>
                    <a:bodyPr/>
                    <a:lstStyle/>
                    <a:p>
                      <a:pPr algn="ctr"/>
                      <a:endParaRPr lang="en-US" dirty="0" smtClean="0"/>
                    </a:p>
                    <a:p>
                      <a:pPr algn="ctr"/>
                      <a:r>
                        <a:rPr lang="en-US" dirty="0" smtClean="0"/>
                        <a:t>DEMAND (b)</a:t>
                      </a:r>
                      <a:endParaRPr lang="en-US" dirty="0"/>
                    </a:p>
                  </a:txBody>
                  <a:tcPr/>
                </a:tc>
                <a:tc>
                  <a:txBody>
                    <a:bodyPr/>
                    <a:lstStyle/>
                    <a:p>
                      <a:pPr algn="ctr"/>
                      <a:endParaRPr lang="en-US" dirty="0" smtClean="0"/>
                    </a:p>
                    <a:p>
                      <a:pPr algn="ctr"/>
                      <a:r>
                        <a:rPr lang="en-US" dirty="0" smtClean="0"/>
                        <a:t>SALES</a:t>
                      </a:r>
                      <a:r>
                        <a:rPr lang="en-US" baseline="0" dirty="0" smtClean="0"/>
                        <a:t> INCOME (c)</a:t>
                      </a:r>
                    </a:p>
                    <a:p>
                      <a:pPr algn="ctr"/>
                      <a:endParaRPr lang="en-US" baseline="0" dirty="0" smtClean="0"/>
                    </a:p>
                    <a:p>
                      <a:pPr algn="ctr"/>
                      <a:r>
                        <a:rPr lang="en-US" baseline="0" dirty="0" smtClean="0"/>
                        <a:t>(a) X  (b)</a:t>
                      </a:r>
                      <a:endParaRPr lang="en-US" dirty="0"/>
                    </a:p>
                  </a:txBody>
                  <a:tcPr/>
                </a:tc>
                <a:tc>
                  <a:txBody>
                    <a:bodyPr/>
                    <a:lstStyle/>
                    <a:p>
                      <a:pPr algn="ctr"/>
                      <a:endParaRPr lang="en-US" dirty="0" smtClean="0"/>
                    </a:p>
                    <a:p>
                      <a:pPr algn="ctr"/>
                      <a:r>
                        <a:rPr lang="en-US" dirty="0" smtClean="0"/>
                        <a:t>TOTAL (d)</a:t>
                      </a:r>
                      <a:r>
                        <a:rPr lang="en-US" baseline="0" dirty="0" smtClean="0"/>
                        <a:t> </a:t>
                      </a:r>
                    </a:p>
                    <a:p>
                      <a:pPr algn="ctr"/>
                      <a:r>
                        <a:rPr lang="en-US" baseline="0" dirty="0" smtClean="0"/>
                        <a:t>COST AT $.50 EACH </a:t>
                      </a:r>
                    </a:p>
                    <a:p>
                      <a:pPr algn="ctr"/>
                      <a:endParaRPr lang="en-US" baseline="0" dirty="0" smtClean="0"/>
                    </a:p>
                    <a:p>
                      <a:pPr algn="ctr"/>
                      <a:r>
                        <a:rPr lang="en-US" baseline="0" dirty="0" smtClean="0"/>
                        <a:t>(b) X .50</a:t>
                      </a:r>
                    </a:p>
                  </a:txBody>
                  <a:tcPr/>
                </a:tc>
                <a:tc>
                  <a:txBody>
                    <a:bodyPr/>
                    <a:lstStyle/>
                    <a:p>
                      <a:pPr algn="ctr"/>
                      <a:endParaRPr lang="en-US" dirty="0" smtClean="0"/>
                    </a:p>
                    <a:p>
                      <a:pPr algn="ctr"/>
                      <a:r>
                        <a:rPr lang="en-US" dirty="0" smtClean="0"/>
                        <a:t>PROFIT (e) </a:t>
                      </a:r>
                    </a:p>
                    <a:p>
                      <a:pPr algn="ctr"/>
                      <a:endParaRPr lang="en-US" dirty="0" smtClean="0"/>
                    </a:p>
                    <a:p>
                      <a:pPr algn="ctr"/>
                      <a:r>
                        <a:rPr lang="en-US" dirty="0" smtClean="0"/>
                        <a:t>(c) – (d)</a:t>
                      </a:r>
                      <a:endParaRPr lang="en-US" dirty="0"/>
                    </a:p>
                  </a:txBody>
                  <a:tcPr/>
                </a:tc>
              </a:tr>
              <a:tr h="370840">
                <a:tc>
                  <a:txBody>
                    <a:bodyPr/>
                    <a:lstStyle/>
                    <a:p>
                      <a:r>
                        <a:rPr lang="en-US" dirty="0" smtClean="0"/>
                        <a:t>$5.00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$4.50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$4.00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$3.50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$3.00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$2.50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$2.00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$1.50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$1.00</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$.50</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30673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2317</TotalTime>
  <Words>1673</Words>
  <Application>Microsoft Office PowerPoint</Application>
  <PresentationFormat>On-screen Show (4:3)</PresentationFormat>
  <Paragraphs>187</Paragraphs>
  <Slides>30</Slides>
  <Notes>2</Notes>
  <HiddenSlides>1</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Technic</vt:lpstr>
      <vt:lpstr>Warm Up</vt:lpstr>
      <vt:lpstr>Supply and Demand</vt:lpstr>
      <vt:lpstr>Learning Target: </vt:lpstr>
      <vt:lpstr>Overview</vt:lpstr>
      <vt:lpstr>Key Vocabulary Review</vt:lpstr>
      <vt:lpstr>Key Vocabulary Review Conti…</vt:lpstr>
      <vt:lpstr>Key Vocabulary Review Conti…</vt:lpstr>
      <vt:lpstr>New Key Vocabulary</vt:lpstr>
      <vt:lpstr>Businesses decide how much to charge for goods and services based on the principles of supply and demand.  By using the supply and demand chart they will determine the most profitable point at which to produce and sell candy bars.</vt:lpstr>
      <vt:lpstr>Chocolate Bar Activity</vt:lpstr>
      <vt:lpstr>PowerPoint Presentation</vt:lpstr>
      <vt:lpstr>Directions</vt:lpstr>
      <vt:lpstr>Discussion</vt:lpstr>
      <vt:lpstr>Processing</vt:lpstr>
      <vt:lpstr>Law of Demand</vt:lpstr>
      <vt:lpstr>Law of Supply</vt:lpstr>
      <vt:lpstr>Warm Up</vt:lpstr>
      <vt:lpstr>Reviewing Supply and Demand</vt:lpstr>
      <vt:lpstr>Discussion</vt:lpstr>
      <vt:lpstr>Scarcity and What Opportunities May Cost</vt:lpstr>
      <vt:lpstr>Learning Target: </vt:lpstr>
      <vt:lpstr>Overview</vt:lpstr>
      <vt:lpstr>Key Vocabulary</vt:lpstr>
      <vt:lpstr>Scarcity</vt:lpstr>
      <vt:lpstr>Scarcity Example:</vt:lpstr>
      <vt:lpstr>Scarcity Activity</vt:lpstr>
      <vt:lpstr>Is the Chocolate Scarce? page 24 of your workbook</vt:lpstr>
      <vt:lpstr>Is Chocolate Scarce?</vt:lpstr>
      <vt:lpstr>Is Chocolate Scarce?</vt:lpstr>
      <vt:lpstr>Scarcity Processing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Supply and Demand</dc:title>
  <dc:creator>Meghan Law</dc:creator>
  <cp:lastModifiedBy>Meghan Law</cp:lastModifiedBy>
  <cp:revision>41</cp:revision>
  <cp:lastPrinted>2015-01-15T15:28:34Z</cp:lastPrinted>
  <dcterms:created xsi:type="dcterms:W3CDTF">2015-01-05T21:02:55Z</dcterms:created>
  <dcterms:modified xsi:type="dcterms:W3CDTF">2016-01-26T16:23:20Z</dcterms:modified>
</cp:coreProperties>
</file>