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9" r:id="rId9"/>
    <p:sldId id="267" r:id="rId10"/>
    <p:sldId id="268" r:id="rId11"/>
    <p:sldId id="273" r:id="rId12"/>
    <p:sldId id="274" r:id="rId13"/>
    <p:sldId id="275" r:id="rId14"/>
    <p:sldId id="271" r:id="rId15"/>
    <p:sldId id="272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795" autoAdjust="0"/>
  </p:normalViewPr>
  <p:slideViewPr>
    <p:cSldViewPr>
      <p:cViewPr varScale="1">
        <p:scale>
          <a:sx n="47" d="100"/>
          <a:sy n="47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4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5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6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9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7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7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0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6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7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3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4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76FF5-7410-4C35-B98B-84035457DB35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1CE3-78FC-4692-BC9D-EA37CE404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n.com/opportunity_cost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Choose </a:t>
            </a:r>
            <a:r>
              <a:rPr lang="en-US" dirty="0"/>
              <a:t>one of the </a:t>
            </a:r>
            <a:r>
              <a:rPr lang="en-US" dirty="0" smtClean="0"/>
              <a:t>following items </a:t>
            </a:r>
            <a:r>
              <a:rPr lang="en-US" dirty="0" smtClean="0"/>
              <a:t>that you </a:t>
            </a:r>
            <a:r>
              <a:rPr lang="en-US" smtClean="0"/>
              <a:t>would like </a:t>
            </a:r>
            <a:r>
              <a:rPr lang="en-US" smtClean="0"/>
              <a:t>and </a:t>
            </a:r>
            <a:r>
              <a:rPr lang="en-US" dirty="0" smtClean="0"/>
              <a:t>explain why?</a:t>
            </a:r>
          </a:p>
          <a:p>
            <a:pPr lvl="1"/>
            <a:r>
              <a:rPr lang="en-US" dirty="0" smtClean="0"/>
              <a:t>Goldfish</a:t>
            </a:r>
          </a:p>
          <a:p>
            <a:pPr lvl="1"/>
            <a:r>
              <a:rPr lang="en-US" dirty="0" smtClean="0"/>
              <a:t>EXTRA Gum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If you don’t want either, explain why?</a:t>
            </a:r>
          </a:p>
        </p:txBody>
      </p:sp>
      <p:pic>
        <p:nvPicPr>
          <p:cNvPr id="4098" name="Picture 2" descr="http://media-cache-ak0.pinimg.com/736x/6f/b9/99/6fb999bd6d1d63eb7e45f42fe7649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987">
            <a:off x="3371857" y="2955958"/>
            <a:ext cx="2457177" cy="245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gianteagle.com/ProductImages/PRODUCT_NODE_844/220000084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51359">
            <a:off x="6126721" y="2990851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2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Choosing A Snack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were the considered alternatives in your choice? </a:t>
            </a:r>
          </a:p>
          <a:p>
            <a:pPr lvl="0"/>
            <a:r>
              <a:rPr lang="en-US" dirty="0"/>
              <a:t>If someone made a different choice (different type of candy, or no candy) than you did, did one person make the right choice and one the wrong choice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8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3048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Suppose an ice cream bar had been offered as an alternative along with two types of candy.</a:t>
            </a:r>
          </a:p>
          <a:p>
            <a:pPr lvl="0"/>
            <a:r>
              <a:rPr lang="en-US" dirty="0" smtClean="0"/>
              <a:t>Would </a:t>
            </a:r>
            <a:r>
              <a:rPr lang="en-US" i="1" u="sng" dirty="0" smtClean="0"/>
              <a:t>your</a:t>
            </a:r>
            <a:r>
              <a:rPr lang="en-US" dirty="0" smtClean="0"/>
              <a:t> opportunity cost have changed?  Why or why not?</a:t>
            </a:r>
          </a:p>
          <a:p>
            <a:pPr lvl="0"/>
            <a:r>
              <a:rPr lang="en-US" dirty="0" smtClean="0"/>
              <a:t>What is the opportunity cost to the person who chose the ice cream bar from among the 3 options? </a:t>
            </a:r>
          </a:p>
          <a:p>
            <a:pPr lvl="0"/>
            <a:r>
              <a:rPr lang="en-US" dirty="0" smtClean="0"/>
              <a:t>What is the opportunity cost to someone who sticks with their original choice when the ice cream bar is included in the alternatives?</a:t>
            </a:r>
          </a:p>
        </p:txBody>
      </p:sp>
      <p:pic>
        <p:nvPicPr>
          <p:cNvPr id="5122" name="Picture 2" descr="http://ts4.mm.bing.net/th?id=HN.608010839460873574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2400"/>
            <a:ext cx="6324600" cy="314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38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209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Suppose the “rules of the game” had been that “the class” could choose one snack, and the choice was Candy A.  </a:t>
            </a:r>
          </a:p>
          <a:p>
            <a:pPr lvl="0"/>
            <a:r>
              <a:rPr lang="en-US" dirty="0" smtClean="0"/>
              <a:t>Does that configuration of the situation change the opportunity cost? (If so, in what way and to whom?)</a:t>
            </a:r>
          </a:p>
          <a:p>
            <a:endParaRPr lang="en-US" dirty="0"/>
          </a:p>
        </p:txBody>
      </p:sp>
      <p:pic>
        <p:nvPicPr>
          <p:cNvPr id="6146" name="Picture 2" descr="http://marcellapurnama.files.wordpress.com/2012/04/class-raising-han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93077"/>
            <a:ext cx="5385873" cy="359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08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all 4 types of snack had been on one table and everyone could select from that table.</a:t>
            </a:r>
          </a:p>
          <a:p>
            <a:pPr lvl="0"/>
            <a:r>
              <a:rPr lang="en-US" dirty="0" smtClean="0"/>
              <a:t>Would that change your opportunity cost? Why?</a:t>
            </a:r>
          </a:p>
          <a:p>
            <a:pPr lvl="0"/>
            <a:r>
              <a:rPr lang="en-US" dirty="0" smtClean="0"/>
              <a:t>Is the availability of a greater number of alternatives is likely to increase or decrease opportunity costs? 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1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 With Opportunity Cost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With your elbow partner, on a separate sheet of paper, use </a:t>
            </a:r>
            <a:r>
              <a:rPr lang="en-US" b="1" dirty="0"/>
              <a:t>the concept of opportunity cost to explain the following behaviors</a:t>
            </a:r>
            <a:endParaRPr lang="en-US" dirty="0"/>
          </a:p>
        </p:txBody>
      </p:sp>
      <p:pic>
        <p:nvPicPr>
          <p:cNvPr id="3074" name="Picture 2" descr="http://apecon2.wikispaces.com/file/view/opportunity_cost.gif/39440500/opportunity_co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54074"/>
            <a:ext cx="7543800" cy="267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3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2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8000" b="1" dirty="0"/>
              <a:t>Why would a student choose not to study for an exam even though she knows from past experience that she performs better on exams when she has spent time studying</a:t>
            </a:r>
            <a:r>
              <a:rPr lang="en-US" sz="8000" b="1" dirty="0" smtClean="0"/>
              <a:t>?</a:t>
            </a:r>
            <a:endParaRPr lang="en-US" sz="8000" dirty="0"/>
          </a:p>
          <a:p>
            <a:pPr marL="514350" lvl="0" indent="-514350">
              <a:buFont typeface="+mj-lt"/>
              <a:buAutoNum type="arabicPeriod"/>
            </a:pPr>
            <a:r>
              <a:rPr lang="en-US" sz="8000" b="1" dirty="0"/>
              <a:t>Why would a teenager </a:t>
            </a:r>
            <a:r>
              <a:rPr lang="en-US" sz="8000" b="1" i="1" dirty="0"/>
              <a:t>not</a:t>
            </a:r>
            <a:r>
              <a:rPr lang="en-US" sz="8000" b="1" dirty="0"/>
              <a:t> ask to a dance the person he’d like to ask, even though he knows she does not have another date?  </a:t>
            </a:r>
            <a:endParaRPr lang="en-US" sz="8000" dirty="0"/>
          </a:p>
          <a:p>
            <a:pPr marL="514350" lvl="0" indent="-514350">
              <a:buFont typeface="+mj-lt"/>
              <a:buAutoNum type="arabicPeriod"/>
            </a:pPr>
            <a:r>
              <a:rPr lang="en-US" sz="8000" b="1" dirty="0"/>
              <a:t>Why would a hot dog vendor on a New York street corner lower the price of dogs late in the day</a:t>
            </a:r>
            <a:r>
              <a:rPr lang="en-US" sz="8000" b="1" dirty="0" smtClean="0"/>
              <a:t>?</a:t>
            </a:r>
            <a:endParaRPr lang="en-US" sz="8000" dirty="0"/>
          </a:p>
          <a:p>
            <a:pPr marL="514350" lvl="0" indent="-514350">
              <a:buFont typeface="+mj-lt"/>
              <a:buAutoNum type="arabicPeriod"/>
            </a:pPr>
            <a:r>
              <a:rPr lang="en-US" sz="8000" b="1" dirty="0"/>
              <a:t>Why do Americans today find themselves much more pressed for time than their great -grandparents were, despite the fact that we have so many machines and appliances that save us labor and time? </a:t>
            </a:r>
            <a:endParaRPr lang="en-US" sz="8000" dirty="0"/>
          </a:p>
          <a:p>
            <a:pPr marL="514350" lvl="0" indent="-514350">
              <a:buFont typeface="+mj-lt"/>
              <a:buAutoNum type="arabicPeriod"/>
            </a:pPr>
            <a:r>
              <a:rPr lang="en-US" sz="8000" b="1" dirty="0"/>
              <a:t>Why would a poor family in a developing country choose to send a 10 year-old to work in a factory rather than to school, even though they know that being able to read and write would offer the child better options for the future</a:t>
            </a:r>
            <a:r>
              <a:rPr lang="en-US" sz="8000" b="1" dirty="0" smtClean="0"/>
              <a:t>?</a:t>
            </a:r>
            <a:endParaRPr lang="en-US" sz="8000" dirty="0"/>
          </a:p>
          <a:p>
            <a:pPr marL="514350" lvl="0" indent="-514350">
              <a:buFont typeface="+mj-lt"/>
              <a:buAutoNum type="arabicPeriod"/>
            </a:pPr>
            <a:r>
              <a:rPr lang="en-US" sz="8000" b="1" dirty="0"/>
              <a:t>Why do so many more inventions and innovations come from western countries where property rights are secure than from developing and communist countries where they are not</a:t>
            </a:r>
            <a:r>
              <a:rPr lang="en-US" sz="8000" b="1" dirty="0" smtClean="0"/>
              <a:t>?</a:t>
            </a:r>
            <a:endParaRPr lang="en-US" sz="8000" dirty="0"/>
          </a:p>
          <a:p>
            <a:pPr marL="514350" lvl="0" indent="-514350">
              <a:buFont typeface="+mj-lt"/>
              <a:buAutoNum type="arabicPeriod"/>
            </a:pPr>
            <a:r>
              <a:rPr lang="en-US" sz="8000" b="1" dirty="0"/>
              <a:t>Why are people in some parts of the world willing to work for $1 per day and in the U.S. employers often have trouble finding people willing to work minimum wage jobs?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Debrief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Countries </a:t>
            </a:r>
            <a:r>
              <a:rPr lang="en-US" dirty="0"/>
              <a:t>and regions must make many decisions as </a:t>
            </a:r>
            <a:r>
              <a:rPr lang="en-US" dirty="0" smtClean="0"/>
              <a:t>producers and </a:t>
            </a:r>
            <a:r>
              <a:rPr lang="en-US" dirty="0"/>
              <a:t>consumers in both International Towne and real </a:t>
            </a:r>
            <a:r>
              <a:rPr lang="en-US" dirty="0" smtClean="0"/>
              <a:t>life. They </a:t>
            </a:r>
            <a:r>
              <a:rPr lang="en-US" dirty="0"/>
              <a:t>have personal </a:t>
            </a:r>
            <a:r>
              <a:rPr lang="en-US" dirty="0" smtClean="0"/>
              <a:t>buying power </a:t>
            </a:r>
            <a:r>
              <a:rPr lang="en-US" dirty="0"/>
              <a:t>as individuals in what they may demand as goods. This happens by what </a:t>
            </a:r>
            <a:r>
              <a:rPr lang="en-US" dirty="0" smtClean="0"/>
              <a:t>they may </a:t>
            </a:r>
            <a:r>
              <a:rPr lang="en-US" dirty="0"/>
              <a:t>decide to wear, or what they may decide to purchase as food and products, </a:t>
            </a:r>
            <a:r>
              <a:rPr lang="en-US" dirty="0" smtClean="0"/>
              <a:t>and how </a:t>
            </a:r>
            <a:r>
              <a:rPr lang="en-US" dirty="0"/>
              <a:t>they spend their money. All decisions have an opportunity cost.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picking </a:t>
            </a:r>
            <a:r>
              <a:rPr lang="en-US" dirty="0" smtClean="0"/>
              <a:t>one choice</a:t>
            </a:r>
            <a:r>
              <a:rPr lang="en-US" dirty="0"/>
              <a:t>, they have to give up something else.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they may discover that, for </a:t>
            </a:r>
            <a:r>
              <a:rPr lang="en-US" dirty="0" smtClean="0"/>
              <a:t>example, the </a:t>
            </a:r>
            <a:r>
              <a:rPr lang="en-US" dirty="0"/>
              <a:t>US produces many goods because they have both the capital and resources to </a:t>
            </a:r>
            <a:r>
              <a:rPr lang="en-US" dirty="0" smtClean="0"/>
              <a:t>do so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36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</a:t>
            </a:r>
            <a:r>
              <a:rPr lang="en-US" dirty="0"/>
              <a:t>decisions </a:t>
            </a:r>
            <a:r>
              <a:rPr lang="en-US" dirty="0" smtClean="0"/>
              <a:t>you made </a:t>
            </a:r>
            <a:r>
              <a:rPr lang="en-US" dirty="0"/>
              <a:t>today and the things they gave up for </a:t>
            </a:r>
            <a:r>
              <a:rPr lang="en-US" dirty="0" smtClean="0"/>
              <a:t>that choice… are you happy with your choices?  Support your answer with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32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 about the </a:t>
            </a:r>
            <a:r>
              <a:rPr lang="en-US" dirty="0"/>
              <a:t>choices they will have to make in International </a:t>
            </a:r>
            <a:r>
              <a:rPr lang="en-US" dirty="0" smtClean="0"/>
              <a:t>Towne…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use time, money, labor and supplies. </a:t>
            </a:r>
            <a:endParaRPr lang="en-US" dirty="0" smtClean="0"/>
          </a:p>
          <a:p>
            <a:r>
              <a:rPr lang="en-US" dirty="0" smtClean="0"/>
              <a:t>As consumers</a:t>
            </a:r>
            <a:r>
              <a:rPr lang="en-US" dirty="0"/>
              <a:t>, students will have to decide how to spend their money and what to </a:t>
            </a:r>
            <a:r>
              <a:rPr lang="en-US" dirty="0" smtClean="0"/>
              <a:t>do during </a:t>
            </a:r>
            <a:r>
              <a:rPr lang="en-US" dirty="0"/>
              <a:t>their break time.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producers, they have to decide how to the make the most </a:t>
            </a:r>
            <a:r>
              <a:rPr lang="en-US" dirty="0" smtClean="0"/>
              <a:t>of the </a:t>
            </a:r>
            <a:r>
              <a:rPr lang="en-US" dirty="0"/>
              <a:t>resources available to their countries. </a:t>
            </a:r>
            <a:endParaRPr lang="en-US" dirty="0" smtClean="0"/>
          </a:p>
          <a:p>
            <a:r>
              <a:rPr lang="en-US" smtClean="0"/>
              <a:t>Remember, there </a:t>
            </a:r>
            <a:r>
              <a:rPr lang="en-US" dirty="0"/>
              <a:t>will not be </a:t>
            </a:r>
            <a:r>
              <a:rPr lang="en-US" dirty="0" smtClean="0"/>
              <a:t>enough of </a:t>
            </a:r>
            <a:r>
              <a:rPr lang="en-US" dirty="0"/>
              <a:t>every item for sale for every student.</a:t>
            </a:r>
          </a:p>
        </p:txBody>
      </p:sp>
    </p:spTree>
    <p:extLst>
      <p:ext uri="{BB962C8B-B14F-4D97-AF65-F5344CB8AC3E}">
        <p14:creationId xmlns:p14="http://schemas.microsoft.com/office/powerpoint/2010/main" val="21571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b="1" dirty="0" smtClean="0"/>
              <a:t>Opportunity Costs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s4.mm.bing.net/th?id=HN.60801108427276328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5486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Trade-</a:t>
            </a:r>
            <a:r>
              <a:rPr lang="en-US" dirty="0" smtClean="0"/>
              <a:t> an exchange of goods or services</a:t>
            </a:r>
            <a:endParaRPr lang="en-US" dirty="0"/>
          </a:p>
          <a:p>
            <a:r>
              <a:rPr lang="en-US" b="1" dirty="0"/>
              <a:t>D</a:t>
            </a:r>
            <a:r>
              <a:rPr lang="en-US" b="1" dirty="0" smtClean="0"/>
              <a:t>omestic Trade</a:t>
            </a:r>
            <a:r>
              <a:rPr lang="en-US" dirty="0" smtClean="0"/>
              <a:t>: having to do with the internal affairs of a country</a:t>
            </a:r>
          </a:p>
          <a:p>
            <a:r>
              <a:rPr lang="en-US" b="1" dirty="0"/>
              <a:t>G</a:t>
            </a:r>
            <a:r>
              <a:rPr lang="en-US" b="1" dirty="0" smtClean="0"/>
              <a:t>lobal Trade/ International Trade</a:t>
            </a:r>
            <a:r>
              <a:rPr lang="en-US" dirty="0" smtClean="0"/>
              <a:t>: </a:t>
            </a:r>
            <a:r>
              <a:rPr lang="en-US" dirty="0"/>
              <a:t>an exchange of goods or services throughout the world</a:t>
            </a:r>
          </a:p>
          <a:p>
            <a:r>
              <a:rPr lang="en-US" b="1" dirty="0" smtClean="0"/>
              <a:t>Import</a:t>
            </a:r>
            <a:r>
              <a:rPr lang="en-US" dirty="0" smtClean="0"/>
              <a:t>: goods brought in from a foreign country  for trade or sale</a:t>
            </a:r>
          </a:p>
          <a:p>
            <a:r>
              <a:rPr lang="en-US" b="1" dirty="0" smtClean="0"/>
              <a:t>Export</a:t>
            </a:r>
            <a:r>
              <a:rPr lang="en-US" dirty="0" smtClean="0"/>
              <a:t>: goods shipped out of one country for trade or sale with another</a:t>
            </a:r>
          </a:p>
          <a:p>
            <a:r>
              <a:rPr lang="en-US" b="1" dirty="0" smtClean="0"/>
              <a:t>Interdependence</a:t>
            </a:r>
            <a:r>
              <a:rPr lang="en-US" dirty="0" smtClean="0"/>
              <a:t>: </a:t>
            </a:r>
            <a:r>
              <a:rPr lang="en-US" dirty="0"/>
              <a:t>The condition where countries become dependent on one another because of specialization and </a:t>
            </a:r>
            <a:r>
              <a:rPr lang="en-US" dirty="0" smtClean="0"/>
              <a:t>trade</a:t>
            </a:r>
          </a:p>
        </p:txBody>
      </p:sp>
    </p:spTree>
    <p:extLst>
      <p:ext uri="{BB962C8B-B14F-4D97-AF65-F5344CB8AC3E}">
        <p14:creationId xmlns:p14="http://schemas.microsoft.com/office/powerpoint/2010/main" val="11039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Vocabulary Review Conti…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Resources</a:t>
            </a:r>
            <a:r>
              <a:rPr lang="en-US" dirty="0" smtClean="0"/>
              <a:t>:  Things of value and efforts used to produce goods and services: land, labor, capital, and entrepreneurship</a:t>
            </a:r>
          </a:p>
          <a:p>
            <a:r>
              <a:rPr lang="en-US" b="1" dirty="0" smtClean="0"/>
              <a:t>Capital</a:t>
            </a:r>
            <a:r>
              <a:rPr lang="en-US" dirty="0"/>
              <a:t>: Material Wealth; The money, machines, factories, and tools </a:t>
            </a:r>
            <a:r>
              <a:rPr lang="en-US" dirty="0" smtClean="0"/>
              <a:t>used (or </a:t>
            </a:r>
            <a:r>
              <a:rPr lang="en-US" dirty="0"/>
              <a:t>available for use) in the production of other goods and services.</a:t>
            </a:r>
          </a:p>
          <a:p>
            <a:r>
              <a:rPr lang="en-US" b="1" dirty="0"/>
              <a:t>Entrepreneurship</a:t>
            </a:r>
            <a:r>
              <a:rPr lang="en-US" dirty="0"/>
              <a:t>: The willingness to assume the risks of organizing </a:t>
            </a:r>
            <a:r>
              <a:rPr lang="en-US" dirty="0" smtClean="0"/>
              <a:t>and coordinating </a:t>
            </a:r>
            <a:r>
              <a:rPr lang="en-US" dirty="0"/>
              <a:t>resources to produce goods and services.</a:t>
            </a:r>
          </a:p>
          <a:p>
            <a:r>
              <a:rPr lang="en-US" b="1" dirty="0"/>
              <a:t>Land</a:t>
            </a:r>
            <a:r>
              <a:rPr lang="en-US" dirty="0"/>
              <a:t>: Natural resources used to produce goods and services; </a:t>
            </a:r>
            <a:r>
              <a:rPr lang="en-US" dirty="0" smtClean="0"/>
              <a:t>for example</a:t>
            </a:r>
            <a:r>
              <a:rPr lang="en-US" dirty="0"/>
              <a:t>, land, minerals, and trees.</a:t>
            </a:r>
          </a:p>
          <a:p>
            <a:r>
              <a:rPr lang="en-US" b="1" dirty="0"/>
              <a:t>Labor</a:t>
            </a:r>
            <a:r>
              <a:rPr lang="en-US" dirty="0"/>
              <a:t>: All human effort, including the knowledge and skills used in </a:t>
            </a:r>
            <a:r>
              <a:rPr lang="en-US" dirty="0" smtClean="0"/>
              <a:t>the production </a:t>
            </a:r>
            <a:r>
              <a:rPr lang="en-US" dirty="0"/>
              <a:t>of goods and services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Specialization</a:t>
            </a:r>
            <a:r>
              <a:rPr lang="en-US" dirty="0" smtClean="0"/>
              <a:t>:  when </a:t>
            </a:r>
            <a:r>
              <a:rPr lang="en-US" dirty="0"/>
              <a:t>countries or </a:t>
            </a:r>
            <a:r>
              <a:rPr lang="en-US" dirty="0" smtClean="0"/>
              <a:t>businesses concentrate </a:t>
            </a:r>
            <a:r>
              <a:rPr lang="en-US" dirty="0"/>
              <a:t>on producing only those goods and services that they can most efficiently </a:t>
            </a:r>
            <a:r>
              <a:rPr lang="en-US" dirty="0" smtClean="0"/>
              <a:t>produce given </a:t>
            </a:r>
            <a:r>
              <a:rPr lang="en-US" dirty="0"/>
              <a:t>their existing resources.</a:t>
            </a:r>
          </a:p>
        </p:txBody>
      </p:sp>
    </p:spTree>
    <p:extLst>
      <p:ext uri="{BB962C8B-B14F-4D97-AF65-F5344CB8AC3E}">
        <p14:creationId xmlns:p14="http://schemas.microsoft.com/office/powerpoint/2010/main" val="166789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Key Vocabulary Review Conti…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Trade Barriers</a:t>
            </a:r>
            <a:r>
              <a:rPr lang="en-US" dirty="0" smtClean="0"/>
              <a:t>: limits or restrictions on foreign trade</a:t>
            </a:r>
          </a:p>
          <a:p>
            <a:r>
              <a:rPr lang="en-US" b="1" dirty="0" smtClean="0"/>
              <a:t>Tariffs</a:t>
            </a:r>
            <a:r>
              <a:rPr lang="en-US" dirty="0" smtClean="0"/>
              <a:t>:  a tax on imports</a:t>
            </a:r>
          </a:p>
          <a:p>
            <a:r>
              <a:rPr lang="en-US" b="1" dirty="0" smtClean="0"/>
              <a:t>Quotas</a:t>
            </a:r>
            <a:r>
              <a:rPr lang="en-US" dirty="0" smtClean="0"/>
              <a:t>:  a limit on the amount of goods that can be imported</a:t>
            </a:r>
          </a:p>
          <a:p>
            <a:r>
              <a:rPr lang="en-US" b="1" dirty="0" smtClean="0"/>
              <a:t>Embargoes</a:t>
            </a:r>
            <a:r>
              <a:rPr lang="en-US" dirty="0" smtClean="0"/>
              <a:t>:  when on nation prohibits trade with another, often for political reasons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2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Key Vocabulary Review Conti…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Demand:  </a:t>
            </a:r>
            <a:r>
              <a:rPr lang="en-US" dirty="0" smtClean="0"/>
              <a:t>the </a:t>
            </a:r>
            <a:r>
              <a:rPr lang="en-US" dirty="0"/>
              <a:t>different quantities of a resource, good, or service that will be </a:t>
            </a:r>
            <a:r>
              <a:rPr lang="en-US" dirty="0" smtClean="0"/>
              <a:t>purchased at </a:t>
            </a:r>
            <a:r>
              <a:rPr lang="en-US" dirty="0"/>
              <a:t>various prices during a specific time period (willingness and ability to purchase </a:t>
            </a:r>
            <a:r>
              <a:rPr lang="en-US" dirty="0" smtClean="0"/>
              <a:t>goods and </a:t>
            </a:r>
            <a:r>
              <a:rPr lang="en-US" dirty="0"/>
              <a:t>services for a particular price).</a:t>
            </a:r>
          </a:p>
          <a:p>
            <a:r>
              <a:rPr lang="en-US" b="1" dirty="0"/>
              <a:t>Supply </a:t>
            </a:r>
            <a:r>
              <a:rPr lang="en-US" b="1" dirty="0" smtClean="0"/>
              <a:t>:  </a:t>
            </a:r>
            <a:r>
              <a:rPr lang="en-US" dirty="0" smtClean="0"/>
              <a:t>the </a:t>
            </a:r>
            <a:r>
              <a:rPr lang="en-US" dirty="0"/>
              <a:t>different quantities of a resource, good, or service that will be offered </a:t>
            </a:r>
            <a:r>
              <a:rPr lang="en-US" dirty="0" smtClean="0"/>
              <a:t>for sale </a:t>
            </a:r>
            <a:r>
              <a:rPr lang="en-US" dirty="0"/>
              <a:t>at various possible prices during a specific time period (quantity of a </a:t>
            </a:r>
            <a:r>
              <a:rPr lang="en-US" dirty="0" smtClean="0"/>
              <a:t>product producers </a:t>
            </a:r>
            <a:r>
              <a:rPr lang="en-US" dirty="0"/>
              <a:t>are willing to provide at a particular price</a:t>
            </a:r>
            <a:r>
              <a:rPr lang="en-US" dirty="0" smtClean="0"/>
              <a:t>).</a:t>
            </a:r>
          </a:p>
          <a:p>
            <a:r>
              <a:rPr lang="en-US" b="1" dirty="0" smtClean="0"/>
              <a:t>Scarcity: </a:t>
            </a:r>
            <a:r>
              <a:rPr lang="en-US" b="1" i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situation in which wants are greater than available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Opportunity Cost- </a:t>
            </a:r>
            <a:r>
              <a:rPr lang="en-US" dirty="0" smtClean="0"/>
              <a:t>the </a:t>
            </a:r>
            <a:r>
              <a:rPr lang="en-US" dirty="0"/>
              <a:t>cost of something in terms of opportunity foregone.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if a city decides to build a hospital on some vacant land, the opportunity cost is the </a:t>
            </a:r>
            <a:r>
              <a:rPr lang="en-US" i="1" dirty="0"/>
              <a:t>other</a:t>
            </a:r>
            <a:r>
              <a:rPr lang="en-US" dirty="0"/>
              <a:t> things that might have been done with that same land instead. In building the hospital, the city has forgone the opportunity to build a sporting </a:t>
            </a:r>
            <a:r>
              <a:rPr lang="en-US" dirty="0" err="1"/>
              <a:t>centre</a:t>
            </a:r>
            <a:r>
              <a:rPr lang="en-US" dirty="0"/>
              <a:t>, or a car park, or sell the land off to reduce debt, and so on. </a:t>
            </a:r>
          </a:p>
        </p:txBody>
      </p:sp>
    </p:spTree>
    <p:extLst>
      <p:ext uri="{BB962C8B-B14F-4D97-AF65-F5344CB8AC3E}">
        <p14:creationId xmlns:p14="http://schemas.microsoft.com/office/powerpoint/2010/main" val="188022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9246" y="4724400"/>
            <a:ext cx="7772400" cy="136207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Opportunity Cost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niu.edu/econ_edu/events/poster_contest/2010-11/images/GX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46" y="228600"/>
            <a:ext cx="5562600" cy="41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1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Characteristics of Cost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Costs are to people.  All costs are costs to the decision-maker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Costs </a:t>
            </a:r>
            <a:r>
              <a:rPr lang="en-US" dirty="0"/>
              <a:t>are subjective; individuals value costs differently</a:t>
            </a:r>
            <a:r>
              <a:rPr lang="en-US" dirty="0" smtClean="0"/>
              <a:t>.</a:t>
            </a:r>
            <a:endParaRPr lang="en-US" sz="2400" dirty="0"/>
          </a:p>
          <a:p>
            <a:pPr lvl="1"/>
            <a:r>
              <a:rPr lang="en-US" dirty="0"/>
              <a:t>Opportunity costs may change and changes in costs affect people’s choices</a:t>
            </a:r>
            <a:r>
              <a:rPr lang="en-US" dirty="0" smtClean="0"/>
              <a:t>.</a:t>
            </a:r>
            <a:endParaRPr lang="en-US" sz="2400" dirty="0"/>
          </a:p>
          <a:p>
            <a:pPr lvl="0"/>
            <a:r>
              <a:rPr lang="en-US" dirty="0"/>
              <a:t>Only actions have costs. “Things” have no costs independent of decisions about their use</a:t>
            </a:r>
            <a:r>
              <a:rPr lang="en-US" dirty="0" smtClean="0"/>
              <a:t>.</a:t>
            </a:r>
            <a:endParaRPr lang="en-US" sz="2400" dirty="0"/>
          </a:p>
          <a:p>
            <a:pPr lvl="0"/>
            <a:r>
              <a:rPr lang="en-US" dirty="0"/>
              <a:t>All costs lie in the future. The anticipation of future consequences shapes people’s decisions.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2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1252</Words>
  <Application>Microsoft Office PowerPoint</Application>
  <PresentationFormat>On-screen Show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Warm Up</vt:lpstr>
      <vt:lpstr>Opportunity Costs</vt:lpstr>
      <vt:lpstr>Key Vocabulary Review</vt:lpstr>
      <vt:lpstr>Key Vocabulary Review Conti…</vt:lpstr>
      <vt:lpstr>Key Vocabulary Review Conti…</vt:lpstr>
      <vt:lpstr>Key Vocabulary Review Conti…</vt:lpstr>
      <vt:lpstr>New Key Vocabulary</vt:lpstr>
      <vt:lpstr>Opportunity Cost</vt:lpstr>
      <vt:lpstr>Characteristics of Cost Activity</vt:lpstr>
      <vt:lpstr>Choosing A Snack</vt:lpstr>
      <vt:lpstr>PowerPoint Presentation</vt:lpstr>
      <vt:lpstr>PowerPoint Presentation</vt:lpstr>
      <vt:lpstr>PowerPoint Presentation</vt:lpstr>
      <vt:lpstr>Practice With Opportunity Cost</vt:lpstr>
      <vt:lpstr>Questions</vt:lpstr>
      <vt:lpstr>Debrief</vt:lpstr>
      <vt:lpstr>Processing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Meghan Law</dc:creator>
  <cp:lastModifiedBy>Meghan Law</cp:lastModifiedBy>
  <cp:revision>9</cp:revision>
  <dcterms:created xsi:type="dcterms:W3CDTF">2015-01-16T15:40:31Z</dcterms:created>
  <dcterms:modified xsi:type="dcterms:W3CDTF">2016-01-26T20:40:20Z</dcterms:modified>
</cp:coreProperties>
</file>