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61" r:id="rId2"/>
    <p:sldId id="256" r:id="rId3"/>
    <p:sldId id="257" r:id="rId4"/>
    <p:sldId id="263" r:id="rId5"/>
    <p:sldId id="264" r:id="rId6"/>
    <p:sldId id="265" r:id="rId7"/>
    <p:sldId id="266" r:id="rId8"/>
    <p:sldId id="259" r:id="rId9"/>
    <p:sldId id="267" r:id="rId10"/>
    <p:sldId id="260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5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35CF17-DF80-4C26-8A19-CC391F7E1C4E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A0FEF2-59AF-4817-AC67-9053E1654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30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resources and specialization are interdependent to each other… we import/export goods to get the goods that we need!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0FEF2-59AF-4817-AC67-9053E165432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8985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resources and specialization are interdependent to each other… we import/export goods to get the goods that we need!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0FEF2-59AF-4817-AC67-9053E165432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898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8C3C8F3D-F7AC-4002-B54D-DAA89E3A287C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EA3FA985-70EA-407F-9053-9AC017B5E830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8F3D-F7AC-4002-B54D-DAA89E3A287C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FA985-70EA-407F-9053-9AC017B5E8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8F3D-F7AC-4002-B54D-DAA89E3A287C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FA985-70EA-407F-9053-9AC017B5E83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8F3D-F7AC-4002-B54D-DAA89E3A287C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FA985-70EA-407F-9053-9AC017B5E83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8C3C8F3D-F7AC-4002-B54D-DAA89E3A287C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EA3FA985-70EA-407F-9053-9AC017B5E83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8F3D-F7AC-4002-B54D-DAA89E3A287C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FA985-70EA-407F-9053-9AC017B5E83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8F3D-F7AC-4002-B54D-DAA89E3A287C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FA985-70EA-407F-9053-9AC017B5E83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8F3D-F7AC-4002-B54D-DAA89E3A287C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FA985-70EA-407F-9053-9AC017B5E83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8F3D-F7AC-4002-B54D-DAA89E3A287C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FA985-70EA-407F-9053-9AC017B5E83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8F3D-F7AC-4002-B54D-DAA89E3A287C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FA985-70EA-407F-9053-9AC017B5E83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8F3D-F7AC-4002-B54D-DAA89E3A287C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FA985-70EA-407F-9053-9AC017B5E83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C3C8F3D-F7AC-4002-B54D-DAA89E3A287C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A3FA985-70EA-407F-9053-9AC017B5E830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Why are we considered an international </a:t>
            </a:r>
            <a:r>
              <a:rPr lang="en-US" dirty="0" err="1" smtClean="0"/>
              <a:t>towne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Each country specializes and to get the other things we need, we trade.  This makes use interdependent on the other countries within International Towne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285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Example Flow Charts</a:t>
            </a:r>
            <a:endParaRPr 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853" y="990600"/>
            <a:ext cx="9150853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268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Task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We've studied interdependence/resources/specialization in our study of economics using the Hersey candy bar as an example.</a:t>
            </a:r>
          </a:p>
          <a:p>
            <a:r>
              <a:rPr lang="en-US" dirty="0" smtClean="0"/>
              <a:t>Now </a:t>
            </a:r>
            <a:r>
              <a:rPr lang="en-US" dirty="0"/>
              <a:t>create a new </a:t>
            </a:r>
            <a:r>
              <a:rPr lang="en-US" b="1" i="1" u="sng" dirty="0">
                <a:solidFill>
                  <a:srgbClr val="00B0F0"/>
                </a:solidFill>
              </a:rPr>
              <a:t>pretend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/>
              <a:t>product using the interdependence model and include a flow chart. </a:t>
            </a:r>
            <a:endParaRPr lang="en-US" dirty="0" smtClean="0"/>
          </a:p>
          <a:p>
            <a:pPr lvl="1"/>
            <a:r>
              <a:rPr lang="en-US" dirty="0" smtClean="0"/>
              <a:t>Select </a:t>
            </a:r>
            <a:r>
              <a:rPr lang="en-US" dirty="0"/>
              <a:t>3 countries as sources of a raw material needed for US manufacturing of the final product which could be sold both here and internationally. </a:t>
            </a:r>
            <a:endParaRPr lang="en-US" dirty="0" smtClean="0"/>
          </a:p>
          <a:p>
            <a:pPr lvl="1"/>
            <a:r>
              <a:rPr lang="en-US" dirty="0" smtClean="0"/>
              <a:t>Show </a:t>
            </a:r>
            <a:r>
              <a:rPr lang="en-US" dirty="0"/>
              <a:t>on your flow chart the countries and the raw materials using pictures and arrows to represent the flow of raw materials to finished product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Explain the steps of the process and </a:t>
            </a:r>
            <a:r>
              <a:rPr lang="en-US" dirty="0"/>
              <a:t>h</a:t>
            </a:r>
            <a:r>
              <a:rPr lang="en-US" dirty="0" smtClean="0"/>
              <a:t>ow each item is connected!  Make sure to use the following words:  </a:t>
            </a:r>
            <a:r>
              <a:rPr lang="en-US" b="1" i="1" u="sng" dirty="0" smtClean="0">
                <a:solidFill>
                  <a:srgbClr val="00B0F0"/>
                </a:solidFill>
              </a:rPr>
              <a:t>interdependence/specialization/resources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/>
              <a:t>Due tomorrow at the BEGINNING of CLASS!</a:t>
            </a:r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37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371600"/>
            <a:ext cx="9144000" cy="1600200"/>
          </a:xfrm>
        </p:spPr>
        <p:txBody>
          <a:bodyPr>
            <a:normAutofit/>
          </a:bodyPr>
          <a:lstStyle/>
          <a:p>
            <a:r>
              <a:rPr lang="en-US" sz="3100" b="1" dirty="0"/>
              <a:t>Interdependence/Resources/Specialization </a:t>
            </a:r>
            <a:r>
              <a:rPr lang="en-US" sz="3100" b="1" dirty="0" smtClean="0"/>
              <a:t/>
            </a:r>
            <a:br>
              <a:rPr lang="en-US" sz="3100" b="1" dirty="0" smtClean="0"/>
            </a:br>
            <a:r>
              <a:rPr lang="en-US" sz="3600" b="1" dirty="0" smtClean="0"/>
              <a:t>Flow Chart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016" y="2962275"/>
            <a:ext cx="2857500" cy="2609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3787" y="3339841"/>
            <a:ext cx="2857500" cy="220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6413" y="4500563"/>
            <a:ext cx="2857500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447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Learning Target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 </a:t>
            </a:r>
            <a:r>
              <a:rPr lang="en-US" smtClean="0"/>
              <a:t>can visually communicate </a:t>
            </a:r>
            <a:r>
              <a:rPr lang="en-US" dirty="0" smtClean="0"/>
              <a:t>the process of interdependence</a:t>
            </a:r>
          </a:p>
          <a:p>
            <a:endParaRPr lang="en-US" dirty="0"/>
          </a:p>
          <a:p>
            <a:r>
              <a:rPr lang="en-US" dirty="0" smtClean="0"/>
              <a:t>Success Criteria:</a:t>
            </a:r>
          </a:p>
          <a:p>
            <a:pPr lvl="1"/>
            <a:r>
              <a:rPr lang="en-US" dirty="0" smtClean="0"/>
              <a:t>Illustrate Interdependence</a:t>
            </a:r>
          </a:p>
          <a:p>
            <a:pPr lvl="1"/>
            <a:r>
              <a:rPr lang="en-US" dirty="0" smtClean="0"/>
              <a:t>Describe Specialization</a:t>
            </a:r>
          </a:p>
          <a:p>
            <a:pPr lvl="1"/>
            <a:r>
              <a:rPr lang="en-US" dirty="0" smtClean="0"/>
              <a:t>Describe Resources</a:t>
            </a:r>
          </a:p>
          <a:p>
            <a:pPr lvl="1"/>
            <a:r>
              <a:rPr lang="en-US" dirty="0" smtClean="0"/>
              <a:t>Explain how interdependence/specialization/resources are connected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32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Key Vocabulary Review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Trade-</a:t>
            </a:r>
            <a:r>
              <a:rPr lang="en-US" dirty="0" smtClean="0"/>
              <a:t> an exchange of goods or services</a:t>
            </a:r>
            <a:endParaRPr lang="en-US" dirty="0"/>
          </a:p>
          <a:p>
            <a:r>
              <a:rPr lang="en-US" b="1" dirty="0"/>
              <a:t>D</a:t>
            </a:r>
            <a:r>
              <a:rPr lang="en-US" b="1" dirty="0" smtClean="0"/>
              <a:t>omestic Trade</a:t>
            </a:r>
            <a:r>
              <a:rPr lang="en-US" dirty="0" smtClean="0"/>
              <a:t>: having to do with the internal affairs of a country</a:t>
            </a:r>
          </a:p>
          <a:p>
            <a:r>
              <a:rPr lang="en-US" b="1" dirty="0"/>
              <a:t>G</a:t>
            </a:r>
            <a:r>
              <a:rPr lang="en-US" b="1" dirty="0" smtClean="0"/>
              <a:t>lobal Trade/ International Trade</a:t>
            </a:r>
            <a:r>
              <a:rPr lang="en-US" dirty="0" smtClean="0"/>
              <a:t>: </a:t>
            </a:r>
            <a:r>
              <a:rPr lang="en-US" dirty="0"/>
              <a:t>an exchange of goods or services throughout the world</a:t>
            </a:r>
          </a:p>
          <a:p>
            <a:r>
              <a:rPr lang="en-US" b="1" dirty="0" smtClean="0"/>
              <a:t>Import</a:t>
            </a:r>
            <a:r>
              <a:rPr lang="en-US" dirty="0" smtClean="0"/>
              <a:t>: goods brought in from a foreign country  for trade or sale</a:t>
            </a:r>
          </a:p>
          <a:p>
            <a:r>
              <a:rPr lang="en-US" b="1" dirty="0" smtClean="0"/>
              <a:t>Export</a:t>
            </a:r>
            <a:r>
              <a:rPr lang="en-US" dirty="0" smtClean="0"/>
              <a:t>: goods shipped out of one country for trade or sale with another</a:t>
            </a:r>
          </a:p>
          <a:p>
            <a:r>
              <a:rPr lang="en-US" b="1" dirty="0" smtClean="0"/>
              <a:t>Interdependence</a:t>
            </a:r>
            <a:r>
              <a:rPr lang="en-US" dirty="0" smtClean="0"/>
              <a:t>: </a:t>
            </a:r>
            <a:r>
              <a:rPr lang="en-US" dirty="0"/>
              <a:t>The condition where countries become dependent on one another because of specialization and </a:t>
            </a:r>
            <a:r>
              <a:rPr lang="en-US" dirty="0" smtClean="0"/>
              <a:t>trade</a:t>
            </a:r>
          </a:p>
        </p:txBody>
      </p:sp>
    </p:spTree>
    <p:extLst>
      <p:ext uri="{BB962C8B-B14F-4D97-AF65-F5344CB8AC3E}">
        <p14:creationId xmlns:p14="http://schemas.microsoft.com/office/powerpoint/2010/main" val="3032940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Key Vocabulary Review Conti…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Resources</a:t>
            </a:r>
            <a:r>
              <a:rPr lang="en-US" dirty="0" smtClean="0"/>
              <a:t>:  Things of value and efforts used to produce goods and services: land, labor, capital, and entrepreneurship</a:t>
            </a:r>
            <a:endParaRPr lang="en-US" b="1" dirty="0" smtClean="0"/>
          </a:p>
          <a:p>
            <a:r>
              <a:rPr lang="en-US" b="1" dirty="0" smtClean="0"/>
              <a:t>Capital</a:t>
            </a:r>
            <a:r>
              <a:rPr lang="en-US" dirty="0"/>
              <a:t>: Material Wealth; The money, machines, factories, and tools </a:t>
            </a:r>
            <a:r>
              <a:rPr lang="en-US" dirty="0" smtClean="0"/>
              <a:t>used (or </a:t>
            </a:r>
            <a:r>
              <a:rPr lang="en-US" dirty="0"/>
              <a:t>available for use) in the production of other goods and services.</a:t>
            </a:r>
          </a:p>
          <a:p>
            <a:r>
              <a:rPr lang="en-US" b="1" dirty="0"/>
              <a:t>Entrepreneurship: </a:t>
            </a:r>
            <a:r>
              <a:rPr lang="en-US" dirty="0"/>
              <a:t>The willingness to assume the risks of organizing </a:t>
            </a:r>
            <a:r>
              <a:rPr lang="en-US" dirty="0" smtClean="0"/>
              <a:t>and coordinating </a:t>
            </a:r>
            <a:r>
              <a:rPr lang="en-US" dirty="0"/>
              <a:t>resources to produce goods and services.</a:t>
            </a:r>
          </a:p>
          <a:p>
            <a:r>
              <a:rPr lang="en-US" b="1" dirty="0"/>
              <a:t>Land</a:t>
            </a:r>
            <a:r>
              <a:rPr lang="en-US" dirty="0"/>
              <a:t>: Natural resources used to produce goods and services; </a:t>
            </a:r>
            <a:r>
              <a:rPr lang="en-US" dirty="0" smtClean="0"/>
              <a:t>for example</a:t>
            </a:r>
            <a:r>
              <a:rPr lang="en-US" dirty="0"/>
              <a:t>, land, minerals, and trees.</a:t>
            </a:r>
          </a:p>
          <a:p>
            <a:r>
              <a:rPr lang="en-US" b="1" dirty="0"/>
              <a:t>Labor</a:t>
            </a:r>
            <a:r>
              <a:rPr lang="en-US" dirty="0"/>
              <a:t>: All human effort, including the knowledge and skills used in </a:t>
            </a:r>
            <a:r>
              <a:rPr lang="en-US" dirty="0" smtClean="0"/>
              <a:t>the production </a:t>
            </a:r>
            <a:r>
              <a:rPr lang="en-US" dirty="0"/>
              <a:t>of goods and services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Specialization:  </a:t>
            </a:r>
            <a:r>
              <a:rPr lang="en-US" dirty="0" smtClean="0"/>
              <a:t>when </a:t>
            </a:r>
            <a:r>
              <a:rPr lang="en-US" dirty="0"/>
              <a:t>countries or </a:t>
            </a:r>
            <a:r>
              <a:rPr lang="en-US" dirty="0" smtClean="0"/>
              <a:t>businesses concentrate </a:t>
            </a:r>
            <a:r>
              <a:rPr lang="en-US" dirty="0"/>
              <a:t>on producing only those goods and services that they can most efficiently </a:t>
            </a:r>
            <a:r>
              <a:rPr lang="en-US" dirty="0" smtClean="0"/>
              <a:t>produce given </a:t>
            </a:r>
            <a:r>
              <a:rPr lang="en-US" dirty="0"/>
              <a:t>their existing resources.</a:t>
            </a:r>
          </a:p>
        </p:txBody>
      </p:sp>
    </p:spTree>
    <p:extLst>
      <p:ext uri="{BB962C8B-B14F-4D97-AF65-F5344CB8AC3E}">
        <p14:creationId xmlns:p14="http://schemas.microsoft.com/office/powerpoint/2010/main" val="223087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Key Vocabulary Review Conti…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Trade Barriers</a:t>
            </a:r>
            <a:r>
              <a:rPr lang="en-US" dirty="0" smtClean="0"/>
              <a:t>: limits or restrictions on foreign trade</a:t>
            </a:r>
          </a:p>
          <a:p>
            <a:r>
              <a:rPr lang="en-US" b="1" dirty="0" smtClean="0"/>
              <a:t>Tariffs</a:t>
            </a:r>
            <a:r>
              <a:rPr lang="en-US" dirty="0" smtClean="0"/>
              <a:t>:  a tax on imports</a:t>
            </a:r>
          </a:p>
          <a:p>
            <a:r>
              <a:rPr lang="en-US" b="1" dirty="0" smtClean="0"/>
              <a:t>Quotas</a:t>
            </a:r>
            <a:r>
              <a:rPr lang="en-US" dirty="0" smtClean="0"/>
              <a:t>:  a limit on the amount of goods that can be imported</a:t>
            </a:r>
          </a:p>
          <a:p>
            <a:r>
              <a:rPr lang="en-US" b="1" dirty="0" smtClean="0"/>
              <a:t>Embargoes</a:t>
            </a:r>
            <a:r>
              <a:rPr lang="en-US" dirty="0" smtClean="0"/>
              <a:t>:  when on nation prohibits trade with another, often for political reasons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472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Key Vocabulary Review Conti…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Demand </a:t>
            </a:r>
            <a:r>
              <a:rPr lang="en-US" dirty="0"/>
              <a:t>is the different quantities of a resource, good, or service that will be </a:t>
            </a:r>
            <a:r>
              <a:rPr lang="en-US" dirty="0" smtClean="0"/>
              <a:t>purchased at </a:t>
            </a:r>
            <a:r>
              <a:rPr lang="en-US" dirty="0"/>
              <a:t>various prices during a specific time period (willingness and ability to purchase </a:t>
            </a:r>
            <a:r>
              <a:rPr lang="en-US" dirty="0" smtClean="0"/>
              <a:t>goods and </a:t>
            </a:r>
            <a:r>
              <a:rPr lang="en-US" dirty="0"/>
              <a:t>services for a particular price).</a:t>
            </a:r>
          </a:p>
          <a:p>
            <a:r>
              <a:rPr lang="en-US" b="1" dirty="0"/>
              <a:t>Supply </a:t>
            </a:r>
            <a:r>
              <a:rPr lang="en-US" dirty="0"/>
              <a:t>is the different quantities of a resource, good, or service that will be offered </a:t>
            </a:r>
            <a:r>
              <a:rPr lang="en-US" dirty="0" smtClean="0"/>
              <a:t>for sale </a:t>
            </a:r>
            <a:r>
              <a:rPr lang="en-US" dirty="0"/>
              <a:t>at various possible prices during a specific time period (quantity of a </a:t>
            </a:r>
            <a:r>
              <a:rPr lang="en-US" dirty="0" smtClean="0"/>
              <a:t>product producers </a:t>
            </a:r>
            <a:r>
              <a:rPr lang="en-US" dirty="0"/>
              <a:t>are willing to provide at a particular price</a:t>
            </a:r>
            <a:r>
              <a:rPr lang="en-US" dirty="0" smtClean="0"/>
              <a:t>).</a:t>
            </a:r>
          </a:p>
          <a:p>
            <a:r>
              <a:rPr lang="en-US" b="1" dirty="0"/>
              <a:t>Scarcity</a:t>
            </a:r>
            <a:r>
              <a:rPr lang="en-US" dirty="0"/>
              <a:t> </a:t>
            </a:r>
            <a:r>
              <a:rPr lang="en-US" dirty="0" smtClean="0"/>
              <a:t>is </a:t>
            </a:r>
            <a:r>
              <a:rPr lang="en-US" dirty="0"/>
              <a:t>the situation in which wants are greater than available resources.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9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Task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We've studied interdependence/resources/specialization in our study of economics using the Hersey candy bar as an example.</a:t>
            </a:r>
          </a:p>
          <a:p>
            <a:r>
              <a:rPr lang="en-US" dirty="0" smtClean="0"/>
              <a:t>Now </a:t>
            </a:r>
            <a:r>
              <a:rPr lang="en-US" dirty="0"/>
              <a:t>create a new </a:t>
            </a:r>
            <a:r>
              <a:rPr lang="en-US" b="1" i="1" u="sng" dirty="0">
                <a:solidFill>
                  <a:srgbClr val="00B0F0"/>
                </a:solidFill>
              </a:rPr>
              <a:t>pretend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/>
              <a:t>product using the interdependence model and include a flow chart. </a:t>
            </a:r>
            <a:endParaRPr lang="en-US" dirty="0" smtClean="0"/>
          </a:p>
          <a:p>
            <a:pPr lvl="1"/>
            <a:r>
              <a:rPr lang="en-US" dirty="0" smtClean="0"/>
              <a:t>Select </a:t>
            </a:r>
            <a:r>
              <a:rPr lang="en-US" dirty="0"/>
              <a:t>3 countries as sources of a raw material needed for US manufacturing of the final product which could be sold both here and internationally. </a:t>
            </a:r>
            <a:endParaRPr lang="en-US" dirty="0" smtClean="0"/>
          </a:p>
          <a:p>
            <a:pPr lvl="1"/>
            <a:r>
              <a:rPr lang="en-US" dirty="0" smtClean="0"/>
              <a:t>Show </a:t>
            </a:r>
            <a:r>
              <a:rPr lang="en-US" dirty="0"/>
              <a:t>on your flow chart the countries and the raw materials using pictures and arrows to represent the flow of raw materials to finished product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Explain the steps of the process and </a:t>
            </a:r>
            <a:r>
              <a:rPr lang="en-US" dirty="0"/>
              <a:t>h</a:t>
            </a:r>
            <a:r>
              <a:rPr lang="en-US" dirty="0" smtClean="0"/>
              <a:t>ow each item is connected!  Make sure to use the following words:  </a:t>
            </a:r>
            <a:r>
              <a:rPr lang="en-US" b="1" i="1" u="sng" dirty="0" smtClean="0">
                <a:solidFill>
                  <a:srgbClr val="00B0F0"/>
                </a:solidFill>
              </a:rPr>
              <a:t>interdependence/specialization/resources</a:t>
            </a:r>
          </a:p>
          <a:p>
            <a:r>
              <a:rPr lang="en-US" b="1"/>
              <a:t>Due tomorrow at the BEGINNING of </a:t>
            </a:r>
            <a:r>
              <a:rPr lang="en-US" b="1"/>
              <a:t>CLASS</a:t>
            </a:r>
            <a:r>
              <a:rPr lang="en-US" b="1" smtClean="0"/>
              <a:t>!</a:t>
            </a:r>
            <a:endParaRPr lang="en-US" b="1" i="1" u="sng" dirty="0" smtClean="0">
              <a:solidFill>
                <a:srgbClr val="00B0F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08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 Chart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is a flow chart?</a:t>
            </a:r>
          </a:p>
          <a:p>
            <a:endParaRPr lang="en-US" sz="3200" dirty="0" smtClean="0"/>
          </a:p>
          <a:p>
            <a:r>
              <a:rPr lang="en-US" sz="3200" dirty="0" smtClean="0"/>
              <a:t>a </a:t>
            </a:r>
            <a:r>
              <a:rPr lang="en-US" sz="3200" dirty="0"/>
              <a:t>diagram that shows step-by-step progression through a procedure or system especially using connecting lines and a set of conventional </a:t>
            </a:r>
            <a:r>
              <a:rPr lang="en-US" sz="3200" dirty="0" smtClean="0"/>
              <a:t>symbols</a:t>
            </a:r>
          </a:p>
          <a:p>
            <a:r>
              <a:rPr lang="en-US" sz="3200" dirty="0"/>
              <a:t>The purpose of all flowcharts is to communicate how a process works </a:t>
            </a:r>
          </a:p>
        </p:txBody>
      </p:sp>
    </p:spTree>
    <p:extLst>
      <p:ext uri="{BB962C8B-B14F-4D97-AF65-F5344CB8AC3E}">
        <p14:creationId xmlns:p14="http://schemas.microsoft.com/office/powerpoint/2010/main" val="3966127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346</TotalTime>
  <Words>751</Words>
  <Application>Microsoft Office PowerPoint</Application>
  <PresentationFormat>On-screen Show (4:3)</PresentationFormat>
  <Paragraphs>60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Origin</vt:lpstr>
      <vt:lpstr>Warm Up</vt:lpstr>
      <vt:lpstr>Interdependence/Resources/Specialization  Flow Chart</vt:lpstr>
      <vt:lpstr>Learning Target</vt:lpstr>
      <vt:lpstr>Key Vocabulary Review</vt:lpstr>
      <vt:lpstr>Key Vocabulary Review Conti…</vt:lpstr>
      <vt:lpstr>Key Vocabulary Review Conti…</vt:lpstr>
      <vt:lpstr>Key Vocabulary Review Conti…</vt:lpstr>
      <vt:lpstr>Task:</vt:lpstr>
      <vt:lpstr>Flow Chart</vt:lpstr>
      <vt:lpstr>Example Flow Charts</vt:lpstr>
      <vt:lpstr>Task: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Interdependence/Resources/Specialization Flow Chart</dc:title>
  <dc:creator>Meghan Law</dc:creator>
  <cp:lastModifiedBy>Meghan Law</cp:lastModifiedBy>
  <cp:revision>10</cp:revision>
  <dcterms:created xsi:type="dcterms:W3CDTF">2016-01-27T02:24:36Z</dcterms:created>
  <dcterms:modified xsi:type="dcterms:W3CDTF">2016-01-27T20:06:33Z</dcterms:modified>
</cp:coreProperties>
</file>