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70" r:id="rId7"/>
    <p:sldId id="271" r:id="rId8"/>
    <p:sldId id="261" r:id="rId9"/>
    <p:sldId id="263" r:id="rId10"/>
    <p:sldId id="264" r:id="rId11"/>
    <p:sldId id="265" r:id="rId12"/>
    <p:sldId id="262" r:id="rId13"/>
    <p:sldId id="266" r:id="rId14"/>
    <p:sldId id="267"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3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E716FF-D263-4947-8D7D-5DD22C2C6A54}" type="datetime1">
              <a:rPr lang="en-US" smtClean="0"/>
              <a:pPr/>
              <a:t>1/23/2015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1E01C7F1-8577-4228-AD64-9EE4339FF662}"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03F34-6186-45BE-A798-DC97E509A0CD}" type="datetime1">
              <a:rPr lang="en-US" smtClean="0"/>
              <a:pPr/>
              <a:t>1/23/2015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5DE1A3C-9F69-4C95-BFA9-A876D5393B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1C372-D28C-405C-A795-F58D73BFAA9B}" type="datetime1">
              <a:rPr lang="en-US" smtClean="0"/>
              <a:pPr/>
              <a:t>1/23/2015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008B3CC8-0C8D-4244-B8EC-FF6D9826611A}"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5FD0D-45D6-46C8-8FD1-4F3DE8481916}" type="datetime1">
              <a:rPr lang="en-US" smtClean="0"/>
              <a:pPr/>
              <a:t>1/23/2015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2024F29-5D07-415D-B182-135117EBA7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57D9-1C8B-4989-BE79-462B969B1C55}" type="datetime1">
              <a:rPr lang="en-US" smtClean="0"/>
              <a:pPr/>
              <a:t>1/23/2015</a:t>
            </a:fld>
            <a:endParaRPr lang="en-US"/>
          </a:p>
        </p:txBody>
      </p:sp>
      <p:sp>
        <p:nvSpPr>
          <p:cNvPr id="5" name="Footer Placeholder 4"/>
          <p:cNvSpPr>
            <a:spLocks noGrp="1"/>
          </p:cNvSpPr>
          <p:nvPr>
            <p:ph type="ftr" sz="quarter" idx="11"/>
          </p:nvPr>
        </p:nvSpPr>
        <p:spPr>
          <a:xfrm>
            <a:off x="5791200" y="6356350"/>
            <a:ext cx="2895600" cy="365125"/>
          </a:xfrm>
        </p:spPr>
        <p:txBody>
          <a:bodyPr/>
          <a:lstStyle/>
          <a:p>
            <a:pPr>
              <a:defRPr/>
            </a:pPr>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DF9F40B6-77B3-41B8-BBA7-BD9E74BE6B03}"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8BD67-91DC-4A00-8FC2-AFE0B288249E}" type="datetime1">
              <a:rPr lang="en-US" smtClean="0"/>
              <a:pPr/>
              <a:t>1/23/2015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45105DA-049A-4307-8B66-3100540A95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89B8A-48FC-4147-AE1F-59AA5BACCFCE}" type="datetime1">
              <a:rPr lang="en-US" smtClean="0"/>
              <a:pPr/>
              <a:t>1/23/2015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35FF62D-4092-4A35-8DC4-2A34DB02CF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579A4-538C-4088-9654-95B6C0E55FBC}" type="datetime1">
              <a:rPr lang="en-US" smtClean="0"/>
              <a:pPr/>
              <a:t>1/23/2015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7C89183-9D0A-45E4-B5B0-963304F047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46118-168D-4F1E-85C1-52205E1BCD53}" type="datetime1">
              <a:rPr lang="en-US" smtClean="0"/>
              <a:pPr/>
              <a:t>1/23/2015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2965DEA-E79A-4C0C-95AE-931A275D3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063FDE-3DBA-4C09-9A70-3351AEA312A7}" type="datetime1">
              <a:rPr lang="en-US" smtClean="0"/>
              <a:pPr/>
              <a:t>1/23/2015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215ED20-A8F5-4B11-9F94-2BF667ADBDE6}"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63CC3AA-320E-4CD7-B182-1313E8105C7F}" type="datetime1">
              <a:rPr lang="en-US" smtClean="0"/>
              <a:pPr/>
              <a:t>1/23/2015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ADEE938-1986-4FA5-B12F-AF4F6A5BBDC1}"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57CDEF-8377-4151-B0F3-E72DEBBEBC20}" type="datetime1">
              <a:rPr lang="en-US" smtClean="0"/>
              <a:pPr/>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E792430-236A-4D2A-8337-5780E759EBAC}"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Warm Up</a:t>
            </a:r>
          </a:p>
        </p:txBody>
      </p:sp>
      <p:sp>
        <p:nvSpPr>
          <p:cNvPr id="13315" name="Content Placeholder 2"/>
          <p:cNvSpPr>
            <a:spLocks noGrp="1"/>
          </p:cNvSpPr>
          <p:nvPr>
            <p:ph idx="1"/>
          </p:nvPr>
        </p:nvSpPr>
        <p:spPr/>
        <p:txBody>
          <a:bodyPr/>
          <a:lstStyle/>
          <a:p>
            <a:r>
              <a:rPr lang="en-US" dirty="0" smtClean="0"/>
              <a:t>On a separate sheet of paper, what </a:t>
            </a:r>
            <a:r>
              <a:rPr lang="en-US" dirty="0" smtClean="0"/>
              <a:t>are some things that </a:t>
            </a:r>
            <a:r>
              <a:rPr lang="en-US" dirty="0" smtClean="0"/>
              <a:t>you have bought </a:t>
            </a:r>
            <a:r>
              <a:rPr lang="en-US" dirty="0" smtClean="0"/>
              <a:t>recently?</a:t>
            </a:r>
          </a:p>
          <a:p>
            <a:pPr lvl="1"/>
            <a:r>
              <a:rPr lang="en-US" dirty="0" smtClean="0"/>
              <a:t>Are these things needed or wanted? </a:t>
            </a:r>
          </a:p>
          <a:p>
            <a:r>
              <a:rPr lang="en-US" dirty="0" smtClean="0"/>
              <a:t>What kind of things </a:t>
            </a:r>
            <a:r>
              <a:rPr lang="en-US" dirty="0" smtClean="0"/>
              <a:t>do your parents </a:t>
            </a:r>
            <a:r>
              <a:rPr lang="en-US" dirty="0" smtClean="0"/>
              <a:t>buy? </a:t>
            </a:r>
          </a:p>
          <a:p>
            <a:pPr lvl="1"/>
            <a:r>
              <a:rPr lang="en-US" dirty="0" smtClean="0"/>
              <a:t>Are these needs or wants? </a:t>
            </a:r>
          </a:p>
          <a:p>
            <a:pPr lvl="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dirty="0" smtClean="0"/>
          </a:p>
        </p:txBody>
      </p:sp>
      <p:sp>
        <p:nvSpPr>
          <p:cNvPr id="21507" name="Content Placeholder 2"/>
          <p:cNvSpPr>
            <a:spLocks noGrp="1"/>
          </p:cNvSpPr>
          <p:nvPr>
            <p:ph idx="1"/>
          </p:nvPr>
        </p:nvSpPr>
        <p:spPr/>
        <p:txBody>
          <a:bodyPr>
            <a:normAutofit lnSpcReduction="10000"/>
          </a:bodyPr>
          <a:lstStyle/>
          <a:p>
            <a:r>
              <a:rPr lang="en-US" dirty="0" smtClean="0"/>
              <a:t>Miscellaneous </a:t>
            </a:r>
            <a:r>
              <a:rPr lang="en-US" dirty="0" smtClean="0"/>
              <a:t>is a the category for all of the necessary things that don‘t happen every month like </a:t>
            </a:r>
            <a:endParaRPr lang="en-US" dirty="0" smtClean="0"/>
          </a:p>
          <a:p>
            <a:pPr lvl="1"/>
            <a:r>
              <a:rPr lang="en-US" dirty="0" smtClean="0"/>
              <a:t>oil changes</a:t>
            </a:r>
          </a:p>
          <a:p>
            <a:pPr lvl="1"/>
            <a:r>
              <a:rPr lang="en-US" dirty="0" smtClean="0"/>
              <a:t>birthday presents</a:t>
            </a:r>
          </a:p>
          <a:p>
            <a:pPr lvl="1"/>
            <a:r>
              <a:rPr lang="en-US" dirty="0" smtClean="0"/>
              <a:t>Mother‘s </a:t>
            </a:r>
            <a:r>
              <a:rPr lang="en-US" dirty="0" smtClean="0"/>
              <a:t>and Father‘s Day </a:t>
            </a:r>
            <a:r>
              <a:rPr lang="en-US" dirty="0" smtClean="0"/>
              <a:t>presents</a:t>
            </a:r>
          </a:p>
          <a:p>
            <a:pPr lvl="1"/>
            <a:r>
              <a:rPr lang="fr-FR" dirty="0" smtClean="0"/>
              <a:t>Prescriptions</a:t>
            </a:r>
          </a:p>
          <a:p>
            <a:pPr lvl="1"/>
            <a:r>
              <a:rPr lang="fr-FR" dirty="0" err="1" smtClean="0"/>
              <a:t>Shampoo</a:t>
            </a:r>
            <a:endParaRPr lang="fr-FR" dirty="0" smtClean="0"/>
          </a:p>
          <a:p>
            <a:pPr lvl="1"/>
            <a:r>
              <a:rPr lang="fr-FR" dirty="0" err="1" smtClean="0"/>
              <a:t>toilet</a:t>
            </a:r>
            <a:r>
              <a:rPr lang="fr-FR" dirty="0" smtClean="0"/>
              <a:t> </a:t>
            </a:r>
            <a:r>
              <a:rPr lang="fr-FR" dirty="0" err="1" smtClean="0"/>
              <a:t>paper</a:t>
            </a:r>
            <a:endParaRPr lang="fr-FR" dirty="0" smtClean="0"/>
          </a:p>
          <a:p>
            <a:pPr lvl="1"/>
            <a:r>
              <a:rPr lang="fr-FR" dirty="0" err="1" smtClean="0"/>
              <a:t>haircuts</a:t>
            </a:r>
            <a:endParaRPr lang="fr-FR" dirty="0" smtClean="0"/>
          </a:p>
          <a:p>
            <a:pPr lvl="1"/>
            <a:r>
              <a:rPr lang="fr-FR" dirty="0" smtClean="0"/>
              <a:t>etc</a:t>
            </a:r>
            <a:r>
              <a:rPr lang="fr-FR" dirty="0" smtClean="0"/>
              <a:t>.</a:t>
            </a:r>
          </a:p>
          <a:p>
            <a:r>
              <a:rPr lang="en-US" dirty="0" smtClean="0"/>
              <a:t>This includes almost everything that isn‘t a need in the fun category, even eating out.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cap="none" smtClean="0"/>
              <a:t>BUDGETING ACTIVITY</a:t>
            </a:r>
          </a:p>
        </p:txBody>
      </p:sp>
      <p:sp>
        <p:nvSpPr>
          <p:cNvPr id="5" name="Text Placeholder 4"/>
          <p:cNvSpPr>
            <a:spLocks noGrp="1"/>
          </p:cNvSpPr>
          <p:nvPr>
            <p:ph type="body" idx="1"/>
          </p:nvPr>
        </p:nvSpPr>
        <p:spPr/>
        <p:txBody>
          <a:bodyPr rtlCol="0">
            <a:normAutofit fontScale="85000" lnSpcReduction="10000"/>
          </a:bodyPr>
          <a:lstStyle/>
          <a:p>
            <a:pPr fontAlgn="auto">
              <a:spcAft>
                <a:spcPts val="0"/>
              </a:spcAft>
              <a:buFont typeface="Arial" pitchFamily="34" charset="0"/>
              <a:buNone/>
              <a:defRPr/>
            </a:pPr>
            <a:r>
              <a:rPr lang="en-US" dirty="0" smtClean="0">
                <a:ea typeface="+mn-ea"/>
              </a:rPr>
              <a:t>In pairs, you are to create a budget using the expenditure sheet provided on page 30.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Budgeting Planning Worksheet</a:t>
            </a:r>
          </a:p>
        </p:txBody>
      </p:sp>
      <p:sp>
        <p:nvSpPr>
          <p:cNvPr id="3" name="Content Placeholder 2"/>
          <p:cNvSpPr>
            <a:spLocks noGrp="1"/>
          </p:cNvSpPr>
          <p:nvPr>
            <p:ph idx="1"/>
          </p:nvPr>
        </p:nvSpPr>
        <p:spPr/>
        <p:txBody>
          <a:bodyPr>
            <a:normAutofit/>
          </a:bodyPr>
          <a:lstStyle/>
          <a:p>
            <a:pPr>
              <a:lnSpc>
                <a:spcPct val="80000"/>
              </a:lnSpc>
            </a:pPr>
            <a:r>
              <a:rPr lang="en-US" sz="2500" dirty="0" smtClean="0"/>
              <a:t>You will receive a paycheck of $1,000 before deductions twice a month. </a:t>
            </a:r>
          </a:p>
          <a:p>
            <a:pPr>
              <a:lnSpc>
                <a:spcPct val="80000"/>
              </a:lnSpc>
            </a:pPr>
            <a:r>
              <a:rPr lang="en-US" sz="2500" dirty="0" smtClean="0"/>
              <a:t>After taxes, </a:t>
            </a:r>
            <a:r>
              <a:rPr lang="en-US" sz="2500" dirty="0" smtClean="0"/>
              <a:t>you take </a:t>
            </a:r>
            <a:r>
              <a:rPr lang="en-US" sz="2500" dirty="0" smtClean="0"/>
              <a:t>home $825. </a:t>
            </a:r>
          </a:p>
          <a:p>
            <a:pPr lvl="1">
              <a:lnSpc>
                <a:spcPct val="80000"/>
              </a:lnSpc>
            </a:pPr>
            <a:r>
              <a:rPr lang="en-US" sz="2200" dirty="0" smtClean="0"/>
              <a:t>That is what </a:t>
            </a:r>
            <a:r>
              <a:rPr lang="en-US" sz="2200" dirty="0" smtClean="0"/>
              <a:t>you get </a:t>
            </a:r>
            <a:r>
              <a:rPr lang="en-US" sz="2200" dirty="0" smtClean="0"/>
              <a:t>to take home every month, no more, and no less.</a:t>
            </a:r>
          </a:p>
          <a:p>
            <a:pPr>
              <a:lnSpc>
                <a:spcPct val="80000"/>
              </a:lnSpc>
            </a:pPr>
            <a:r>
              <a:rPr lang="en-US" sz="2500" dirty="0" smtClean="0"/>
              <a:t>Categories in the </a:t>
            </a:r>
            <a:r>
              <a:rPr lang="en-US" sz="2500" dirty="0" smtClean="0"/>
              <a:t>budget: </a:t>
            </a:r>
            <a:endParaRPr lang="en-US" sz="2500" dirty="0" smtClean="0"/>
          </a:p>
          <a:p>
            <a:pPr lvl="1">
              <a:lnSpc>
                <a:spcPct val="80000"/>
              </a:lnSpc>
            </a:pPr>
            <a:r>
              <a:rPr lang="en-US" sz="2200" dirty="0"/>
              <a:t>S</a:t>
            </a:r>
            <a:r>
              <a:rPr lang="en-US" sz="2200" dirty="0" smtClean="0"/>
              <a:t>avings </a:t>
            </a:r>
            <a:r>
              <a:rPr lang="en-US" sz="2200" dirty="0"/>
              <a:t>C</a:t>
            </a:r>
            <a:r>
              <a:rPr lang="en-US" sz="2200" dirty="0" smtClean="0"/>
              <a:t>ategory </a:t>
            </a:r>
            <a:r>
              <a:rPr lang="en-US" sz="2200" dirty="0" smtClean="0"/>
              <a:t>and a </a:t>
            </a:r>
            <a:r>
              <a:rPr lang="en-US" sz="2200" dirty="0" smtClean="0"/>
              <a:t>Donations </a:t>
            </a:r>
            <a:r>
              <a:rPr lang="en-US" sz="2200" dirty="0"/>
              <a:t>C</a:t>
            </a:r>
            <a:r>
              <a:rPr lang="en-US" sz="2200" dirty="0" smtClean="0"/>
              <a:t>ategory</a:t>
            </a:r>
            <a:r>
              <a:rPr lang="en-US" sz="2200" dirty="0" smtClean="0"/>
              <a:t>… Why? </a:t>
            </a:r>
          </a:p>
          <a:p>
            <a:pPr lvl="1">
              <a:lnSpc>
                <a:spcPct val="80000"/>
              </a:lnSpc>
            </a:pPr>
            <a:r>
              <a:rPr lang="en-US" sz="2200" dirty="0" smtClean="0"/>
              <a:t>Pay Yourself First.</a:t>
            </a:r>
          </a:p>
          <a:p>
            <a:pPr lvl="1">
              <a:lnSpc>
                <a:spcPct val="80000"/>
              </a:lnSpc>
            </a:pPr>
            <a:r>
              <a:rPr lang="en-US" sz="2200" dirty="0" smtClean="0"/>
              <a:t>What is a savings account for?</a:t>
            </a:r>
          </a:p>
          <a:p>
            <a:pPr lvl="2">
              <a:lnSpc>
                <a:spcPct val="80000"/>
              </a:lnSpc>
            </a:pPr>
            <a:r>
              <a:rPr lang="en-US" sz="1900" dirty="0" smtClean="0"/>
              <a:t>Emergencies</a:t>
            </a:r>
            <a:r>
              <a:rPr lang="en-US" sz="1900" dirty="0" smtClean="0"/>
              <a:t>, </a:t>
            </a:r>
          </a:p>
          <a:p>
            <a:pPr lvl="2">
              <a:lnSpc>
                <a:spcPct val="80000"/>
              </a:lnSpc>
            </a:pPr>
            <a:r>
              <a:rPr lang="en-US" sz="1900" dirty="0" smtClean="0"/>
              <a:t>College</a:t>
            </a:r>
          </a:p>
          <a:p>
            <a:pPr lvl="2">
              <a:lnSpc>
                <a:spcPct val="80000"/>
              </a:lnSpc>
            </a:pPr>
            <a:r>
              <a:rPr lang="en-US" sz="1900" dirty="0" smtClean="0"/>
              <a:t>A house</a:t>
            </a:r>
          </a:p>
          <a:p>
            <a:pPr lvl="2">
              <a:lnSpc>
                <a:spcPct val="80000"/>
              </a:lnSpc>
            </a:pPr>
            <a:r>
              <a:rPr lang="en-US" sz="1900" dirty="0" smtClean="0"/>
              <a:t>Retirement or </a:t>
            </a:r>
            <a:r>
              <a:rPr lang="en-US" sz="1900" dirty="0" smtClean="0"/>
              <a:t>Vacations</a:t>
            </a:r>
            <a:r>
              <a:rPr lang="en-US" sz="19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smtClean="0"/>
              <a:t>Is any money left?</a:t>
            </a:r>
          </a:p>
        </p:txBody>
      </p:sp>
      <p:sp>
        <p:nvSpPr>
          <p:cNvPr id="5" name="Content Placeholder 4"/>
          <p:cNvSpPr>
            <a:spLocks noGrp="1"/>
          </p:cNvSpPr>
          <p:nvPr>
            <p:ph idx="1"/>
          </p:nvPr>
        </p:nvSpPr>
        <p:spPr>
          <a:xfrm>
            <a:off x="457200" y="1600200"/>
            <a:ext cx="8229600" cy="4953000"/>
          </a:xfrm>
        </p:spPr>
        <p:txBody>
          <a:bodyPr>
            <a:normAutofit/>
          </a:bodyPr>
          <a:lstStyle/>
          <a:p>
            <a:pPr>
              <a:lnSpc>
                <a:spcPct val="80000"/>
              </a:lnSpc>
            </a:pPr>
            <a:r>
              <a:rPr lang="en-US" sz="1800" dirty="0" smtClean="0"/>
              <a:t>If you are over budget, you will need to adjust and/or cut out certain amenities. </a:t>
            </a:r>
          </a:p>
          <a:p>
            <a:pPr>
              <a:lnSpc>
                <a:spcPct val="80000"/>
              </a:lnSpc>
            </a:pPr>
            <a:r>
              <a:rPr lang="en-US" sz="1800" dirty="0" smtClean="0"/>
              <a:t>On the Budget worksheet, subtract each category‘s actual amount from their paychecks.</a:t>
            </a:r>
          </a:p>
          <a:p>
            <a:pPr>
              <a:lnSpc>
                <a:spcPct val="80000"/>
              </a:lnSpc>
            </a:pPr>
            <a:r>
              <a:rPr lang="en-US" sz="1800" dirty="0" smtClean="0"/>
              <a:t>Examples of expenses:</a:t>
            </a:r>
          </a:p>
          <a:p>
            <a:pPr lvl="1">
              <a:lnSpc>
                <a:spcPct val="80000"/>
              </a:lnSpc>
            </a:pPr>
            <a:r>
              <a:rPr lang="en-US" sz="1800" dirty="0" smtClean="0"/>
              <a:t>Rent - $600. </a:t>
            </a:r>
          </a:p>
          <a:p>
            <a:pPr lvl="1">
              <a:lnSpc>
                <a:spcPct val="80000"/>
              </a:lnSpc>
            </a:pPr>
            <a:r>
              <a:rPr lang="en-US" sz="1800" dirty="0" smtClean="0"/>
              <a:t>Utilities - $150. </a:t>
            </a:r>
          </a:p>
          <a:p>
            <a:pPr lvl="1">
              <a:lnSpc>
                <a:spcPct val="80000"/>
              </a:lnSpc>
            </a:pPr>
            <a:r>
              <a:rPr lang="en-US" sz="1800" dirty="0" smtClean="0"/>
              <a:t>Groceries </a:t>
            </a:r>
            <a:r>
              <a:rPr lang="en-US" sz="1800" dirty="0" smtClean="0"/>
              <a:t>- $200</a:t>
            </a:r>
          </a:p>
          <a:p>
            <a:pPr lvl="1">
              <a:lnSpc>
                <a:spcPct val="80000"/>
              </a:lnSpc>
            </a:pPr>
            <a:r>
              <a:rPr lang="en-US" sz="1800" dirty="0" smtClean="0"/>
              <a:t>Personal Care - $40</a:t>
            </a:r>
          </a:p>
          <a:p>
            <a:pPr lvl="1">
              <a:lnSpc>
                <a:spcPct val="80000"/>
              </a:lnSpc>
            </a:pPr>
            <a:r>
              <a:rPr lang="en-US" sz="1800" dirty="0" smtClean="0"/>
              <a:t>Clothing - $75 (Shirt, Pants, Shoes)</a:t>
            </a:r>
          </a:p>
          <a:p>
            <a:pPr lvl="1">
              <a:lnSpc>
                <a:spcPct val="80000"/>
              </a:lnSpc>
            </a:pPr>
            <a:r>
              <a:rPr lang="en-US" sz="1800" dirty="0" smtClean="0"/>
              <a:t>Car Insurance - $70</a:t>
            </a:r>
          </a:p>
          <a:p>
            <a:pPr lvl="1">
              <a:lnSpc>
                <a:spcPct val="80000"/>
              </a:lnSpc>
            </a:pPr>
            <a:r>
              <a:rPr lang="en-US" sz="1800" dirty="0" smtClean="0"/>
              <a:t>Gas for Car - $</a:t>
            </a:r>
            <a:r>
              <a:rPr lang="en-US" sz="1800" dirty="0" smtClean="0"/>
              <a:t>75</a:t>
            </a:r>
          </a:p>
          <a:p>
            <a:pPr lvl="1">
              <a:lnSpc>
                <a:spcPct val="80000"/>
              </a:lnSpc>
            </a:pPr>
            <a:r>
              <a:rPr lang="en-US" sz="1800" dirty="0"/>
              <a:t>Health Insurance - $35.</a:t>
            </a:r>
          </a:p>
          <a:p>
            <a:pPr lvl="1">
              <a:lnSpc>
                <a:spcPct val="80000"/>
              </a:lnSpc>
            </a:pPr>
            <a:r>
              <a:rPr lang="en-US" sz="1800" dirty="0" smtClean="0"/>
              <a:t>Cell </a:t>
            </a:r>
            <a:r>
              <a:rPr lang="en-US" sz="1800" dirty="0" smtClean="0"/>
              <a:t>Phone - $80</a:t>
            </a:r>
          </a:p>
          <a:p>
            <a:pPr lvl="1">
              <a:lnSpc>
                <a:spcPct val="80000"/>
              </a:lnSpc>
            </a:pPr>
            <a:r>
              <a:rPr lang="en-US" sz="1800" dirty="0" smtClean="0"/>
              <a:t>School Loans - $200</a:t>
            </a:r>
          </a:p>
          <a:p>
            <a:pPr lvl="1">
              <a:lnSpc>
                <a:spcPct val="80000"/>
              </a:lnSpc>
            </a:pPr>
            <a:r>
              <a:rPr lang="en-US" sz="1800" dirty="0" smtClean="0"/>
              <a:t>School Supplies - </a:t>
            </a:r>
            <a:r>
              <a:rPr lang="en-US" sz="1800" dirty="0" smtClean="0"/>
              <a:t>$125</a:t>
            </a:r>
          </a:p>
          <a:p>
            <a:pPr lvl="1">
              <a:lnSpc>
                <a:spcPct val="80000"/>
              </a:lnSpc>
            </a:pPr>
            <a:r>
              <a:rPr lang="en-US" sz="1800" dirty="0" smtClean="0"/>
              <a:t>Miscellaneous </a:t>
            </a:r>
            <a:r>
              <a:rPr lang="en-US" sz="1800" dirty="0" smtClean="0"/>
              <a:t>- </a:t>
            </a:r>
            <a:r>
              <a:rPr lang="en-US" sz="1800" dirty="0" smtClean="0"/>
              <a:t>$25</a:t>
            </a:r>
          </a:p>
          <a:p>
            <a:pPr lvl="1">
              <a:lnSpc>
                <a:spcPct val="80000"/>
              </a:lnSpc>
            </a:pPr>
            <a:endParaRPr lang="en-US" sz="1800" dirty="0"/>
          </a:p>
          <a:p>
            <a:pPr lvl="1">
              <a:lnSpc>
                <a:spcPct val="80000"/>
              </a:lnSpc>
            </a:pPr>
            <a:r>
              <a:rPr lang="en-US" sz="1800" dirty="0" smtClean="0"/>
              <a:t>Total Income per month- $1650</a:t>
            </a:r>
            <a:endParaRPr lang="en-US" sz="1800" dirty="0" smtClean="0"/>
          </a:p>
          <a:p>
            <a:pPr lvl="1">
              <a:lnSpc>
                <a:spcPct val="80000"/>
              </a:lnSpc>
            </a:pPr>
            <a:endParaRPr lang="en-US" sz="1500" dirty="0" smtClean="0"/>
          </a:p>
          <a:p>
            <a:pPr lvl="1">
              <a:lnSpc>
                <a:spcPct val="80000"/>
              </a:lnSpc>
            </a:pPr>
            <a:endParaRPr lang="en-US" sz="15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a:bodyPr>
          <a:lstStyle/>
          <a:p>
            <a:pPr>
              <a:lnSpc>
                <a:spcPct val="80000"/>
              </a:lnSpc>
            </a:pPr>
            <a:r>
              <a:rPr lang="en-US" sz="2700" dirty="0" smtClean="0"/>
              <a:t>If </a:t>
            </a:r>
            <a:r>
              <a:rPr lang="en-US" sz="2700" dirty="0" smtClean="0"/>
              <a:t>you should </a:t>
            </a:r>
            <a:r>
              <a:rPr lang="en-US" sz="2700" dirty="0" smtClean="0"/>
              <a:t>leave money in their checking accounts, should you put that money into savings, or have more fun?</a:t>
            </a:r>
          </a:p>
          <a:p>
            <a:pPr>
              <a:lnSpc>
                <a:spcPct val="80000"/>
              </a:lnSpc>
            </a:pPr>
            <a:r>
              <a:rPr lang="en-US" sz="2700" dirty="0" smtClean="0"/>
              <a:t>Look for suggestions such as:</a:t>
            </a:r>
          </a:p>
          <a:p>
            <a:pPr lvl="1">
              <a:lnSpc>
                <a:spcPct val="80000"/>
              </a:lnSpc>
            </a:pPr>
            <a:r>
              <a:rPr lang="en-US" sz="2400" dirty="0" smtClean="0"/>
              <a:t>The extra money creates a buffer of in your account so you don‘t have to worry about overdraft fees or running out of money.</a:t>
            </a:r>
          </a:p>
          <a:p>
            <a:pPr>
              <a:lnSpc>
                <a:spcPct val="80000"/>
              </a:lnSpc>
            </a:pPr>
            <a:r>
              <a:rPr lang="en-US" sz="2700" dirty="0" smtClean="0"/>
              <a:t>Always allows </a:t>
            </a:r>
            <a:r>
              <a:rPr lang="en-US" sz="2700" dirty="0" smtClean="0"/>
              <a:t>for flexibility in your budget – when bills change from month to month, having extra money in your budget will allow you to cover the variables such as utilities, gas, water, ripped dress pants, an extra box of mac and cheese, cold medicine, </a:t>
            </a:r>
            <a:r>
              <a:rPr lang="en-US" sz="2700" dirty="0" err="1" smtClean="0"/>
              <a:t>etc</a:t>
            </a:r>
            <a:endParaRPr lang="en-US" sz="2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Discussion</a:t>
            </a:r>
          </a:p>
        </p:txBody>
      </p:sp>
      <p:sp>
        <p:nvSpPr>
          <p:cNvPr id="25603" name="Content Placeholder 2"/>
          <p:cNvSpPr>
            <a:spLocks noGrp="1"/>
          </p:cNvSpPr>
          <p:nvPr>
            <p:ph idx="1"/>
          </p:nvPr>
        </p:nvSpPr>
        <p:spPr/>
        <p:txBody>
          <a:bodyPr/>
          <a:lstStyle/>
          <a:p>
            <a:r>
              <a:rPr lang="en-US" smtClean="0"/>
              <a:t>What are some things that you regularly spend money on?</a:t>
            </a:r>
          </a:p>
          <a:p>
            <a:r>
              <a:rPr lang="en-US" smtClean="0"/>
              <a:t>Are they needs or wants?</a:t>
            </a:r>
          </a:p>
          <a:p>
            <a:r>
              <a:rPr lang="en-US" smtClean="0"/>
              <a:t>How often do they spend money on those items? </a:t>
            </a:r>
          </a:p>
          <a:p>
            <a:r>
              <a:rPr lang="en-US" smtClean="0"/>
              <a:t>How much would they save if they cut the frequency in half?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228600" y="990600"/>
            <a:ext cx="8686800" cy="1470025"/>
          </a:xfrm>
        </p:spPr>
        <p:txBody>
          <a:bodyPr/>
          <a:lstStyle/>
          <a:p>
            <a:r>
              <a:rPr lang="en-US" dirty="0" smtClean="0"/>
              <a:t>Managing Scarce Personal Resources</a:t>
            </a:r>
          </a:p>
        </p:txBody>
      </p:sp>
      <p:sp>
        <p:nvSpPr>
          <p:cNvPr id="3" name="Subtitle 2"/>
          <p:cNvSpPr>
            <a:spLocks noGrp="1"/>
          </p:cNvSpPr>
          <p:nvPr>
            <p:ph type="subTitle" idx="1"/>
          </p:nvPr>
        </p:nvSpPr>
        <p:spPr>
          <a:xfrm>
            <a:off x="1143000" y="4038600"/>
            <a:ext cx="6858000" cy="1600200"/>
          </a:xfrm>
        </p:spPr>
        <p:txBody>
          <a:bodyPr>
            <a:normAutofit/>
          </a:bodyPr>
          <a:lstStyle/>
          <a:p>
            <a:r>
              <a:rPr lang="en-US" dirty="0" smtClean="0">
                <a:solidFill>
                  <a:srgbClr val="898989"/>
                </a:solidFill>
              </a:rPr>
              <a:t>Are scarce personal resources money?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Overview</a:t>
            </a:r>
          </a:p>
        </p:txBody>
      </p:sp>
      <p:sp>
        <p:nvSpPr>
          <p:cNvPr id="15363" name="Content Placeholder 2"/>
          <p:cNvSpPr>
            <a:spLocks noGrp="1"/>
          </p:cNvSpPr>
          <p:nvPr>
            <p:ph idx="1"/>
          </p:nvPr>
        </p:nvSpPr>
        <p:spPr/>
        <p:txBody>
          <a:bodyPr/>
          <a:lstStyle/>
          <a:p>
            <a:r>
              <a:rPr lang="en-US" smtClean="0"/>
              <a:t>Students will understand the purpose of a budget, what needs be included in a budget, and how to balance the budget.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Objective</a:t>
            </a:r>
          </a:p>
        </p:txBody>
      </p:sp>
      <p:sp>
        <p:nvSpPr>
          <p:cNvPr id="16387" name="Content Placeholder 2"/>
          <p:cNvSpPr>
            <a:spLocks noGrp="1"/>
          </p:cNvSpPr>
          <p:nvPr>
            <p:ph idx="1"/>
          </p:nvPr>
        </p:nvSpPr>
        <p:spPr/>
        <p:txBody>
          <a:bodyPr/>
          <a:lstStyle/>
          <a:p>
            <a:r>
              <a:rPr lang="en-US" smtClean="0"/>
              <a:t>Students will:</a:t>
            </a:r>
          </a:p>
          <a:p>
            <a:pPr lvl="1"/>
            <a:r>
              <a:rPr lang="en-US" smtClean="0"/>
              <a:t>Practice creating a budget </a:t>
            </a:r>
          </a:p>
          <a:p>
            <a:pPr lvl="1"/>
            <a:r>
              <a:rPr lang="en-US" smtClean="0"/>
              <a:t>Learn and demonstrate an understanding that there is a cost to every financial decision - the concept of Opportunity Costs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Needs vs Wants?</a:t>
            </a:r>
          </a:p>
        </p:txBody>
      </p:sp>
      <p:sp>
        <p:nvSpPr>
          <p:cNvPr id="17411" name="Content Placeholder 2"/>
          <p:cNvSpPr>
            <a:spLocks noGrp="1"/>
          </p:cNvSpPr>
          <p:nvPr>
            <p:ph idx="1"/>
          </p:nvPr>
        </p:nvSpPr>
        <p:spPr/>
        <p:txBody>
          <a:bodyPr/>
          <a:lstStyle/>
          <a:p>
            <a:r>
              <a:rPr lang="en-US" smtClean="0"/>
              <a:t>What are needs and wants?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You Spent What?!?</a:t>
            </a:r>
          </a:p>
        </p:txBody>
      </p:sp>
      <p:sp>
        <p:nvSpPr>
          <p:cNvPr id="2" name="Text Placeholder 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00007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Chew on this</a:t>
            </a:r>
            <a:r>
              <a:rPr lang="en-US" b="1" dirty="0" smtClean="0"/>
              <a:t>!</a:t>
            </a:r>
            <a:endParaRPr lang="en-US" dirty="0"/>
          </a:p>
        </p:txBody>
      </p:sp>
      <p:sp>
        <p:nvSpPr>
          <p:cNvPr id="3" name="Text Placeholder 2"/>
          <p:cNvSpPr>
            <a:spLocks noGrp="1"/>
          </p:cNvSpPr>
          <p:nvPr>
            <p:ph type="body" idx="1"/>
          </p:nvPr>
        </p:nvSpPr>
        <p:spPr/>
        <p:txBody>
          <a:bodyPr>
            <a:noAutofit/>
          </a:bodyPr>
          <a:lstStyle/>
          <a:p>
            <a:r>
              <a:rPr lang="en-US" sz="1200" dirty="0"/>
              <a:t>If you worked 10 hours a </a:t>
            </a:r>
            <a:r>
              <a:rPr lang="en-US" sz="1200" dirty="0" smtClean="0"/>
              <a:t>weeks at </a:t>
            </a:r>
            <a:r>
              <a:rPr lang="en-US" sz="1200" dirty="0"/>
              <a:t>$7.25 an hour, how many</a:t>
            </a:r>
            <a:br>
              <a:rPr lang="en-US" sz="1200" dirty="0"/>
            </a:br>
            <a:r>
              <a:rPr lang="en-US" sz="1200" dirty="0"/>
              <a:t>hours would it take you to earn these items? Is it worth the</a:t>
            </a:r>
            <a:br>
              <a:rPr lang="en-US" sz="1200" dirty="0"/>
            </a:br>
            <a:r>
              <a:rPr lang="en-US" sz="1200" dirty="0"/>
              <a:t>time?</a:t>
            </a:r>
          </a:p>
        </p:txBody>
      </p:sp>
    </p:spTree>
    <p:extLst>
      <p:ext uri="{BB962C8B-B14F-4D97-AF65-F5344CB8AC3E}">
        <p14:creationId xmlns:p14="http://schemas.microsoft.com/office/powerpoint/2010/main" val="107471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Budget</a:t>
            </a:r>
          </a:p>
        </p:txBody>
      </p:sp>
      <p:sp>
        <p:nvSpPr>
          <p:cNvPr id="18435" name="Content Placeholder 2"/>
          <p:cNvSpPr>
            <a:spLocks noGrp="1"/>
          </p:cNvSpPr>
          <p:nvPr>
            <p:ph idx="1"/>
          </p:nvPr>
        </p:nvSpPr>
        <p:spPr/>
        <p:txBody>
          <a:bodyPr/>
          <a:lstStyle/>
          <a:p>
            <a:r>
              <a:rPr lang="en-US" dirty="0" smtClean="0"/>
              <a:t>What a budget is? </a:t>
            </a:r>
          </a:p>
          <a:p>
            <a:endParaRPr lang="en-US" dirty="0"/>
          </a:p>
          <a:p>
            <a:r>
              <a:rPr lang="en-US" dirty="0" smtClean="0"/>
              <a:t>A budget is an </a:t>
            </a:r>
            <a:r>
              <a:rPr lang="en-US" dirty="0"/>
              <a:t>estimate of income and expenditure for a set period of time</a:t>
            </a:r>
            <a:endParaRPr lang="en-US" dirty="0" smtClean="0"/>
          </a:p>
          <a:p>
            <a:endParaRPr lang="en-US" dirty="0" smtClean="0"/>
          </a:p>
          <a:p>
            <a:r>
              <a:rPr lang="en-US" dirty="0"/>
              <a:t>What kinds of things are included in a budget?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additive="base">
                                        <p:cTn id="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4" end="4"/>
                                            </p:txEl>
                                          </p:spTgt>
                                        </p:tgtEl>
                                        <p:attrNameLst>
                                          <p:attrName>style.visibility</p:attrName>
                                        </p:attrNameLst>
                                      </p:cBhvr>
                                      <p:to>
                                        <p:strVal val="visible"/>
                                      </p:to>
                                    </p:set>
                                    <p:anim calcmode="lin" valueType="num">
                                      <p:cBhvr additive="base">
                                        <p:cTn id="1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marL="24161750" indent="-24161750"/>
            <a:r>
              <a:rPr lang="en-US" sz="4000" dirty="0" smtClean="0">
                <a:solidFill>
                  <a:srgbClr val="000000"/>
                </a:solidFill>
              </a:rPr>
              <a:t>Why budget to donate money?</a:t>
            </a:r>
          </a:p>
        </p:txBody>
      </p:sp>
      <p:sp>
        <p:nvSpPr>
          <p:cNvPr id="3" name="Content Placeholder 2"/>
          <p:cNvSpPr>
            <a:spLocks noGrp="1"/>
          </p:cNvSpPr>
          <p:nvPr>
            <p:ph idx="1"/>
          </p:nvPr>
        </p:nvSpPr>
        <p:spPr/>
        <p:txBody>
          <a:bodyPr>
            <a:normAutofit/>
          </a:bodyPr>
          <a:lstStyle/>
          <a:p>
            <a:pPr>
              <a:lnSpc>
                <a:spcPct val="80000"/>
              </a:lnSpc>
            </a:pPr>
            <a:r>
              <a:rPr lang="en-US" sz="2200" dirty="0" smtClean="0"/>
              <a:t>Currently, </a:t>
            </a:r>
            <a:r>
              <a:rPr lang="en-US" sz="2200" dirty="0" smtClean="0"/>
              <a:t>you live </a:t>
            </a:r>
            <a:r>
              <a:rPr lang="en-US" sz="2200" dirty="0" smtClean="0"/>
              <a:t>in an apartment, with a roommate.  They share the rent, utilities, water, and cable/internet with their roommate.</a:t>
            </a:r>
          </a:p>
          <a:p>
            <a:pPr>
              <a:lnSpc>
                <a:spcPct val="80000"/>
              </a:lnSpc>
            </a:pPr>
            <a:r>
              <a:rPr lang="en-US" sz="2200" dirty="0" smtClean="0"/>
              <a:t>You do </a:t>
            </a:r>
            <a:r>
              <a:rPr lang="en-US" sz="2200" dirty="0" smtClean="0"/>
              <a:t>save a small amount towards college loan because </a:t>
            </a:r>
            <a:r>
              <a:rPr lang="en-US" sz="2200" dirty="0" smtClean="0"/>
              <a:t>you have </a:t>
            </a:r>
            <a:r>
              <a:rPr lang="en-US" sz="2200" dirty="0" smtClean="0"/>
              <a:t>already paid down most of their college debt.</a:t>
            </a:r>
          </a:p>
          <a:p>
            <a:pPr>
              <a:lnSpc>
                <a:spcPct val="80000"/>
              </a:lnSpc>
            </a:pPr>
            <a:r>
              <a:rPr lang="en-US" sz="2200" dirty="0" smtClean="0"/>
              <a:t>You each </a:t>
            </a:r>
            <a:r>
              <a:rPr lang="en-US" sz="2200" dirty="0" smtClean="0"/>
              <a:t>drive a midrange 4-door car (like a VW, or Toyota) that </a:t>
            </a:r>
            <a:r>
              <a:rPr lang="en-US" sz="2200" dirty="0" smtClean="0"/>
              <a:t>you are about to pay </a:t>
            </a:r>
            <a:r>
              <a:rPr lang="en-US" sz="2200" dirty="0" smtClean="0"/>
              <a:t>off because it is 6 years old.</a:t>
            </a:r>
          </a:p>
          <a:p>
            <a:pPr>
              <a:lnSpc>
                <a:spcPct val="80000"/>
              </a:lnSpc>
            </a:pPr>
            <a:r>
              <a:rPr lang="en-US" sz="2200" dirty="0" smtClean="0"/>
              <a:t>Your car </a:t>
            </a:r>
            <a:r>
              <a:rPr lang="en-US" sz="2200" dirty="0" smtClean="0"/>
              <a:t>insurance is with an average rate company.</a:t>
            </a:r>
          </a:p>
          <a:p>
            <a:pPr>
              <a:lnSpc>
                <a:spcPct val="80000"/>
              </a:lnSpc>
            </a:pPr>
            <a:r>
              <a:rPr lang="en-US" sz="2200" dirty="0" smtClean="0"/>
              <a:t>You only </a:t>
            </a:r>
            <a:r>
              <a:rPr lang="en-US" sz="2200" dirty="0" smtClean="0"/>
              <a:t>have to drive 10 miles a day to and from work so their monthly gas expense is not as large as it is for some.</a:t>
            </a:r>
          </a:p>
          <a:p>
            <a:pPr>
              <a:lnSpc>
                <a:spcPct val="80000"/>
              </a:lnSpc>
            </a:pPr>
            <a:r>
              <a:rPr lang="en-US" sz="2200" dirty="0" smtClean="0"/>
              <a:t>Your health </a:t>
            </a:r>
            <a:r>
              <a:rPr lang="en-US" sz="2200" dirty="0" smtClean="0"/>
              <a:t>insurance is covered by </a:t>
            </a:r>
            <a:r>
              <a:rPr lang="en-US" sz="2200" dirty="0" smtClean="0"/>
              <a:t>your job</a:t>
            </a:r>
            <a:r>
              <a:rPr lang="en-US" sz="2200" dirty="0" smtClean="0"/>
              <a:t>. </a:t>
            </a:r>
            <a:r>
              <a:rPr lang="en-US" sz="2200" dirty="0" smtClean="0"/>
              <a:t>You must </a:t>
            </a:r>
            <a:r>
              <a:rPr lang="en-US" sz="2200" dirty="0" smtClean="0"/>
              <a:t>pay a co-pay every time </a:t>
            </a:r>
            <a:r>
              <a:rPr lang="en-US" sz="2200" dirty="0" smtClean="0"/>
              <a:t>you visit </a:t>
            </a:r>
            <a:r>
              <a:rPr lang="en-US" sz="2200" dirty="0" smtClean="0"/>
              <a:t>the doctor</a:t>
            </a:r>
          </a:p>
          <a:p>
            <a:pPr>
              <a:lnSpc>
                <a:spcPct val="80000"/>
              </a:lnSpc>
            </a:pPr>
            <a:r>
              <a:rPr lang="en-US" sz="2200" dirty="0" smtClean="0"/>
              <a:t>Remember, you are </a:t>
            </a:r>
            <a:r>
              <a:rPr lang="en-US" sz="2200" dirty="0" smtClean="0"/>
              <a:t>young, single and recent college graduates.</a:t>
            </a:r>
          </a:p>
          <a:p>
            <a:pPr>
              <a:lnSpc>
                <a:spcPct val="80000"/>
              </a:lnSpc>
            </a:pPr>
            <a:r>
              <a:rPr lang="en-US" sz="2200" dirty="0" smtClean="0"/>
              <a:t>You do </a:t>
            </a:r>
            <a:r>
              <a:rPr lang="en-US" sz="2200" dirty="0" smtClean="0"/>
              <a:t>not have a home phone, just a cell phone.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855</TotalTime>
  <Words>742</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ＭＳ Ｐゴシック</vt:lpstr>
      <vt:lpstr>Arial</vt:lpstr>
      <vt:lpstr>Decatur</vt:lpstr>
      <vt:lpstr>Warm Up</vt:lpstr>
      <vt:lpstr>Managing Scarce Personal Resources</vt:lpstr>
      <vt:lpstr>Overview</vt:lpstr>
      <vt:lpstr>Objective</vt:lpstr>
      <vt:lpstr>Needs vs Wants?</vt:lpstr>
      <vt:lpstr>You Spent What?!?</vt:lpstr>
      <vt:lpstr>Chew on this!</vt:lpstr>
      <vt:lpstr>Budget</vt:lpstr>
      <vt:lpstr>Why budget to donate money?</vt:lpstr>
      <vt:lpstr>PowerPoint Presentation</vt:lpstr>
      <vt:lpstr>BUDGETING ACTIVITY</vt:lpstr>
      <vt:lpstr>Budgeting Planning Worksheet</vt:lpstr>
      <vt:lpstr>Is any money left?</vt:lpstr>
      <vt:lpstr>PowerPoint Presentation</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19</cp:revision>
  <dcterms:created xsi:type="dcterms:W3CDTF">2015-01-22T15:26:35Z</dcterms:created>
  <dcterms:modified xsi:type="dcterms:W3CDTF">2015-01-23T21:41:17Z</dcterms:modified>
</cp:coreProperties>
</file>