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9" r:id="rId2"/>
    <p:sldId id="256" r:id="rId3"/>
    <p:sldId id="258" r:id="rId4"/>
    <p:sldId id="257" r:id="rId5"/>
    <p:sldId id="280" r:id="rId6"/>
    <p:sldId id="281" r:id="rId7"/>
    <p:sldId id="282" r:id="rId8"/>
    <p:sldId id="283" r:id="rId9"/>
    <p:sldId id="262" r:id="rId10"/>
    <p:sldId id="260" r:id="rId11"/>
    <p:sldId id="261" r:id="rId12"/>
    <p:sldId id="263" r:id="rId13"/>
    <p:sldId id="264" r:id="rId14"/>
    <p:sldId id="265" r:id="rId15"/>
    <p:sldId id="266" r:id="rId16"/>
    <p:sldId id="267" r:id="rId17"/>
    <p:sldId id="268" r:id="rId18"/>
    <p:sldId id="269" r:id="rId19"/>
    <p:sldId id="288" r:id="rId20"/>
    <p:sldId id="291" r:id="rId21"/>
    <p:sldId id="294" r:id="rId22"/>
    <p:sldId id="292" r:id="rId23"/>
    <p:sldId id="287" r:id="rId24"/>
    <p:sldId id="289" r:id="rId25"/>
    <p:sldId id="270" r:id="rId26"/>
    <p:sldId id="271" r:id="rId27"/>
    <p:sldId id="272" r:id="rId28"/>
    <p:sldId id="279" r:id="rId29"/>
    <p:sldId id="278" r:id="rId30"/>
    <p:sldId id="274" r:id="rId31"/>
    <p:sldId id="290" r:id="rId32"/>
    <p:sldId id="275" r:id="rId33"/>
    <p:sldId id="276" r:id="rId34"/>
    <p:sldId id="286" r:id="rId35"/>
    <p:sldId id="277"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6F305-218F-46CE-A2F5-FC21D4F8E036}"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8EB0F-B027-4E0E-9973-786396C2BD63}" type="slidenum">
              <a:rPr lang="en-US" smtClean="0"/>
              <a:t>‹#›</a:t>
            </a:fld>
            <a:endParaRPr lang="en-US"/>
          </a:p>
        </p:txBody>
      </p:sp>
    </p:spTree>
    <p:extLst>
      <p:ext uri="{BB962C8B-B14F-4D97-AF65-F5344CB8AC3E}">
        <p14:creationId xmlns:p14="http://schemas.microsoft.com/office/powerpoint/2010/main" val="2994887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68EB0F-B027-4E0E-9973-786396C2BD63}" type="slidenum">
              <a:rPr lang="en-US" smtClean="0"/>
              <a:t>16</a:t>
            </a:fld>
            <a:endParaRPr lang="en-US"/>
          </a:p>
        </p:txBody>
      </p:sp>
    </p:spTree>
    <p:extLst>
      <p:ext uri="{BB962C8B-B14F-4D97-AF65-F5344CB8AC3E}">
        <p14:creationId xmlns:p14="http://schemas.microsoft.com/office/powerpoint/2010/main" val="374402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a:t>
            </a:r>
            <a:r>
              <a:rPr lang="en-US" baseline="0" dirty="0" smtClean="0"/>
              <a:t> watch until 1:48</a:t>
            </a:r>
            <a:endParaRPr lang="en-US" dirty="0"/>
          </a:p>
        </p:txBody>
      </p:sp>
      <p:sp>
        <p:nvSpPr>
          <p:cNvPr id="4" name="Slide Number Placeholder 3"/>
          <p:cNvSpPr>
            <a:spLocks noGrp="1"/>
          </p:cNvSpPr>
          <p:nvPr>
            <p:ph type="sldNum" sz="quarter" idx="10"/>
          </p:nvPr>
        </p:nvSpPr>
        <p:spPr/>
        <p:txBody>
          <a:bodyPr/>
          <a:lstStyle/>
          <a:p>
            <a:fld id="{FA68EB0F-B027-4E0E-9973-786396C2BD63}" type="slidenum">
              <a:rPr lang="en-US" smtClean="0"/>
              <a:t>18</a:t>
            </a:fld>
            <a:endParaRPr lang="en-US"/>
          </a:p>
        </p:txBody>
      </p:sp>
    </p:spTree>
    <p:extLst>
      <p:ext uri="{BB962C8B-B14F-4D97-AF65-F5344CB8AC3E}">
        <p14:creationId xmlns:p14="http://schemas.microsoft.com/office/powerpoint/2010/main" val="307206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88B6453-A9C5-4448-A246-F0D778F82ABD}" type="datetimeFigureOut">
              <a:rPr lang="en-US" smtClean="0"/>
              <a:t>1/27/2016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83AF406-3761-460F-9191-CD7FEB79ABD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B6453-A9C5-4448-A246-F0D778F82AB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AF406-3761-460F-9191-CD7FEB79AB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B6453-A9C5-4448-A246-F0D778F82AB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AF406-3761-460F-9191-CD7FEB79ABD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88B6453-A9C5-4448-A246-F0D778F82AB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AF406-3761-460F-9191-CD7FEB79ABD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88B6453-A9C5-4448-A246-F0D778F82ABD}" type="datetimeFigureOut">
              <a:rPr lang="en-US" smtClean="0"/>
              <a:t>1/27/2016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83AF406-3761-460F-9191-CD7FEB79ABD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8B6453-A9C5-4448-A246-F0D778F82AB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AF406-3761-460F-9191-CD7FEB79ABD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8B6453-A9C5-4448-A246-F0D778F82ABD}"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AF406-3761-460F-9191-CD7FEB79ABD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8B6453-A9C5-4448-A246-F0D778F82ABD}"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AF406-3761-460F-9191-CD7FEB79ABD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B6453-A9C5-4448-A246-F0D778F82ABD}"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AF406-3761-460F-9191-CD7FEB79ABD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8B6453-A9C5-4448-A246-F0D778F82AB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AF406-3761-460F-9191-CD7FEB79ABD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8B6453-A9C5-4448-A246-F0D778F82AB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AF406-3761-460F-9191-CD7FEB79ABD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88B6453-A9C5-4448-A246-F0D778F82ABD}" type="datetimeFigureOut">
              <a:rPr lang="en-US" smtClean="0"/>
              <a:t>1/27/2016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83AF406-3761-460F-9191-CD7FEB79ABD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YeRNlGw8VF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B9WZyWaGa5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Warm Up</a:t>
            </a:r>
            <a:endParaRPr lang="en-US" sz="2000" b="1" dirty="0"/>
          </a:p>
        </p:txBody>
      </p:sp>
      <p:sp>
        <p:nvSpPr>
          <p:cNvPr id="3" name="Content Placeholder 2"/>
          <p:cNvSpPr>
            <a:spLocks noGrp="1"/>
          </p:cNvSpPr>
          <p:nvPr>
            <p:ph sz="quarter" idx="1"/>
          </p:nvPr>
        </p:nvSpPr>
        <p:spPr/>
        <p:txBody>
          <a:bodyPr>
            <a:normAutofit/>
          </a:bodyPr>
          <a:lstStyle/>
          <a:p>
            <a:r>
              <a:rPr lang="en-US" dirty="0" smtClean="0"/>
              <a:t>What is disposable income? </a:t>
            </a:r>
            <a:endParaRPr lang="en-US" dirty="0" smtClean="0"/>
          </a:p>
          <a:p>
            <a:r>
              <a:rPr lang="en-US" dirty="0" smtClean="0"/>
              <a:t>What </a:t>
            </a:r>
            <a:r>
              <a:rPr lang="en-US" dirty="0" smtClean="0"/>
              <a:t>do most </a:t>
            </a:r>
            <a:r>
              <a:rPr lang="en-US" dirty="0"/>
              <a:t>A</a:t>
            </a:r>
            <a:r>
              <a:rPr lang="en-US" dirty="0" smtClean="0"/>
              <a:t>mericans do with their disposable income, how come?</a:t>
            </a:r>
          </a:p>
        </p:txBody>
      </p:sp>
    </p:spTree>
    <p:extLst>
      <p:ext uri="{BB962C8B-B14F-4D97-AF65-F5344CB8AC3E}">
        <p14:creationId xmlns:p14="http://schemas.microsoft.com/office/powerpoint/2010/main" val="2780089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sz="quarter" idx="1"/>
          </p:nvPr>
        </p:nvSpPr>
        <p:spPr/>
        <p:txBody>
          <a:bodyPr>
            <a:normAutofit/>
          </a:bodyPr>
          <a:lstStyle/>
          <a:p>
            <a:r>
              <a:rPr lang="en-US" dirty="0" smtClean="0"/>
              <a:t>The U.S. Government </a:t>
            </a:r>
            <a:r>
              <a:rPr lang="en-US" dirty="0"/>
              <a:t>reports that Americans, on average, spend 97% of </a:t>
            </a:r>
            <a:r>
              <a:rPr lang="en-US" dirty="0" smtClean="0"/>
              <a:t>their </a:t>
            </a:r>
            <a:r>
              <a:rPr lang="en-US" dirty="0"/>
              <a:t>income </a:t>
            </a:r>
            <a:r>
              <a:rPr lang="en-US" dirty="0" smtClean="0"/>
              <a:t>after taxes</a:t>
            </a:r>
          </a:p>
          <a:p>
            <a:pPr lvl="1"/>
            <a:r>
              <a:rPr lang="en-US" dirty="0"/>
              <a:t>c</a:t>
            </a:r>
            <a:r>
              <a:rPr lang="en-US" dirty="0" smtClean="0"/>
              <a:t>alled Disposable Income (How much money you have after paying taxes. For example,  I get a paid $100 every week but after taxes are taken out my paycheck is actually $80 every week.)</a:t>
            </a:r>
          </a:p>
          <a:p>
            <a:r>
              <a:rPr lang="en-US" dirty="0" smtClean="0"/>
              <a:t>Most of you do not have a job </a:t>
            </a:r>
            <a:r>
              <a:rPr lang="en-US" dirty="0" err="1" smtClean="0"/>
              <a:t>soo</a:t>
            </a:r>
            <a:r>
              <a:rPr lang="en-US" dirty="0" smtClean="0"/>
              <a:t>…what are ways in which YOU might acquire disposable income?</a:t>
            </a:r>
          </a:p>
          <a:p>
            <a:pPr lvl="1"/>
            <a:r>
              <a:rPr lang="en-US" dirty="0" smtClean="0"/>
              <a:t>Allowance</a:t>
            </a:r>
          </a:p>
          <a:p>
            <a:pPr lvl="1"/>
            <a:r>
              <a:rPr lang="en-US" dirty="0" smtClean="0"/>
              <a:t>money </a:t>
            </a:r>
            <a:r>
              <a:rPr lang="en-US" dirty="0"/>
              <a:t>received as a </a:t>
            </a:r>
            <a:r>
              <a:rPr lang="en-US" dirty="0" smtClean="0"/>
              <a:t>gift</a:t>
            </a:r>
          </a:p>
          <a:p>
            <a:pPr lvl="1"/>
            <a:r>
              <a:rPr lang="en-US" dirty="0" smtClean="0"/>
              <a:t>money </a:t>
            </a:r>
            <a:r>
              <a:rPr lang="en-US" dirty="0"/>
              <a:t>earned </a:t>
            </a:r>
            <a:r>
              <a:rPr lang="en-US" dirty="0" smtClean="0"/>
              <a:t>for doing </a:t>
            </a:r>
            <a:r>
              <a:rPr lang="en-US" dirty="0"/>
              <a:t>jobs at home</a:t>
            </a:r>
          </a:p>
        </p:txBody>
      </p:sp>
    </p:spTree>
    <p:extLst>
      <p:ext uri="{BB962C8B-B14F-4D97-AF65-F5344CB8AC3E}">
        <p14:creationId xmlns:p14="http://schemas.microsoft.com/office/powerpoint/2010/main" val="22657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Consumption</a:t>
            </a:r>
            <a:endParaRPr lang="en-US" b="1" dirty="0"/>
          </a:p>
        </p:txBody>
      </p:sp>
      <p:sp>
        <p:nvSpPr>
          <p:cNvPr id="3" name="Content Placeholder 2"/>
          <p:cNvSpPr>
            <a:spLocks noGrp="1"/>
          </p:cNvSpPr>
          <p:nvPr>
            <p:ph sz="quarter" idx="1"/>
          </p:nvPr>
        </p:nvSpPr>
        <p:spPr/>
        <p:txBody>
          <a:bodyPr/>
          <a:lstStyle/>
          <a:p>
            <a:r>
              <a:rPr lang="en-US" dirty="0" smtClean="0"/>
              <a:t>Consumption: Is what you spend </a:t>
            </a:r>
            <a:r>
              <a:rPr lang="en-US" dirty="0"/>
              <a:t>on goods and </a:t>
            </a:r>
            <a:r>
              <a:rPr lang="en-US" dirty="0" smtClean="0"/>
              <a:t>services</a:t>
            </a:r>
          </a:p>
          <a:p>
            <a:endParaRPr lang="en-US" dirty="0"/>
          </a:p>
          <a:p>
            <a:endParaRPr lang="en-US" dirty="0"/>
          </a:p>
        </p:txBody>
      </p:sp>
      <p:pic>
        <p:nvPicPr>
          <p:cNvPr id="2050" name="Picture 2" descr="http://ts1.mm.bing.net/th?id=HN.607987814148212337&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590800"/>
            <a:ext cx="41910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800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are different ways to spend money (consume goods)?</a:t>
            </a:r>
            <a:endParaRPr lang="en-US" dirty="0"/>
          </a:p>
        </p:txBody>
      </p:sp>
      <p:sp>
        <p:nvSpPr>
          <p:cNvPr id="5" name="Text Placeholder 4"/>
          <p:cNvSpPr>
            <a:spLocks noGrp="1"/>
          </p:cNvSpPr>
          <p:nvPr>
            <p:ph type="body" idx="1"/>
          </p:nvPr>
        </p:nvSpPr>
        <p:spPr>
          <a:xfrm>
            <a:off x="1295400" y="4267200"/>
            <a:ext cx="6781800" cy="2590800"/>
          </a:xfrm>
        </p:spPr>
        <p:txBody>
          <a:bodyPr>
            <a:normAutofit/>
          </a:bodyPr>
          <a:lstStyle/>
          <a:p>
            <a:r>
              <a:rPr lang="en-US" dirty="0" smtClean="0"/>
              <a:t>Food</a:t>
            </a:r>
          </a:p>
          <a:p>
            <a:r>
              <a:rPr lang="en-US" dirty="0" smtClean="0"/>
              <a:t>Entertainment</a:t>
            </a:r>
          </a:p>
          <a:p>
            <a:r>
              <a:rPr lang="en-US" dirty="0" smtClean="0"/>
              <a:t>Transportation</a:t>
            </a:r>
          </a:p>
          <a:p>
            <a:r>
              <a:rPr lang="en-US" dirty="0" smtClean="0"/>
              <a:t>Bills</a:t>
            </a:r>
          </a:p>
          <a:p>
            <a:r>
              <a:rPr lang="en-US" dirty="0" smtClean="0"/>
              <a:t>Housing</a:t>
            </a:r>
            <a:endParaRPr lang="en-US" dirty="0"/>
          </a:p>
        </p:txBody>
      </p:sp>
    </p:spTree>
    <p:extLst>
      <p:ext uri="{BB962C8B-B14F-4D97-AF65-F5344CB8AC3E}">
        <p14:creationId xmlns:p14="http://schemas.microsoft.com/office/powerpoint/2010/main" val="395767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Saving?</a:t>
            </a:r>
            <a:endParaRPr lang="en-US" sz="4000" dirty="0"/>
          </a:p>
        </p:txBody>
      </p:sp>
      <p:sp>
        <p:nvSpPr>
          <p:cNvPr id="3" name="Content Placeholder 2"/>
          <p:cNvSpPr>
            <a:spLocks noGrp="1"/>
          </p:cNvSpPr>
          <p:nvPr>
            <p:ph sz="quarter" idx="1"/>
          </p:nvPr>
        </p:nvSpPr>
        <p:spPr>
          <a:xfrm>
            <a:off x="457200" y="1219200"/>
            <a:ext cx="8229600" cy="1447800"/>
          </a:xfrm>
        </p:spPr>
        <p:txBody>
          <a:bodyPr>
            <a:normAutofit/>
          </a:bodyPr>
          <a:lstStyle/>
          <a:p>
            <a:pPr marL="0" indent="0" algn="ctr">
              <a:buNone/>
            </a:pPr>
            <a:r>
              <a:rPr lang="en-US" sz="4000" dirty="0" smtClean="0"/>
              <a:t>Savings </a:t>
            </a:r>
            <a:r>
              <a:rPr lang="en-US" sz="4000" dirty="0"/>
              <a:t>=</a:t>
            </a:r>
            <a:r>
              <a:rPr lang="en-US" sz="4000" dirty="0" smtClean="0"/>
              <a:t> </a:t>
            </a:r>
          </a:p>
          <a:p>
            <a:pPr marL="0" indent="0" algn="ctr">
              <a:buNone/>
            </a:pPr>
            <a:r>
              <a:rPr lang="en-US" sz="4000" dirty="0"/>
              <a:t>D</a:t>
            </a:r>
            <a:r>
              <a:rPr lang="en-US" sz="4000" dirty="0" smtClean="0"/>
              <a:t>isposable income – Consumption</a:t>
            </a:r>
          </a:p>
          <a:p>
            <a:pPr marL="0" indent="0" algn="ctr">
              <a:buNone/>
            </a:pPr>
            <a:endParaRPr lang="en-US" sz="4000" dirty="0" smtClean="0"/>
          </a:p>
          <a:p>
            <a:pPr marL="0" indent="0">
              <a:buNone/>
            </a:pPr>
            <a:endParaRPr lang="en-US" sz="4000" dirty="0"/>
          </a:p>
        </p:txBody>
      </p:sp>
      <p:sp>
        <p:nvSpPr>
          <p:cNvPr id="6" name="TextBox 5"/>
          <p:cNvSpPr txBox="1"/>
          <p:nvPr/>
        </p:nvSpPr>
        <p:spPr>
          <a:xfrm>
            <a:off x="1295400" y="2667000"/>
            <a:ext cx="2743200" cy="369332"/>
          </a:xfrm>
          <a:prstGeom prst="rect">
            <a:avLst/>
          </a:prstGeom>
          <a:noFill/>
        </p:spPr>
        <p:txBody>
          <a:bodyPr wrap="square" rtlCol="0">
            <a:spAutoFit/>
          </a:bodyPr>
          <a:lstStyle/>
          <a:p>
            <a:r>
              <a:rPr lang="en-US" dirty="0" smtClean="0"/>
              <a:t>Money you have after taxes</a:t>
            </a:r>
            <a:endParaRPr lang="en-US" dirty="0"/>
          </a:p>
        </p:txBody>
      </p:sp>
      <p:sp>
        <p:nvSpPr>
          <p:cNvPr id="7" name="TextBox 6"/>
          <p:cNvSpPr txBox="1"/>
          <p:nvPr/>
        </p:nvSpPr>
        <p:spPr>
          <a:xfrm>
            <a:off x="5334000" y="2667000"/>
            <a:ext cx="3505200" cy="369332"/>
          </a:xfrm>
          <a:prstGeom prst="rect">
            <a:avLst/>
          </a:prstGeom>
          <a:noFill/>
        </p:spPr>
        <p:txBody>
          <a:bodyPr wrap="square" rtlCol="0">
            <a:spAutoFit/>
          </a:bodyPr>
          <a:lstStyle/>
          <a:p>
            <a:r>
              <a:rPr lang="en-US" dirty="0" smtClean="0"/>
              <a:t>What you spend on goods/services</a:t>
            </a:r>
            <a:endParaRPr lang="en-US" dirty="0"/>
          </a:p>
        </p:txBody>
      </p:sp>
    </p:spTree>
    <p:extLst>
      <p:ext uri="{BB962C8B-B14F-4D97-AF65-F5344CB8AC3E}">
        <p14:creationId xmlns:p14="http://schemas.microsoft.com/office/powerpoint/2010/main" val="3428517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 you think it means to “Pay yourself first?”</a:t>
            </a:r>
            <a:endParaRPr lang="en-US" dirty="0"/>
          </a:p>
        </p:txBody>
      </p:sp>
      <p:sp>
        <p:nvSpPr>
          <p:cNvPr id="5" name="Text Placeholder 4"/>
          <p:cNvSpPr>
            <a:spLocks noGrp="1"/>
          </p:cNvSpPr>
          <p:nvPr>
            <p:ph type="body" idx="1"/>
          </p:nvPr>
        </p:nvSpPr>
        <p:spPr/>
        <p:txBody>
          <a:bodyPr/>
          <a:lstStyle/>
          <a:p>
            <a:r>
              <a:rPr lang="en-US" dirty="0"/>
              <a:t>A</a:t>
            </a:r>
            <a:r>
              <a:rPr lang="en-US" dirty="0" smtClean="0"/>
              <a:t> person saves </a:t>
            </a:r>
            <a:r>
              <a:rPr lang="en-US" dirty="0"/>
              <a:t>before spending money on good and </a:t>
            </a:r>
            <a:r>
              <a:rPr lang="en-US" dirty="0" smtClean="0"/>
              <a:t>services</a:t>
            </a:r>
          </a:p>
          <a:p>
            <a:r>
              <a:rPr lang="en-US" dirty="0" smtClean="0"/>
              <a:t>Basically, you decide how much money you want to set aside for saving before you consume anything else.</a:t>
            </a:r>
            <a:endParaRPr lang="en-US" dirty="0"/>
          </a:p>
        </p:txBody>
      </p:sp>
    </p:spTree>
    <p:extLst>
      <p:ext uri="{BB962C8B-B14F-4D97-AF65-F5344CB8AC3E}">
        <p14:creationId xmlns:p14="http://schemas.microsoft.com/office/powerpoint/2010/main" val="131986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people save?</a:t>
            </a:r>
            <a:endParaRPr lang="en-US" dirty="0"/>
          </a:p>
        </p:txBody>
      </p:sp>
      <p:sp>
        <p:nvSpPr>
          <p:cNvPr id="3" name="Text Placeholder 2"/>
          <p:cNvSpPr>
            <a:spLocks noGrp="1"/>
          </p:cNvSpPr>
          <p:nvPr>
            <p:ph type="body" idx="1"/>
          </p:nvPr>
        </p:nvSpPr>
        <p:spPr>
          <a:xfrm>
            <a:off x="1295400" y="4267200"/>
            <a:ext cx="6781800" cy="2209800"/>
          </a:xfrm>
        </p:spPr>
        <p:txBody>
          <a:bodyPr>
            <a:normAutofit/>
          </a:bodyPr>
          <a:lstStyle/>
          <a:p>
            <a:r>
              <a:rPr lang="en-US" dirty="0" smtClean="0"/>
              <a:t>Retirement</a:t>
            </a:r>
          </a:p>
          <a:p>
            <a:r>
              <a:rPr lang="en-US" dirty="0" smtClean="0"/>
              <a:t>Travel</a:t>
            </a:r>
          </a:p>
          <a:p>
            <a:r>
              <a:rPr lang="en-US" dirty="0" smtClean="0"/>
              <a:t>Extra curricular activities</a:t>
            </a:r>
          </a:p>
          <a:p>
            <a:r>
              <a:rPr lang="en-US" dirty="0" smtClean="0"/>
              <a:t>Big purchase items: Car, House, Boat</a:t>
            </a:r>
          </a:p>
          <a:p>
            <a:endParaRPr lang="en-US" dirty="0"/>
          </a:p>
        </p:txBody>
      </p:sp>
    </p:spTree>
    <p:extLst>
      <p:ext uri="{BB962C8B-B14F-4D97-AF65-F5344CB8AC3E}">
        <p14:creationId xmlns:p14="http://schemas.microsoft.com/office/powerpoint/2010/main" val="164378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people save?</a:t>
            </a:r>
            <a:endParaRPr lang="en-US" dirty="0"/>
          </a:p>
        </p:txBody>
      </p:sp>
      <p:sp>
        <p:nvSpPr>
          <p:cNvPr id="3" name="Text Placeholder 2"/>
          <p:cNvSpPr>
            <a:spLocks noGrp="1"/>
          </p:cNvSpPr>
          <p:nvPr>
            <p:ph type="body" idx="1"/>
          </p:nvPr>
        </p:nvSpPr>
        <p:spPr>
          <a:xfrm>
            <a:off x="1295400" y="4267200"/>
            <a:ext cx="6781800" cy="2438400"/>
          </a:xfrm>
        </p:spPr>
        <p:txBody>
          <a:bodyPr>
            <a:normAutofit/>
          </a:bodyPr>
          <a:lstStyle/>
          <a:p>
            <a:r>
              <a:rPr lang="en-US" i="1" dirty="0" smtClean="0"/>
              <a:t>Piggy Bank aka Saving accounts,</a:t>
            </a:r>
          </a:p>
          <a:p>
            <a:r>
              <a:rPr lang="en-US" i="1" dirty="0" smtClean="0"/>
              <a:t>Money </a:t>
            </a:r>
            <a:r>
              <a:rPr lang="en-US" i="1" dirty="0"/>
              <a:t>market </a:t>
            </a:r>
            <a:r>
              <a:rPr lang="en-US" i="1" dirty="0" smtClean="0"/>
              <a:t>accounts,</a:t>
            </a:r>
          </a:p>
          <a:p>
            <a:r>
              <a:rPr lang="en-US" i="1" dirty="0" smtClean="0"/>
              <a:t>Mutual funds, </a:t>
            </a:r>
          </a:p>
          <a:p>
            <a:r>
              <a:rPr lang="en-US" i="1" dirty="0" smtClean="0"/>
              <a:t>The stock markets,</a:t>
            </a:r>
          </a:p>
          <a:p>
            <a:r>
              <a:rPr lang="en-US" i="1" dirty="0" smtClean="0"/>
              <a:t>Real estate,</a:t>
            </a:r>
            <a:endParaRPr lang="en-US" dirty="0"/>
          </a:p>
        </p:txBody>
      </p:sp>
    </p:spTree>
    <p:extLst>
      <p:ext uri="{BB962C8B-B14F-4D97-AF65-F5344CB8AC3E}">
        <p14:creationId xmlns:p14="http://schemas.microsoft.com/office/powerpoint/2010/main" val="173186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What is Interest?</a:t>
            </a:r>
            <a:endParaRPr lang="en-US" b="1" dirty="0"/>
          </a:p>
        </p:txBody>
      </p:sp>
      <p:sp>
        <p:nvSpPr>
          <p:cNvPr id="5" name="Content Placeholder 4"/>
          <p:cNvSpPr>
            <a:spLocks noGrp="1"/>
          </p:cNvSpPr>
          <p:nvPr>
            <p:ph sz="quarter" idx="1"/>
          </p:nvPr>
        </p:nvSpPr>
        <p:spPr/>
        <p:txBody>
          <a:bodyPr/>
          <a:lstStyle/>
          <a:p>
            <a:pPr marL="0" indent="0">
              <a:buNone/>
            </a:pPr>
            <a:endParaRPr lang="en-US" dirty="0"/>
          </a:p>
          <a:p>
            <a:r>
              <a:rPr lang="en-US" dirty="0"/>
              <a:t>Payment in exchange for the use of money over time. You can earn interest by lending your money to a bank. In addition, you pay interest when you borrow money from a bank. </a:t>
            </a:r>
            <a:endParaRPr lang="en-US" dirty="0" smtClean="0"/>
          </a:p>
          <a:p>
            <a:r>
              <a:rPr lang="en-US" dirty="0" smtClean="0"/>
              <a:t>Meaning…interest </a:t>
            </a:r>
            <a:r>
              <a:rPr lang="en-US" dirty="0"/>
              <a:t>is a fee paid by a borrower of money to the owner as a form of compensation for the use of that money. It is most commonly the price paid for the use of borrowed money (ex. Credit Cards) or money earned by depositing money (ex. Savings account at a bank.)</a:t>
            </a:r>
          </a:p>
          <a:p>
            <a:endParaRPr lang="en-US" dirty="0"/>
          </a:p>
        </p:txBody>
      </p:sp>
    </p:spTree>
    <p:extLst>
      <p:ext uri="{BB962C8B-B14F-4D97-AF65-F5344CB8AC3E}">
        <p14:creationId xmlns:p14="http://schemas.microsoft.com/office/powerpoint/2010/main" val="150817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3"/>
              </a:rPr>
              <a:t>Interest and Opportunity Costs</a:t>
            </a:r>
            <a:endParaRPr lang="en-US" b="1" dirty="0"/>
          </a:p>
        </p:txBody>
      </p:sp>
      <p:sp>
        <p:nvSpPr>
          <p:cNvPr id="3" name="Content Placeholder 2"/>
          <p:cNvSpPr>
            <a:spLocks noGrp="1"/>
          </p:cNvSpPr>
          <p:nvPr>
            <p:ph sz="quarter" idx="1"/>
          </p:nvPr>
        </p:nvSpPr>
        <p:spPr/>
        <p:txBody>
          <a:bodyPr>
            <a:normAutofit/>
          </a:bodyPr>
          <a:lstStyle/>
          <a:p>
            <a:r>
              <a:rPr lang="en-US" dirty="0"/>
              <a:t>Interest is compensation to </a:t>
            </a:r>
            <a:r>
              <a:rPr lang="en-US" dirty="0" smtClean="0"/>
              <a:t>the lender</a:t>
            </a:r>
            <a:r>
              <a:rPr lang="en-US" dirty="0"/>
              <a:t>, for </a:t>
            </a:r>
            <a:endParaRPr lang="en-US" dirty="0" smtClean="0"/>
          </a:p>
          <a:p>
            <a:pPr lvl="1"/>
            <a:r>
              <a:rPr lang="en-US" dirty="0" smtClean="0"/>
              <a:t>a</a:t>
            </a:r>
            <a:r>
              <a:rPr lang="en-US" dirty="0"/>
              <a:t>) risk of principal loss, called credit risk; </a:t>
            </a:r>
            <a:r>
              <a:rPr lang="en-US" dirty="0" smtClean="0"/>
              <a:t>and</a:t>
            </a:r>
          </a:p>
          <a:p>
            <a:pPr lvl="1"/>
            <a:r>
              <a:rPr lang="en-US" dirty="0" smtClean="0"/>
              <a:t>b</a:t>
            </a:r>
            <a:r>
              <a:rPr lang="en-US" dirty="0"/>
              <a:t>) forgoing other </a:t>
            </a:r>
            <a:r>
              <a:rPr lang="en-US" dirty="0" smtClean="0"/>
              <a:t>investments that </a:t>
            </a:r>
            <a:r>
              <a:rPr lang="en-US" dirty="0"/>
              <a:t>could have been made with the loaned money. </a:t>
            </a:r>
            <a:endParaRPr lang="en-US" dirty="0" smtClean="0"/>
          </a:p>
          <a:p>
            <a:r>
              <a:rPr lang="en-US" dirty="0" smtClean="0"/>
              <a:t>These </a:t>
            </a:r>
            <a:r>
              <a:rPr lang="en-US" dirty="0"/>
              <a:t>forgone investments </a:t>
            </a:r>
            <a:r>
              <a:rPr lang="en-US" dirty="0" smtClean="0"/>
              <a:t>are known </a:t>
            </a:r>
            <a:r>
              <a:rPr lang="en-US" dirty="0"/>
              <a:t>as the opportunity cost. </a:t>
            </a:r>
            <a:endParaRPr lang="en-US" dirty="0" smtClean="0"/>
          </a:p>
          <a:p>
            <a:r>
              <a:rPr lang="en-US" dirty="0" smtClean="0"/>
              <a:t>Instead </a:t>
            </a:r>
            <a:r>
              <a:rPr lang="en-US" dirty="0"/>
              <a:t>of the lender using the money directly, they </a:t>
            </a:r>
            <a:r>
              <a:rPr lang="en-US" dirty="0" smtClean="0"/>
              <a:t>are advanced </a:t>
            </a:r>
            <a:r>
              <a:rPr lang="en-US" dirty="0"/>
              <a:t>to the borrower. </a:t>
            </a:r>
            <a:endParaRPr lang="en-US" dirty="0" smtClean="0"/>
          </a:p>
          <a:p>
            <a:pPr lvl="1"/>
            <a:r>
              <a:rPr lang="en-US" dirty="0" smtClean="0"/>
              <a:t>The </a:t>
            </a:r>
            <a:r>
              <a:rPr lang="en-US" dirty="0"/>
              <a:t>borrower then enjoys the benefit of using the </a:t>
            </a:r>
            <a:r>
              <a:rPr lang="en-US" dirty="0" smtClean="0"/>
              <a:t>money ahead </a:t>
            </a:r>
            <a:r>
              <a:rPr lang="en-US" dirty="0"/>
              <a:t>of the effort required to pay for them, while the lender enjoys the benefit of </a:t>
            </a:r>
            <a:r>
              <a:rPr lang="en-US" dirty="0" smtClean="0"/>
              <a:t>the fee </a:t>
            </a:r>
            <a:r>
              <a:rPr lang="en-US" dirty="0"/>
              <a:t>paid by the borrower for the privilege</a:t>
            </a:r>
          </a:p>
        </p:txBody>
      </p:sp>
    </p:spTree>
    <p:extLst>
      <p:ext uri="{BB962C8B-B14F-4D97-AF65-F5344CB8AC3E}">
        <p14:creationId xmlns:p14="http://schemas.microsoft.com/office/powerpoint/2010/main" val="331888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Credit Cards v. Debit Cards</a:t>
            </a:r>
            <a:endParaRPr lang="en-US" dirty="0"/>
          </a:p>
        </p:txBody>
      </p:sp>
      <p:sp>
        <p:nvSpPr>
          <p:cNvPr id="3" name="Content Placeholder 2"/>
          <p:cNvSpPr>
            <a:spLocks noGrp="1"/>
          </p:cNvSpPr>
          <p:nvPr>
            <p:ph sz="quarter" idx="1"/>
          </p:nvPr>
        </p:nvSpPr>
        <p:spPr/>
        <p:txBody>
          <a:bodyPr/>
          <a:lstStyle/>
          <a:p>
            <a:r>
              <a:rPr lang="en-US" dirty="0" smtClean="0"/>
              <a:t>Debit Cards: </a:t>
            </a:r>
            <a:r>
              <a:rPr lang="en-US" dirty="0"/>
              <a:t>A </a:t>
            </a:r>
            <a:r>
              <a:rPr lang="en-US" dirty="0" smtClean="0"/>
              <a:t>card which allows customers to access </a:t>
            </a:r>
            <a:r>
              <a:rPr lang="en-US" dirty="0"/>
              <a:t>their </a:t>
            </a:r>
            <a:r>
              <a:rPr lang="en-US" dirty="0" smtClean="0"/>
              <a:t>funds </a:t>
            </a:r>
            <a:r>
              <a:rPr lang="en-US" dirty="0"/>
              <a:t>immediately, electronically. </a:t>
            </a:r>
            <a:endParaRPr lang="en-US" dirty="0" smtClean="0"/>
          </a:p>
          <a:p>
            <a:endParaRPr lang="en-US" dirty="0"/>
          </a:p>
          <a:p>
            <a:r>
              <a:rPr lang="en-US" dirty="0"/>
              <a:t>Credit Cards: A contractual agreement in which a borrower receives something of </a:t>
            </a:r>
            <a:r>
              <a:rPr lang="en-US" dirty="0" smtClean="0"/>
              <a:t>value (usually money) </a:t>
            </a:r>
            <a:r>
              <a:rPr lang="en-US" dirty="0"/>
              <a:t>now and agrees to repay the lender at a</a:t>
            </a:r>
            <a:r>
              <a:rPr lang="en-US" dirty="0" smtClean="0"/>
              <a:t> </a:t>
            </a:r>
            <a:r>
              <a:rPr lang="en-US" dirty="0"/>
              <a:t>date in the future, generally with interest. </a:t>
            </a:r>
            <a:br>
              <a:rPr lang="en-US" dirty="0"/>
            </a:br>
            <a:r>
              <a:rPr lang="en-US" dirty="0"/>
              <a:t/>
            </a:r>
            <a:br>
              <a:rPr lang="en-US" dirty="0"/>
            </a:br>
            <a:endParaRPr lang="en-US" dirty="0"/>
          </a:p>
        </p:txBody>
      </p:sp>
    </p:spTree>
    <p:extLst>
      <p:ext uri="{BB962C8B-B14F-4D97-AF65-F5344CB8AC3E}">
        <p14:creationId xmlns:p14="http://schemas.microsoft.com/office/powerpoint/2010/main" val="2126040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AutoShape 2" descr="data:image/jpeg;base64,/9j/4AAQSkZJRgABAQAAAQABAAD/2wBDAAMCAgMCAgMDAwMEAwMEBQgFBQQEBQoHBwYIDAoMDAsKCwsNDhIQDQ4RDgsLEBYQERMUFRUVDA8XGBYUGBIUFRT/2wBDAQMEBAUEBQkFBQkUDQsNFBQUFBQUFBQUFBQUFBQUFBQUFBQUFBQUFBQUFBQUFBQUFBQUFBQUFBQUFBQUFBQUFBT/wAARCACsAR8DASIAAhEBAxEB/8QAHgAAAAYDAQEAAAAAAAAAAAAAAAECBgcIAwQFCQr/xABIEAABAwMDAgQEAwUEBggHAAABAgMEBQYRABIhBzETIkFhCBRRcRUygQkjQlKRJGKhsRYzcoKD8CU0NVNjksHRF0NUc5Oi4f/EABsBAAIDAQEBAAAAAAAAAAAAAAACAQMEBQYH/8QANREAAQQBAgMGBQIFBQAAAAAAAQACAxEEITEFEkETIlFhcYEGMnKhwZHRFCNC4fBDgrHS8f/aAAwDAQACEQMRAD8A9Tye3A0eeOw0RxxpXGNKhED7DRA8ngaMY0BjJ0yESj7DR547DtoKxocY/TQhEDweBoZ57DRjGDouM6EI1HjsNFnjsNGrGNDjGhCGeew0CeRwNHxnRHGRoQiz5ew0YPfgaHG3QBGdCERPJ4GgT7DRnGToHGdCEAfL2GgD24GgMbdDIGNCERPsNGo8dhoEgjQVjGhCIHvwNAHnsNGMc6AxnQhAn2GhngcDQONDjA0IQSeOw0M9+BoJxjQ450IRE8dhoweOw0DjGjGMaEJAPsNGo+w0BjRqxoQgTweBoA+w0DjB0BjQhFnzdhoE8dho+N2gcY0IQJ47DRJPsNKOMaJONCEggcaUAMaSQeO+lAHHrpUyUANAAZOiAOgAcnvpkqNQGhgY/TRKB99DBx69tCEYAwdFgZ0ADg99Fg59dCEpQGNDAxolA49dA8DvoQjwM6JSQSNFuGe+iWrGOfbQhGUgjWPIKSoArUD+VOmB1k682X0DtldavKrop0dQIjRW/wB5KmrAzsYZHmWe3PYZySBzryp+Jv4/L469rl0aiLcs6xlko/DIy/7TMR2zJdHcH/u0YTzgleAdCF7FwatCrLa3KbOizUJJSVR3UuhJzyDtOt7bgZPcDnXzjRZTlMeQ7CfcgPIOUuRVltSfsU4OpUs34qusFhlldF6l3ChlvtGmTfm2R9kPhY/w0IXvIQEgEDOdEUpUBnXkXZn7VHq9QfDTXIlAutlP5jKgriPH7LaO0f8Ak1P3T39rdZFXDbV4WfWbccHCpFNcRUGB9wNrg/8AKdCmlfbA240vA2jUQ9Oviu6S9VvCbtq/aO/LXg/IynhGkj28NzarP21LYdSpO4Hy9wfQ/b66FCyADnQAGdISsHgH00YOD30ISiBoYGBpJPvo8HA0IRpAxoYHOk5wOToxznnQhGQMaAAxpKuNGnt30IQAGjUBpI799GoHQhGQMHQAGiIOD30AD76EI8DdoEDGiwd3roEHHroQjIGNBIGgQceuiSD76EJJPbSs8aBI40eRjQhJB0AeTpQI0ARk6EJKjoZ4/TQU4M40YWD/AE0IRA8HRZ50sEYOiKgDqChEo8aSvOONK8TJI7/bXEn3REgkgOKfUDgpbxkaVTS6wV5ynAK8cDOqWfFR+0et3pSmZbfT8xLvu5sFl6bndTqe56gqH+ucH8iTtHqrIKdd343apKu3pc9Tv/iq30khOhxbqlxy6mptpHLLi0EOBPphs5VkhSVDjXkDVaJVrWpMGpVWjTIlEmeaHWGm/EgyASR5XU+UHj8qsKGeQNMELu3/ANRbj6pXbJuW6KvKrdZkq2qkyVblAHshtI4QkdglIAH008OlPQOt9RaqhQhuhlP5k44HuvP5ftqOLZuZNFqcaptR49QQ2cFtwb2lf7wOR9wdXa6PfGv04jU1mkVmjSLLkgAKlxh85FX7qUkBxP6pV99Dya0QTWyxTvgYhCnISmaky1AcBG3HHYH6aiy7/gtuOi+I7BQuQhAyNoKxn/PV+bZuWj3tThPt2swq7BIyJEGQl0D7gcp+xAOt5eFFSSVeXvzrOJSDqlDivJq4ejl10FxaXqeSE9xu2q/of/fTNqFOepjiWpTbsdw87FtlB4/z17DT7fptXbU3LisSUKHmDrYOf176jK9vhuta7G1pTG+XUf5RuRj3SeNWCS90wcV5eOlt85X5/pvGdv2+mpV6YfFZ1W6N+Gi1r2qkeI2QRT5rvzcQ+3hOZA/QjUxdQ/glnww8/RjvQpXlEcDbj3ST/ljVe7s6O3PaT7qJMMrQjkeHkLI+xH/rpw4FNdq9XSL9rm94rELqRZoKSEpVVLdWcj6qMdw8/wC6sfbV4ekvxH9OetyALNuun1eQG97kEL8KW3xzuYXheB9QCPfXz9rWtDim1oKFp7odThQ+4OlQJr9NqDE2M+7FlsLC2346y24hQ7FKhyD76kqKX0lreQO50veFDjnXjR0N/aa9UOla2YV2vt9RbdQPMiquBqoMoHOUygPN/wAUL+6derfRzqvC6zdN6De1NpdXpNNrcf5qPGrEYMvoRnAJSCRtV+ZKgSFJIIODqEJ9JyvvpQwnI1iQ95Tgj9dJVJDY3KPl9udQTWqKWc86JCs8jt9tRd1Y+IGh9NFtU9tK67c0iSzEjUOA4kOF10/u/HcV5I6MeYqWc7QSArsYzkfGXTunqYjd/U4UuqSnyl2FSlF35YHISCpeEukkYBbOFHOBqp0wBpSGFWdT30pR0wKR1wtGrTGIAqqIFVcAP4fV0KhSBn+66Bn/AHc6fhlIKd2Dt+oHB+2rBI09UtFLJ4OgDowsKTn/AD0YI09gqEnPm0CeNKyN2klwalCMnjRJOjKxo0kaEJJHbR440RB47aMggaEIAaIg86CedAnaecaEJBSe576GQDnPp9da1SnuQ2yWorkpZ7JQQP8AE6bDt1stUqe9XFIoi2lFsfNowg+TcFpGcrHf9UnUWjdOcVWKZXy6Hg49gqKEHO0e/wBNcuZVKlJYW/S2GnlNIUosOEtrWRkhOVcJyRjPpnOmfbVZiXnTk1O2A3LnRtzaKmW1xojq1YCsI5K8D2wCO41xLite47imVeOi9ZVXcjISt6k01wQ0knOGi4AQnOO2c/XvqsuTgKM7q+I6HCkvxbkpV1rlsBSpFOiQHHPl3M/ky1lJ2/XWPpd1hkdaLmTRLLtuv0yKw2JM2r3WhTDTTYXgpaawFOOHkDsAOTqZrtuK3rXpMamw7obs2LDO16OzHBc2gZ2cjcFc53DP+Ouhb99UvqMqU1bniqcjNeGqsSmFN+Fu/k4BWogZI4HbP01BpTrusFdsKi1xmNTajAXX23HcKDsFLjTR9FHd+UD6pOorur4Y6NSnJMSgSjRDJbPiMRWw/HdA5w8woFChz2Wk509qtbtWrNdjUuHeF3SMseK7KiltqMAVbTlQAJUO+zIOORnXcXNg9N6HSqLMmzmJCWCtcmAwZC5ATlJKioKXuOQST69jxos3qEV4KkF8/s2aHdktTrAg2jPdSpX4jQN8VGfq5EWC2oepDZR7DUZ37+y3umjUxuXZ9+U+4pQQEvQ63F+RK145LTqCoAfQKGfqdej1gXpTatKFFprFerDy0+I7OuBsttoSng4yOVHvhKRnuSNZ60mmUWQYUiVKkS1Au+HBhl0JSV7QkeqjnulOVAckAEZbmd0UctLxEujpX1U+H2u/O1a3LhtGWyOKtF3GOR6FMhklJ+yiPtqQenf7QO/LXcbj1uXTL1hnAKKkoNysezzeM/7wOvXa6aRNoUYqehoqkV5xDa4oWC243uAWNp4J25IHt31zKvSejVGo8qI9SrdhUZ9RTIgijNKbdJ7lSA3uyc6bukd7RRynoqYWN8evTW6ENsVxFRs2aSNy5bfjxTn/AMVHIHuRqwFv3FSruiJmUCqQa5EUMh6mSEyEge+3lP6garj1Y/Z4Q+rt/PXL0jTHsTp2pCGX2Z0KQ6syQVFx+JGCgQzsUgbSU+YLIGCNRZ1E/Z+9V+hdHqV52hddPr9IpTBlyZlGW9TahGaSCVOKYUeUgJJICirjsdUuYD8pRR6q+BVuSCVoIP0/y1yKxbNPuRKo86ntSUEbcFsFRJ444zrzfs74/wDqNbDzDdQq9LuyIkglussJLh/4rZSvP3J1IF//ALRm469abtLte3WbRq0pKkP1dE1ch5hJGD8uCkBBIz5lZKfQ550vZOGyilzPjPV09smtrtW2Umo3ChQVUVoIMen+oaCx+Z4/xJHCRwedVYLuVD39B/XWFbqlqKnFqWSSS4tRUSSckknuc8knVw/gX+CJPWVcfqP1HbVTel0NwuR4r58NVccQfyjsRHSR5lfx/lHGSL9GjvFMLul3v2f/AMC7nW6dC6jdQYDjfTuO6HqZSZaSDW3knhxxP/0yVdh/8wjnygjXrg9Kh0aCZMh9mFDZSEqefWGm0J7ck4CRqBZPxFP3VIFp9ErXaumZDIjOVWTlig0lKRgBx1AwspA4ab549ByItvO8KbY9Qk1Svzqn1+6mU5KZHy0KI9+A0IrwkEMMpcQgbiBuUHHDg+YYxrMchp+TVWmMj5lbBd4000KpVdE1EGmRd26ozUeHHSkDlwFRAUn3HfVWOo3xU3Hd9s3I501fZTa9BV8tOvKoTGmpEpwpypERgpzlIUFE43EFO0cg6aiqfe3UnqdMgXA5C6uVBqFGSxT6IqVCotvuqG5bkheUgOoOAhtIU5hOVbCrAnCB0mlUGrwqxcMKVf8AfMdkqZmuR2m47KwEo3x2/wDVtHbtT4rmXFbeBwSM7i52rigUOih3pZ0kuVHR9qvqrkCh1iouuVGZULmZdgylhZ3AvFLhLqMAKSVjfg4wBqXumfw+wrYtJdeqdzMVq53FmVBupyA2v8JYUkANRN4JSjbvIKskFxRSBnGny1aMiA4it16PIr1VUrZHokJIdhNOHnxMrSMrxwXnCSM4HoNdQ0eXVoyazdW+BEhJde/CY6wppCEgnLgSTvIA7A4+/pUAnu0KTHp9909EWXAFfoCWziZVmkOrlqz+dIIwB39B7awt9HoFJQtVsVitWq4TuDcKWXY+f/su7kAewA1GdS+JWW7BM6jQKfCpagS07NUp10oHdSgClKMAcjkDnn11yre+LmZU/E+QjwK6Ggp59CWXYgbaCwncXDlIKsgoBT5/Q/WRWygtJOimNKeo1DJSmVQLmR3y+25BfP3KN6P8BrZbv25mE/2+wqonASCunzI8gEn6AqSf6jXQtO84t02fTLjabcgRJrXiJEwpQpHmI/NnB7ZB7KBB01Z9wQI0F+SyqcqnOL+XE0blSJrqzkNNN8FxSySAkDjaSogA6YPrQFIdNwupO6zRaUhbtQtq54LDePEecpmUN54BJSo9zwMdz21hp3Xuz59Vi0n56XHqj0hUVMOXTn0O+MBuLZ8uAsAgqGcpHJxqML5lVC5KIuJS4rqJ7cZsUO167S5bDipiXSXXlPZQ04rbtwsbkM43eYHByVOoQOjTXhtuxKjfbrJbRHaUpyJRGVncsNBXKlKV5lKWfEeUdyyBhIHTcjbJVjIu0IDRqrAG5IaKw1THZEZEx1JUhkufvFAeoT311krBSDnIIzxqvvQa0Lieu6bdNagKZiOsqEV+orK5klaz5nCONvAx2AxgAYGTYJPkGFY1rx3vkZzPSTRtjdyt1Sye3GgScdtJWoJxo9wx+mtdrOsTryWErU6Q2ylO5TijhIHudRtX+pXzj6GKYUBhDufHPJcAPHB7A/1PtrrdTlzJVPYp0RwpLzgW5x+ZA/h/rqKhFep8gtvNKSQo9xpHE1aZoCkyn1+rXXXFCnwIUGmthHzM+W3vdUrvsQM449/TXGq6qX1AuKDIYp9ZmNqR4DToUEsIbySXiyvskk/mICjtAAI1yKPcdRo65CoDzaFPAeV4bkgj1x9dNatL6j1dT2+9JEOIpB/s9LjobcIHolw9lK7ZP10l0PFPWqkl6tKshEi24cdVzS1BchqGwkI8BpRADbgHAGScZOT66bVPvG+WqvTqXUKLTbMoTz6IocjpU48kKJ8qP4UknA3YwM6dLF4WnaVlRkJrjNvKcYSC/IIdeQ6Ujcp3g715zuUrudZqB1TtnqFMdo9DfTcq22t8p4NKQy0nOMqUR3J5ATzovoSjbWl0JkAwn5sSDSIDIdQVfis19KlqcVwSpCkqUsjv5uDjuO2tBpliMytVuyI026W4yI8mVTmkJjbgRnxE7ilAzuVtB344zpkV/pdaU6qRqRcN2rVW3yC3AQ+tDaVEDaAM5AOeMnnn6a7lOZi9G7YlUuZT3BS1Slqhv0hBTuCgCQ4c5Dm5KufUY+mg2DsgAHYrSuSj9T3XCz/phBil1pS0xaYw2JLu0jIRvwc+mR2zzpxVmoRY8ZDFMuiDb4aZWZTkhptyUHDtwpxTgIGOcgpyTjzDHMeHrnb9KmSahBsuo1CsOKJVLqLyEYJAB2rWSUpwEjCEjOOQdM6474mX465LqtFgSZjpCfA8Pey2gAYCSQFKJ9Sr9BjGjQbJqJ3CliV1WsdKHYUW5FXBXojKlCRThvdYKkYH7wDagKUn8pJ7/QaZTfUe7qk6G2bo/DVOJB8d6ltq2kgdifLxzyRjnTKuk1anUyNJt2hQx+5wulkpQFLzncgjG7I4we2NMmF1p6iztkI9JJ00oG0Bl4FP0GVK7J1BBO6YabJ4v9ZKU1UkwLovOczPZWv/ALUd8F0nJSpYQnCACDwEnG0jW/J61WJRpeyFesKp+O5tiwHHQ9KfV6JShG5ROt20ektav+3H7m6lWvTxFWnw4dv09CJslsbhl5bpwM4GA2jtz66RXug9M6ZtxLw6c2pT5tO+XeaqbUOEluphB2lKm1nkhJCgpAI7+uDqSEtp9W7fXhQ1qo9QTT1T3A8uJOQUqSraBnBwU5ATkD+UHHJyVys3RcDLcWu1lyZbqikSqTAaSyqU1nzJW5kqWggnckYyOPXUDU/4jqUGjTpliVaJK84xMhr3IJwAQcdgAf11INg3fPrtwpjsUmdFoCWf+u1BJa3vY8qW0HzKH1IGkI8UWOieVwxejdj0xdP/AA63o1vvq3uUNq34zsU+n+rCAE/rn351R/4gPgyp/Wu5V1foTbtMtCkRmiZ7FWedix5UjOQY+QpDSQnuMhGSNXjrSocVkyqpT4cZv84eqSAlKSP4tuNyv8NcOhzaz1UlNtW6pf4MznxbgqDQTBawOfl2QcPL4xleUgcntrO7KEWgPsrhAXDmI91Qv4Y/2f8AXbivT5/qjSdlFivn5O3IcpLjlbUg/wCsW6g4bhg915Cl9k+pF9eo0rpxbtVptt37WGqhVVxHH2LbjvKj0qJHZbz4biGxwgJThKVA7sAbdNm8+sb7L1YsXoqVVq5YnhO3HeUllc1FNZUMeKA0Cp1WOEhCSEpyUggEiMOl9DnRqhW7I6ew494VN6E83dvUqpOB6BUZDrbi0sRUu5Pih0gYCinG4nKsEZnl0vekPslFM0Z+qs1dtNvCmWy4/TYlsUO14SAKfQ3HDBhoBThK5SynCgCo4YCEpKsbir0qtDk1C3l1aosXTSFbo6kzHaRcUcKLf8oSko5Jz+RPbjsdMev9ZeqXXMJpMJVw3BNglKZVPahNsQI8geQpd3EN+Q7sDJPAOO+nFTvhzqBu+s0ec6zIl0pMdTUJ2QFCShbQU+4hzaQopUT5W84xk4Gih1KlpPRbVFXcNZmR2bWbrsya5hXgNNPNeH6BW9OE4x6nA1Ldm0Pq1ZkSeu6JNzRHXHUqQ4mrqlMNoSnASkpdXyckqBx6fTXXkCy27XnxXKRVqfVYMXxWZi5CsOOpB/nO0kqGAkAk5HA0Hen86XHoDrdXm0FisMBaUutpy454YKm1c7uxz+h1XzUtHLzJ2ULqfc8PYyiqoqaRytFRZDhH3UkoUP6nT5gdZ8D/AKWo7rZCeXae6HU/fYrBx9s/rpv0axLlpFMUiXctMkxGU7EPTILW9kngBLoAJ5xgHJOtO8rWrkuDDTTodKkPjww++NyHFAd1IQSE5J789uwzpw8hIWDouk1096e3o88KHXHqS8tZX8pT5CWltrI5KGXm1FB/2RjjWzE6HdPbHipVVWVy2FOJXiqOJ2LdGcKLaAhClZ9VJOmHRbZbmTJlOuB1NJlsOJTBccbUEyFEd0qx5QDgZB7nXQHVGt9PYU6LWvmqxFjMuqabK9j6HGklexTygf3akpV5jkjbgd9QXApCw9FIN0XXDtyjuVO4qgmiW2QERGI3+vkq42JaSn1IO3AzzyMDnVf689f3xC1qLRaHTVWvRaQpMmBFizPCNKeA/dypkpAKg+ApREZsE4UQtSc7tb1jR6x1xdnXzc0mVRrea8VL1XmhCGkxTwGKe2QdqccLkHzKONnPOlX91NmV6DHtCxIBpVA/1MeEwjw3ZmO63D/A3zkg8+qiScapmnbABpZOw6n9grYoS8ny3PQJxv3LTOkVM/Arcq9Rva+p4SxLuee4qU84vnKUqUogbf4UJ8iO6iSDnpdLem1Mhyl1G50CdUXHPFEYDelKs53OLPLis5OcYyfbWjZXT1m1obbjhEipuIAekE7tue7aP7v+frqRKVDUpQxx29NWwQuce1nGvQdAofKG9yI6ePUqT4clpSf3YITgYTngfbW4g7vTXDo8RbbZJVnXbaISMeuuyDawkUU0+pvUOD0ytGTXZ7S30oKGmIzSsLfeWcIQPpn/ACB0xKN8Q0Giqjo6jxoPT6oTj/0dFlVAPuSkk+gCQSeRkJCsepB41It+WhAvegu0yfGS+krQ8ypRx4byCFNrBHOUqAP+HbUP3DZbltXhc95XHEh3E6iEwzQGvD/6gEp2vBpWMsqW6reVA5Iz21wuKZeTi8ssXyDU6WPegSB5jbwXd4fFhTRGKYHn1N3qdgGt1obkkuGw0Uu1eXHRLhVFSwuA6EpQ+MFPm7az1q04dcaUpASFrTw4n/PVXH6/MqFPehyqm+tKwBsSrBSduM7e36jn313bQ+IypdOUs0+6oaqpbyUAM12npK1sJ9A+2OQP7wGPrrmcI+LcDi1MaeV3gf3V2bwDLwhz1Y8k+7gsup288l1sGRGHcjXLYqKdwbXubc/lVxqY6FdtCvSjsz6TUI1UhPpCkOMKC/6juP11oVvp9Aq25wIDLyv4xxjXsKBGi83ZBoqKJlLgVRBRIjtupPotII/x1u2/UHLFmrkUqCy7FdjeC5DQQ1uWFEpWCB3wcHPcAdtb1Y6fVSmqWplXjsDsAdN1z5yC6Uux1AjjnVZsK0AFaNy9dr4ZlPuwundIaXHSoN1KrTglttOMlSikEgfXB03KtV7queoMTK3VVvzGQpCW4zXgsNbvzeGjuDg43KyrHrp0VluDcFGm0mqww7BqDKoz7ZyN6FAhQz6ZBxn01B9yfD7ctVrQn0zqfVYWQlK2nklZIAAGShSQTgDnHPc5OoDtdSpDT0CkVr8OtNuRUbgXTlQm21F5VYOW9p+uSMn7a5dm32z1VpdSrXT2DDdokZxTDdw1Z0QKOt/sUNLVlTiUYIJSk9sZBzhsx/hUt2ry4kq+KzUrw+WJW1AmPKTCQr+bwR+Yn1KidTvRL3gWLaMG3lWy3MpsZ15llqLGSmMiMpxSmkBsDy7UqCSMYO0nPOn5mjdMWuOyjq2/h8qlv3jSLx6o3G9ekhuW2I7VMdLFIgocCgFhsckJ4ypZPChj11ZCFUos64EmmV5pyI2gtrpgYQWgB2UlYH9DnBHfPGGdUb8p7FpSKRRID0bx07UqkpKmGEqPISFnn6BCRgZHbGNc63+lBnPGWmlMwW1q5fkAhRP12A5P64Gk5wNlBaa1W5d9Vq9IuZyHalSQxT2m0vPx3mg4x4qysKCHEqCgpO1ORyBuHHOumHLh6g0JVNmsMphOAJeVD3t7wFA48QnjlI/Lzpy0u1qXbzJ+ZIlOAgl2UlO0Y+icYA/x99NvqH1mo9kQ1KMhlCuRjdyeOAPrz9NK54b3rQGl1ABbLlpU+lxfmq1NbStJytMbaO31Urn+gGob6j/ERSrdnCl2rTTOqzp8OOiE0XpDyjwMDuVZ+pwPrqMlXv1B+Im4X6VY8U/LBfhzqvIymLDP0KhkLVjnYnJx9NPB+qdPvg/RHgRBK6idYqqksNobb8aStwjASpKMhhvOPIPMfU+o5r5ny92MaLWGNi1dqfBbNO6dyIdNc6hdeq+xQLejkOIosuSfDB7jx1DlxZxwy2CPTzekfXv8RL/WR5mmmvxeifRxpEmSxUpqkolXDHjJSpbSEIBLDakqABKfMD5A8rhHHqT0y9K4zU79l1K/+qMxwopNm0pO2DbMtsAj5mLJQUYOfzqSpJxwDwvUjW/0CVUrvi3X1JkQL5vluOhlmBEhtxqHAdG9whKUJHzLw77STyO47iGsZHr1VL5HyGnHRNrod0WuPqhalCpQpkHp/YcAPIE+ixDBqNZiOqK0tOrz4mNpTlZ2lasqIydXAt3pnalo0qBSqZSo8Sm04ITDikZaYUnssJ7byeSrudchyoSmaLCn1CoJo8YJDKoqGkpQ4SfKFZGUrOBjBwMkHP5tRX1B68xw43svKnWvFStkyEBSVzY6v4t6cLS+kkDDbf5h3UNUySjcoZG5xpq6XU3pu/Z9VqdbozZlWzUX1zp8SOMqgylHLj6UDlbTh8y08qSrKgCCRpnTKHBvikJalbJEJQ8SK9HdKFtK/wC8aWnsfcH05+mug58T1nT5VLgw7idTUKi4IbEl6K5HZce258MKV2UvsnucnHbT3hOJjutspjMsPDcnwlJ2gc+mR3+uiOTnFhaTA+PR4pQKrpzV6G4+qUtyrW4tO95+Kj+0sq7lx1AwCVHutAHPoO+pGs3qDbdnRINEt+KboqKUNtspLby5DgOVDxHnAUpCVYyr09eABqTPk4XhrKm2y7t2qJGMewOmndlgUytQzJeiIfeOEjKzuOO3myD/AI6u16hJyXssL1nzr4rUKq1qt1GDBSouuWjDqSHIwd3A7fmA0hakKIyU4we2dvGnr1B6u290ngQJl6yUwFS1huJGbaU444R3wOEge6iNRba9g3E8+3HpLsttpI2tH8XKGxxkeXlST359tRzd0i0oV2S25MCk3POp5H4nc1TmrlxoLwBwwl54ErdPlAQgck4xwdKNdlB0NFTHUrol9Ya3SKmmqQbW6d0xC5Kg4tL0+oO9twKVFDaEp+hJyckjtrZl0GB1Lk1C6b1C6dYNPaLEVmWNnzzX8ywPMpsjgDGXCpWPKRlm2F01r14fK3b1EDFq2ZFbS7GoSgoSpZzlAfT3bR2PhAblZGcDjWn1f6hTeoVwoiJp8xiiRMCDGQ0FOvu9iQgH83p38iR3Gea5ZCzQDVQ1vMaGy1bw6gVbq3XI8GDEVSLajq8CkUnYEg4wEOrQk8qx2A4T2HqoyTY1hR7MpyQG3XqhISVSZTigVLWT+XjgAdsJ40fT6yHqE0ZctKPxJ5GClKvE+WScfuwrHm7eY+pxjgDUm0yiF3BWSTjPI1GNjEO7WXVysllHL2bNGrl06kqmK7FIGPTTwptHDCR2P6a2YcFLYxjH6a6KG8Y112sJWJzgNlkaQEjHbWZKdJCc6UlJ99aWilSTaMgHvxrXlxmpLK2XmkPNrG1SVpBBH0I9dbagDjnRhI299MWAikl1qodvjo5FqjjkunpEaYkbhs4CvpqGKlCmUGU7GqkdTS1Ajxkpyk/7Q9dXBdZBGM499Na6LNgV+OoSWgtX8wSCo6+bca+EMfLJyMQ9nLvpsfUfkar23C/iGWACHJHOz7j0/ZU/Xbc+iTfxiypSqHUSfM1FcKI8r1wP4QfYjn6eupCsr4q67Fls0a5IbDtSGAGVjwJbnoSlCyEOD3bUfsO2sl2dN6hZsl5+nDxoq8ksrO5CvYg9v+cY00JESl3bGMCXEakkcrp0/avzf+GtXOfbIV9CdeXw+O8S4JKMXiLT5db9Ds700K9Hk8Lw+Jx9vikft6jceuys3R+s9rVVaWXZop80Dzw5zSmnUk+mFDW/U6jblRb878dKie54Oqy0Xp9S5oTBplwzKIGzs/C6sBOhBX02PAqbPsCk/TXZqnRG62ikNQo01KRx+C1JcNZ/4L4cQf8A8g19VwuLR5sXax04eW/oR0K8JlcNGLJyvJafNSdUY1GUtRS+haM8ADjXISilvuKQ2+22od9Q3XbAuCnKPju3ZSGx3LtGdkNp/wCJGU6D/QajyqU2Oy4fmOpMWGd3aTKXFX+vjBBz7Y1e+ZjtmkJI4q2cCrcRLdp0gH/pBocZ5WE/561WIkCXVl02jFmpyYrhTNnLyqJDVgeRS0n945gg+GntkFRHANN6vEgLpyVQupdOkTSsISJFzRW2UAnlaxvKlbQNwSBlRAHHcS2n4jenlnUSHRqdelCjxITXgtNsTUuHA7k7clSlHKiTySSTzrO1/Lq4q50ZdoFZan0ui2yC9IeTNn53fNSceX2QkcIHsP6659wdaaPREq8WYwEgZwlYUdU/uD4j4dcJFHXWbhBGAqlUeS4g+24pSB+p01XIfUa9lINOsZylNLGTOuqpNw2EDklSko3kJ45yoffUPyujUrcMbuKmLqh8VTry1RqNEcW8+djK3kk71HgBDY5UongD1OuXbnw2Ve9YRvDrNW/9GrWYT471MdfS06oHt4zmf3STkeRPmPbOpH6R9BV9FbIXecmLF6nX46kKjfhJDcKMg/wxd6iVADuvJWvskJHGojbk3j1/6tR4t03FFozFOSS/TJYcYZZSVcoRF3BYX28y+SBgkjjUDmfrKVSZgByx/qnXfPXyaxQWLN6KW5IotOSsxWJMOIlLz/dGI6c4RkpOVnKgCknbnOm706+GPrTZTq4US46TaCLuPjVWoR1odqsZSecIdX5lLI9UcZOTqYa/Xre+GZui02l01kyZ0da2q/V2XDCRtWB8uFMg+EMdkpASkbeDkkMuxOnl3dWpz9yt1R6kVqLUnmUV6d4c1JiupUsuU91B8ykkhIBIQkcDnIFnOGigsh8VNdr9CqPY1DmRqOtblZqat9Ur9QeU5NmEjBUtecqzn8pO39NJmzqF0x+VgJlKXWdjbEhlgZCspKkPKjggq5BH7oEjcR6DTwnUetot2LAp9xusVBkIBqMuI2+t8gYJcT5R5s5O0Dt9wcVHtGJS1fNzHEyqp4exK0lSI8ckncWGypXhbicnB+2O2sz3EhILtVc64P16v16HCrE16mU15vMpDjwwlDiklDJICdjZKchDnmzgFX1ptF6iUmXc8iDuFNfizX2vwuXtbeSoKKQdp+vcex1efrt0ltG3KrIuGJ1AV08uB9hbT7SVmQ3OQe6X4Z3eICedwCVfQ687L86EPdQb5Zg0Ryg1KdUXxHRNXFkwk7u5cwrCgAOcc+gAJI1Qeyd3Xld/EdLCOaNt2un1rtmVfFtCNEjSk1GK6JTYwptK8c4AA7kdlAg67Fj9deqtvTY0jp51HaumnPAbrVvNxL0qK5gAsbXsKO05AWFcjB1Ilsfs9aJSKYHKndtWrU1KPM1vWxGbJ7lCNylHHOMkY+mm1en7Pm2ZMn5mh1ivyX1pSEGTMbIaOfRZbztx9cnVEWZjQjsy7T6V158LIySHhgB+pSOn42OrNvvMxLl6GTBIJbSt6nrUtokpySk8gfUcnHrrv3P8cN3LtCNIV0rZsaFISpKLgverbGN6fRmO0kLfPGABxnvqJo/wkL6a2+5VVX/cfy0ZDXix/wAYFPjx1FeFvvSikqS0Mp8iEbu5KuNSLY/wX2tcNuf6c39cNSi0BtKN10VOctcqdwMphNFSkttKIwlZ8RbnBSE546MUzJhcbgR7/lcLJhdiuDZGkH2/C7VqdTuo3UWiyrShIqbkietLsl5hkM1SqIWkcIY4TAiBP5VrIzgEbycamW2umdl9GJEa4r7m05+swl+LTrZp58VER4gqC3MD+0SAVE+MtIxklIBxpgK6sRLeo7tsdLKAbToam1qkSB/2hMUBy9IkZJGQMk7iSB+cAcMGmRplUcgTWUuBUtwssOLIU7OczwGATkIB7vf0ycKKPmDPkWIR857+il24OpNw9Wa+ltDIaGdrERB4QlXdJP1Pck8n1wBqVbF6ds0UB9+OhypuIIde252Z/hRnsPr9dZ+l/S1q2qXHCmz84ttIfcCRjIAyAfYjv3PrqXIFIS00nJJVj11rgjoc0nzKuR7apuy59KowQhKlKKjjnI04IzCWx+mltRw3rYQga6DGFYi69khKRnWVCf8AnGsiGwT31k2ADvrQBQVdpAGBo0nS1AY76CR76alFoiO2jxxoiDxo8HGmSpBTnWJTeQeNZwn20RT30hopgaXJmwESG1JcbStJ7hQznUQX/wBH4tVS6/Fb8J9PPoAr7anBSM+mteVEStvka4+fw3Hz4jFOwOaehXVw8+bCkEkLiCqgyXptDWIddiOyorIw3KQAl9ofc8LA/lVnPYEaetodTKla0VqQ24K5bqVBPiIPLf8AdV6tHv5Vce+pSuuy4tdaUl5oKB47ag24unNWsuorn0J9yMCCFJbGUqT6pUnsQfUHOvlOVwXN4LL/ABOA4uaPdw8q2ePI66br6FBxPE4tH2GU0An2af8AqfMaeSsjbd6Uy74qXKc/5wNzjB8rjfuR6/fsdddyO3JTtdQl5OOzg3f56p/QrliPVBsx1i1a2g7QjepER5We6D3ZJ98oz/LqabS60uQp34RdkdUGUhKf7SRkqB7KUkdx/fQSP89eq4V8WQZDRHmU07cw+W/A3q0+TvM7LznEPh2bHcX4oLhvR+avEdHDzHpupBk9P7dmLC3qBS3Fg7ty4DKjn68o0lqwrfjnLNGp7B75ahtJ/wAk670Oa3PaS+w4h1hacoWhQUk/YjvrIlG7Xvg1jxzDVePMj2mlyBQISAdsZke4QOdMfrVZS7n6eVONClPwZbTS3Wvl1JCXFBJGHEkHekZJ2ep1J6mwE8jk6506Cp5lYwefpqh8TaIpWMlcTqV5pdP+r10dDXnXabUVOw3FZXAZd3xgc8qVHUAU55BwUkH66sDQ/iI6V9fYrVPvqlx6ZVAnyTAs/uz2JQ6nDrJzjg5Go/8AiN6IOUu83qlFaYbp1Rf8RDXiFpRkHleCARzjOPbjVaLpoFbok1XzNJUplB3h44XgezqMf+muEXGN3Kt3I13eXoTDsnqFYEYzLGrcPqDaysFul1h1AkAenhSE+RfHACgn312aF8RtAj1BFJu6JJserpwn5esILbaj9ELxtUM/Q++vOayeu9z9P5aJtBrU2lpRyphLxUwvH84GQR/tJOrGWn+0Cp9y05VKvy2KZXoHDbr0QpwRjnKFhSCcegKP01oa9rhqFQ5hGyuzHrcSrR/HhSm5TJI2raO4H3zpm9Xbpqtr9N7nqlDbbXWYkBx2KVgHavtv548oyoZ9RqvtGqfQy7HGpFkdRan0wqDx3GIJRjxgr03Nu7mc+wWNPufZvVufbkpmi3JavUmiymHIxTKHy6nW1IKSC40Vo9e+BqtzS40FYwtGrlTKQ4ua48/PdeqDjyi+5IecK1uqJ5Uo5yon31ybriKq1trjQZa6dVnVBcWS0NqmlJUlQV/eA2gHP1Ok3304632I8lqV0SqdSgsI8JyTSJnzgkAdjltRUMDjsM99R4z1LvaJUI8dHTGoUKb4nhCRX1uRm2Nx/MUqQFYH1weM65f8HOHaa+4r7le2j4lhllXy/rf2XYkfE/18sSa5NejUioUtOFf9WIZdbA52nO5AIBzknHOnbavx2Xze1YhRKX0uk1SZLWtmLEpCgtTqhjdgkHyJzysjCc8nTosb4d+ovxAVWDKm1SlVqlNErqDYgyWqSgjkeJJV4fzCkkA+CyjYcYWtIOpKkXt04+FKHMsbpPHZrF7yz4tcuZCEB9W45WWyAUNJz+UABKRjYlZ5F4w4nNudgvyJH5H7LnTcWkY6sd9jzDT+D+60KnV69Hq8Cd1biQLTa3MuR7Egy1T3nXByhU10Jx3yQ0lJJGPTXF6k9T6x1tq6ahUShil0tSkRYi1+HGgIKcKcKecuY4B5VyEjGcaZamJstt2q1GqvfNyX3WnJDDZW4pSvMtmOFErWrsFuHt/Gv+AOKmUz5h6nLVGQ2YqglEDfvbpwA3J8XsHJCj5iV/lBzgDaDMTI4wQwUudPkSZXK55uuqyxFsNUyWpTTktlhpsuGQnatQ3DaHAO/OCGRxkp3bjjVuOgvRRNJSq5K1HLlwygS00QD8g0fyoH98j8xHblIAwc04vbqkxYlep0WiU6LV6tDAeSqS2SyHz5kkp7uFOchP1wScY10XfiL6wXQ+wqoXzJpC3U4TBpTaGADjt5B39s51LcqKF3NJZPgr2cPnnb/LoDzXphEppYQlKUFGB/KcDW0hKkE7kEADO7uNUNs+37/u+N89cF31F6Ch0JQ5PqClPEhOVJQ2hXr6g8+2nlSZEunMRZsCfIMkqTlan1t7Rznj+gxjVp4wyMgiOx6/2TN4DJJ/qC/T82rijCt3scayoQNQdYPVeqJuWFSamtUmnTHhFZkyHEqebeUFlKQR+ZJ2Y5yTuyOAdTkjP6a9Di5UeXH2kfovPZmJJhS9lLvvosiU4VoyONJTkq0ZBxrZS5yURxokjQIONEkHUhCBV20rdxrGfT/wBtK9P/AOaLU0jCtEVd9EP+eNDuTpUUkKVoleZOCNLKR/yNDaMfp9NCZajsdK09tcapUhuQ2pJQCFd86ce0EaxOtJPpqiSIP2VrJXMNhQDfXR6JVGHCw0lDvODtHrz+n31FLkmr2f4dLrMD8Wora9yGZJ2usEnlTLg5QfblJ9UnVxpdNQ4n8oOmTdtiw6wwoPsJWSMZxrw3FfhyHLJlj7kniBofJw2I9l7Th3HXwtEUveZ4eHmDuCogs+9qhb++ZalW/F6UFKVJp0hs/MRx9XWAew9XWyR2yB21ONk9VqVeqENsrTEnesZxWSv6ltXZQ1Wu7el9WtKpoqVGL0NbS/ERJjcKaP141xot5xKhLSxXAaNVUKCk1WK1hiQodi82nGD/AHkYPsdePxuI8R+HpRDKO54EnkP0uOrT5O03N7BegyeHYfGWGWM97xA7w+po0cPMa7Ctyrxbtyue40HV4OME+w51Xu1ustXthbEW4UmoxHk5izWlhfipHqhwcOj24UPUDXavvrb4TEaJbkll6RMa8VcrJKmW84KUp9F5zyc419NwOOYme3umnDdp0cPb8jReAzODZWGQXC2nZw1B/wA8FJN32vQrno8inXDFhSqY6nzNTgC2f6459x21CFc+E3pLWnkmlyXqU+obUIgV1a0Z/utuKUkn9NM+XNk1t1Uma67Nf5BW6orWR7A8DWozDQphKw2ACMeYcFX0A+ufp663yPZJ/QszYi0VzJvX1+z+lziXKXdjb6+diKrTw2oj6eKwoK/XadQbefwXdRbebdkN2xTa3EaJUp6PObWUDHJKnPCcRx9CdWz6aX63ccm5qQ1OVOVb8hll9PzCj4LjiM+CCDjekYKk+m4a2upfTuBf9LTT5ciQtX8KFSFraSfoUk4/9dY+RhFtsLRyuBp1LyyuysQ7eqTsBaEibEP7xpEkPbMem44I/wDOdaFv9X5lGqPiUitTKfJCskwX1NKH2Kdqsj67jqbeqPwtsSW35tJlJjSY76m/Ak/u/MlRSSMcuD2x99QfWPhtnB5D71ww6eUjy/LxXMFX1Ks8fcf01UJseI/zXV91oZhT5AuJtj7KYLW+NzqvQFA03qLKnIR6VZ9D4XjjH9oCv8OdTv0//aRXbLkR4F0WzTLnadwgtxGFRn+fXIU40R90pz7a8+L0tiVTqmw/cLs511LYZEyElCVPoH5Vrxwr6Z7n1zpqVp+oW4Y9Qo8uWuA6tSG31uBCipPJSQjBHccHWpjY5hcb7WSfHmg1kZS9ZetHXq4eolvfgVqyYtjUNzYlUZoJeqElKkncjYnyNAHsSCCM8jg6h+2bMZpUZLVKbakVB10qSfzKecPdxTvJUodi4rIHZGTg6pPYnxHVy3pSV1RK6hFCh4u5KHXHOMBKlKG4p5zt3Y41a3ph8Q9u3Xa9WqNYuGl2tTY6GxMejCQqpSW+ElCG0J2oUsnlSDwnhOOTrNLjy/1aquMtIu08qJRJFWrPydImpdVFQpqs3QB+4pjSFZMCCk915yVOchJOTvc/I/EWRLmxHaDaFKbTKiMFcOmvLKvFdUAU+OsnlSidy1H0+udHSb8tKu0KK3Z1Wp0qnsKSIVOpSCt1skbQ48gJ9DkJR6Hk51brol0nbsqiuTqi0PxuofvHiTlTSSchsn1PqT9ePTVMURnfyDRoTufyDnK8u7v6cdUOkUp5d+0iddPh7nPxijsNrUFK8ykLRuBOOQCARjHbXCV1jqVKgxTAsOUv55hEhhb762Q4gnglCUkntn8/vjXsPePTiDd0NaHW0JfxhLih21Ua6Oj1+9LHpkVNryrztJDy3YUmjqSuVBSskqbLKuVIyeMemsHEcGSL+bHHzelj/j/zyXs+D8Tx5SIpnV6/3/NqsdJvHrN1VtRdsRItNsO2pO5mU9AaP4hIZJ8zQdUSUIznKUbAcnO7J1ONttT7YolOokOqPpjwmEsITMcU4dqRwCDwo6OgzPxSfJbXBrNNdYaDymHaQ8y5kcJRhaQAfqc6eNt9NLgv15lbEGoJZ3DJkRFM7xnuSrHlBHf115eQZmSQ0NqtgBt+T7r2hkwscF1gDcknf8fopt6B2NSa61CvN+VJlT46ltMxV7UNRF42qICQNylJIIUcnCgM6ntJTjA9ONMvpPZC7Ds5mmvLDkgureeUkYBWo5OPYDA/TTzSnX1HAh7DHY0ijWvqviXEcgZGU94dYvT06JQOFaMq40Q76MjjXTXNRlXGiSrRkcaJI0ISCnto9vGiOeNHzjSJ0AnQCeToDOiGcnQhGpOht4/TRKzo+cfpoQgE8HSHE/T66UM4OhznUqEjwztGda70VDgIIzrcVnGixpHNDt0wJCbNRoiX2loUPIocjUK9Qei0SsoW6wlLL5BOcZCj7jVinkbvprmS6d4w8vH11y8vAiyYyx7QQehXWxM6SB4c00R1VGpjFe6ZvyYi2ETKa6R4sCUFOR3sDuBkYUPRSSFD0OuhS6rFrCWlU11yTIJKVUt9YMxtWOS2sgB4egTw57K76tBdNkRavFXHlR232lDsodvt9NVwv/odKpElU2kJWtpBJ2bQVJ9wfXXyviXw5PintMEkgbC6cPpd+PsSvo2FxqHLHZ5ehPXofqH5/CjLqPdPVq30NuWNRLbu6AtX+qlb405hfPCxvCVpHtg/VOuNRLD+KnqM4p2s1al9O6OEeItyjoR8xtUAkpC0ZWnyk9sc+uutVr0rcaSxBlyFJqDS8/MOt5cdRg4QtX8Y7ckbh2zjT8pdTrnUhqjwKNf9XsOewksvJiLC4z4PPmQod89lD07jXV4LxPLkb2eYL6Amwf8AcDp7hc/ifDYmHmxzXUgUR7Ea+xT66M9HKH0esiPQLdgPxWVuuOyqhMUtLkt44KnXCrkkgevppp9Z/iVtjoxb789Epiv1IKw1Toii54r2CEpKwMAZxnG4ntxnTvb+DyrXJsTdvUSu3O2lW5TUx5YbJ/2Arb/+upHt34T7Go5YdkUeNUpDOA2/KQlwoH0SMAAfpr3jIZXakV9/8+68W6WJhq7+3+fZecdmdXq9UqTQot8U2VbtTkNyZiZc19tDctxx5S1hCMDwztKAEqJJA76ertEZmurdS4X0O8l4jcg+/H01erqT8JPT3qfThCrNOdDKFeI2tlzattzGApJ+uoQqP7OFVLcCrR6kVWjICcIZlREvIA+hKVIJ/XXEyuDzyvMsdA+C9LgccxoYxDLsOtKqNzdJWroZVsU1ICCR+6JRj9DqIrw6ItUSnyIUqWzGXNUTGcdTwgJIUtWByoJHdQ45Azzr0UonwK3TGcSmqX2mc0kggoZXnP12qURqYqT8JNgpjNm4qBTLwnBvwzJrsNuSpIznCQpJCeR6abF4ZmxuBkcAPJWZvGcB8ZbG0uJ0XjNQuhUWuRYMCmSWZtRdJL02WpuBFZQcYS2Vq8V5fclSUkDsAo9vTn4HPhQb6aUGr1iu05pUqpmOGWpEXYNjSSAtLawFAHJO5aUqV32p4zaG1ulNm2OoLt606JQ3tu3xabTmmF4/2kJB07AkgDkn769KyB1251rw75xRDBS5FMs+h0WW7Jp9KhQ5LoAW8xGQhSvuQNdYNBOR6nnS0g6Vzk618oGyx2TukBoj10kNJKskZP11lOcaAHGnAULA40HO6Qr/AGtKDIS3hICR9B299LOcaJWdN0RqgE7U47AaMJ0Rzg6AzqKUEJSU86Mp40jnd30DnHc6lSshTxokp0QJwedGnOhCxk9tHnjSie3A0eeOw0tKbSAdAHk6WD7DRA8ngaKRaSo6GeP00pR9ho88dh20Ui0gHg6LPOlg8HgaGeew0Ui0lR40M8aWo8dhos8dhopFpJGTpKkDtjvrLnnsNAnkcDU0i1pvQ0uJOQDriVOgJfSQEpPsRkac2fL2GhtB9Bql0TXbq5krmbFV06p/D5Tb2irUQYk8ZKJTKeEn3T66jin/AAt3TRvCkw6w1KdYBLYktFKc48pO05A3Yz7Z1c9TLas5Qk/caStlATjYNc6ThkEhtwXRZxOdgppVYOiF/dYbZu+HZnUqyZK6dNazDuakht+DGfSglxpwoIKWFbCW1rTuBUEqzkas00oggensc6SUp8RPHB5x6f01nGOOBrfHEIwA3YLmveZCXO3KCTvOCM6POVEAkfbRE41kzx2Gr6VRQB4Probcn6aMHvwNAHnsNTShY8HOlZ7aWT7DQzwOBqKQkJOl576CTx2GhnvwNTSERPGjB40RPHYaMHjsNCEgnjQUdGD7DRqPsNShJJ4OgDpZPB4GgD7DQhIz5tAnjSs+bsNAnjsNCEQPB0aToyeOw0ST7DQhf//Z"/>
          <p:cNvSpPr>
            <a:spLocks noChangeAspect="1" noChangeArrowheads="1"/>
          </p:cNvSpPr>
          <p:nvPr/>
        </p:nvSpPr>
        <p:spPr bwMode="auto">
          <a:xfrm>
            <a:off x="44434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BDAAMCAgMCAgMDAwMEAwMEBQgFBQQEBQoHBwYIDAoMDAsKCwsNDhIQDQ4RDgsLEBYQERMUFRUVDA8XGBYUGBIUFRT/2wBDAQMEBAUEBQkFBQkUDQsNFBQUFBQUFBQUFBQUFBQUFBQUFBQUFBQUFBQUFBQUFBQUFBQUFBQUFBQUFBQUFBQUFBT/wAARCACsAR8DASIAAhEBAxEB/8QAHgAAAAYDAQEAAAAAAAAAAAAAAAECBgcIAwQFCQr/xABIEAABAwMDAgQEAwUEBggHAAABAgMEBQYRABIhBzETIkFhCBRRcRUygQkjQlKRJGKhsRYzcoKD8CU0NVNjksHRF0NUc5Oi4f/EABsBAAIDAQEBAAAAAAAAAAAAAAACAQMEBQYH/8QANREAAQQBAgMGBQIFBQAAAAAAAQACAxEEITEFEkETIlFhcYEGMnKhwZHRFCNC4fBDgrHS8f/aAAwDAQACEQMRAD8A9Tye3A0eeOw0RxxpXGNKhED7DRA8ngaMY0BjJ0yESj7DR547DtoKxocY/TQhEDweBoZ57DRjGDouM6EI1HjsNFnjsNGrGNDjGhCGeew0CeRwNHxnRHGRoQiz5ew0YPfgaHG3QBGdCERPJ4GgT7DRnGToHGdCEAfL2GgD24GgMbdDIGNCERPsNGo8dhoEgjQVjGhCIHvwNAHnsNGMc6AxnQhAn2GhngcDQONDjA0IQSeOw0M9+BoJxjQ450IRE8dhoweOw0DjGjGMaEJAPsNGo+w0BjRqxoQgTweBoA+w0DjB0BjQhFnzdhoE8dho+N2gcY0IQJ47DRJPsNKOMaJONCEggcaUAMaSQeO+lAHHrpUyUANAAZOiAOgAcnvpkqNQGhgY/TRKB99DBx69tCEYAwdFgZ0ADg99Fg59dCEpQGNDAxolA49dA8DvoQjwM6JSQSNFuGe+iWrGOfbQhGUgjWPIKSoArUD+VOmB1k682X0DtldavKrop0dQIjRW/wB5KmrAzsYZHmWe3PYZySBzryp+Jv4/L469rl0aiLcs6xlko/DIy/7TMR2zJdHcH/u0YTzgleAdCF7FwatCrLa3KbOizUJJSVR3UuhJzyDtOt7bgZPcDnXzjRZTlMeQ7CfcgPIOUuRVltSfsU4OpUs34qusFhlldF6l3ChlvtGmTfm2R9kPhY/w0IXvIQEgEDOdEUpUBnXkXZn7VHq9QfDTXIlAutlP5jKgriPH7LaO0f8Ak1P3T39rdZFXDbV4WfWbccHCpFNcRUGB9wNrg/8AKdCmlfbA240vA2jUQ9Oviu6S9VvCbtq/aO/LXg/IynhGkj28NzarP21LYdSpO4Hy9wfQ/b66FCyADnQAGdISsHgH00YOD30ISiBoYGBpJPvo8HA0IRpAxoYHOk5wOToxznnQhGQMaAAxpKuNGnt30IQAGjUBpI799GoHQhGQMHQAGiIOD30AD76EI8DdoEDGiwd3roEHHroQjIGNBIGgQceuiSD76EJJPbSs8aBI40eRjQhJB0AeTpQI0ARk6EJKjoZ4/TQU4M40YWD/AE0IRA8HRZ50sEYOiKgDqChEo8aSvOONK8TJI7/bXEn3REgkgOKfUDgpbxkaVTS6wV5ynAK8cDOqWfFR+0et3pSmZbfT8xLvu5sFl6bndTqe56gqH+ucH8iTtHqrIKdd343apKu3pc9Tv/iq30khOhxbqlxy6mptpHLLi0EOBPphs5VkhSVDjXkDVaJVrWpMGpVWjTIlEmeaHWGm/EgyASR5XU+UHj8qsKGeQNMELu3/ANRbj6pXbJuW6KvKrdZkq2qkyVblAHshtI4QkdglIAH008OlPQOt9RaqhQhuhlP5k44HuvP5ftqOLZuZNFqcaptR49QQ2cFtwb2lf7wOR9wdXa6PfGv04jU1mkVmjSLLkgAKlxh85FX7qUkBxP6pV99Dya0QTWyxTvgYhCnISmaky1AcBG3HHYH6aiy7/gtuOi+I7BQuQhAyNoKxn/PV+bZuWj3tThPt2swq7BIyJEGQl0D7gcp+xAOt5eFFSSVeXvzrOJSDqlDivJq4ejl10FxaXqeSE9xu2q/of/fTNqFOepjiWpTbsdw87FtlB4/z17DT7fptXbU3LisSUKHmDrYOf176jK9vhuta7G1pTG+XUf5RuRj3SeNWCS90wcV5eOlt85X5/pvGdv2+mpV6YfFZ1W6N+Gi1r2qkeI2QRT5rvzcQ+3hOZA/QjUxdQ/glnww8/RjvQpXlEcDbj3ST/ljVe7s6O3PaT7qJMMrQjkeHkLI+xH/rpw4FNdq9XSL9rm94rELqRZoKSEpVVLdWcj6qMdw8/wC6sfbV4ekvxH9OetyALNuun1eQG97kEL8KW3xzuYXheB9QCPfXz9rWtDim1oKFp7odThQ+4OlQJr9NqDE2M+7FlsLC2346y24hQ7FKhyD76kqKX0lreQO50veFDjnXjR0N/aa9UOla2YV2vt9RbdQPMiquBqoMoHOUygPN/wAUL+6derfRzqvC6zdN6De1NpdXpNNrcf5qPGrEYMvoRnAJSCRtV+ZKgSFJIIODqEJ9JyvvpQwnI1iQ95Tgj9dJVJDY3KPl9udQTWqKWc86JCs8jt9tRd1Y+IGh9NFtU9tK67c0iSzEjUOA4kOF10/u/HcV5I6MeYqWc7QSArsYzkfGXTunqYjd/U4UuqSnyl2FSlF35YHISCpeEukkYBbOFHOBqp0wBpSGFWdT30pR0wKR1wtGrTGIAqqIFVcAP4fV0KhSBn+66Bn/AHc6fhlIKd2Dt+oHB+2rBI09UtFLJ4OgDowsKTn/AD0YI09gqEnPm0CeNKyN2klwalCMnjRJOjKxo0kaEJJHbR440RB47aMggaEIAaIg86CedAnaecaEJBSe576GQDnPp9da1SnuQ2yWorkpZ7JQQP8AE6bDt1stUqe9XFIoi2lFsfNowg+TcFpGcrHf9UnUWjdOcVWKZXy6Hg49gqKEHO0e/wBNcuZVKlJYW/S2GnlNIUosOEtrWRkhOVcJyRjPpnOmfbVZiXnTk1O2A3LnRtzaKmW1xojq1YCsI5K8D2wCO41xLite47imVeOi9ZVXcjISt6k01wQ0knOGi4AQnOO2c/XvqsuTgKM7q+I6HCkvxbkpV1rlsBSpFOiQHHPl3M/ky1lJ2/XWPpd1hkdaLmTRLLtuv0yKw2JM2r3WhTDTTYXgpaawFOOHkDsAOTqZrtuK3rXpMamw7obs2LDO16OzHBc2gZ2cjcFc53DP+Ouhb99UvqMqU1bniqcjNeGqsSmFN+Fu/k4BWogZI4HbP01BpTrusFdsKi1xmNTajAXX23HcKDsFLjTR9FHd+UD6pOorur4Y6NSnJMSgSjRDJbPiMRWw/HdA5w8woFChz2Wk509qtbtWrNdjUuHeF3SMseK7KiltqMAVbTlQAJUO+zIOORnXcXNg9N6HSqLMmzmJCWCtcmAwZC5ATlJKioKXuOQST69jxos3qEV4KkF8/s2aHdktTrAg2jPdSpX4jQN8VGfq5EWC2oepDZR7DUZ37+y3umjUxuXZ9+U+4pQQEvQ63F+RK145LTqCoAfQKGfqdej1gXpTatKFFprFerDy0+I7OuBsttoSng4yOVHvhKRnuSNZ60mmUWQYUiVKkS1Au+HBhl0JSV7QkeqjnulOVAckAEZbmd0UctLxEujpX1U+H2u/O1a3LhtGWyOKtF3GOR6FMhklJ+yiPtqQenf7QO/LXcbj1uXTL1hnAKKkoNysezzeM/7wOvXa6aRNoUYqehoqkV5xDa4oWC243uAWNp4J25IHt31zKvSejVGo8qI9SrdhUZ9RTIgijNKbdJ7lSA3uyc6bukd7RRynoqYWN8evTW6ENsVxFRs2aSNy5bfjxTn/AMVHIHuRqwFv3FSruiJmUCqQa5EUMh6mSEyEge+3lP6garj1Y/Z4Q+rt/PXL0jTHsTp2pCGX2Z0KQ6syQVFx+JGCgQzsUgbSU+YLIGCNRZ1E/Z+9V+hdHqV52hddPr9IpTBlyZlGW9TahGaSCVOKYUeUgJJICirjsdUuYD8pRR6q+BVuSCVoIP0/y1yKxbNPuRKo86ntSUEbcFsFRJ444zrzfs74/wDqNbDzDdQq9LuyIkglussJLh/4rZSvP3J1IF//ALRm469abtLte3WbRq0pKkP1dE1ch5hJGD8uCkBBIz5lZKfQ550vZOGyilzPjPV09smtrtW2Umo3ChQVUVoIMen+oaCx+Z4/xJHCRwedVYLuVD39B/XWFbqlqKnFqWSSS4tRUSSckknuc8knVw/gX+CJPWVcfqP1HbVTel0NwuR4r58NVccQfyjsRHSR5lfx/lHGSL9GjvFMLul3v2f/AMC7nW6dC6jdQYDjfTuO6HqZSZaSDW3knhxxP/0yVdh/8wjnygjXrg9Kh0aCZMh9mFDZSEqefWGm0J7ck4CRqBZPxFP3VIFp9ErXaumZDIjOVWTlig0lKRgBx1AwspA4ab549ByItvO8KbY9Qk1Svzqn1+6mU5KZHy0KI9+A0IrwkEMMpcQgbiBuUHHDg+YYxrMchp+TVWmMj5lbBd4000KpVdE1EGmRd26ozUeHHSkDlwFRAUn3HfVWOo3xU3Hd9s3I501fZTa9BV8tOvKoTGmpEpwpypERgpzlIUFE43EFO0cg6aiqfe3UnqdMgXA5C6uVBqFGSxT6IqVCotvuqG5bkheUgOoOAhtIU5hOVbCrAnCB0mlUGrwqxcMKVf8AfMdkqZmuR2m47KwEo3x2/wDVtHbtT4rmXFbeBwSM7i52rigUOih3pZ0kuVHR9qvqrkCh1iouuVGZULmZdgylhZ3AvFLhLqMAKSVjfg4wBqXumfw+wrYtJdeqdzMVq53FmVBupyA2v8JYUkANRN4JSjbvIKskFxRSBnGny1aMiA4it16PIr1VUrZHokJIdhNOHnxMrSMrxwXnCSM4HoNdQ0eXVoyazdW+BEhJde/CY6wppCEgnLgSTvIA7A4+/pUAnu0KTHp9909EWXAFfoCWziZVmkOrlqz+dIIwB39B7awt9HoFJQtVsVitWq4TuDcKWXY+f/su7kAewA1GdS+JWW7BM6jQKfCpagS07NUp10oHdSgClKMAcjkDnn11yre+LmZU/E+QjwK6Ggp59CWXYgbaCwncXDlIKsgoBT5/Q/WRWygtJOimNKeo1DJSmVQLmR3y+25BfP3KN6P8BrZbv25mE/2+wqonASCunzI8gEn6AqSf6jXQtO84t02fTLjabcgRJrXiJEwpQpHmI/NnB7ZB7KBB01Z9wQI0F+SyqcqnOL+XE0blSJrqzkNNN8FxSySAkDjaSogA6YPrQFIdNwupO6zRaUhbtQtq54LDePEecpmUN54BJSo9zwMdz21hp3Xuz59Vi0n56XHqj0hUVMOXTn0O+MBuLZ8uAsAgqGcpHJxqML5lVC5KIuJS4rqJ7cZsUO167S5bDipiXSXXlPZQ04rbtwsbkM43eYHByVOoQOjTXhtuxKjfbrJbRHaUpyJRGVncsNBXKlKV5lKWfEeUdyyBhIHTcjbJVjIu0IDRqrAG5IaKw1THZEZEx1JUhkufvFAeoT311krBSDnIIzxqvvQa0Lieu6bdNagKZiOsqEV+orK5klaz5nCONvAx2AxgAYGTYJPkGFY1rx3vkZzPSTRtjdyt1Sye3GgScdtJWoJxo9wx+mtdrOsTryWErU6Q2ylO5TijhIHudRtX+pXzj6GKYUBhDufHPJcAPHB7A/1PtrrdTlzJVPYp0RwpLzgW5x+ZA/h/rqKhFep8gtvNKSQo9xpHE1aZoCkyn1+rXXXFCnwIUGmthHzM+W3vdUrvsQM449/TXGq6qX1AuKDIYp9ZmNqR4DToUEsIbySXiyvskk/mICjtAAI1yKPcdRo65CoDzaFPAeV4bkgj1x9dNatL6j1dT2+9JEOIpB/s9LjobcIHolw9lK7ZP10l0PFPWqkl6tKshEi24cdVzS1BchqGwkI8BpRADbgHAGScZOT66bVPvG+WqvTqXUKLTbMoTz6IocjpU48kKJ8qP4UknA3YwM6dLF4WnaVlRkJrjNvKcYSC/IIdeQ6Ujcp3g715zuUrudZqB1TtnqFMdo9DfTcq22t8p4NKQy0nOMqUR3J5ATzovoSjbWl0JkAwn5sSDSIDIdQVfis19KlqcVwSpCkqUsjv5uDjuO2tBpliMytVuyI026W4yI8mVTmkJjbgRnxE7ilAzuVtB344zpkV/pdaU6qRqRcN2rVW3yC3AQ+tDaVEDaAM5AOeMnnn6a7lOZi9G7YlUuZT3BS1Slqhv0hBTuCgCQ4c5Dm5KufUY+mg2DsgAHYrSuSj9T3XCz/phBil1pS0xaYw2JLu0jIRvwc+mR2zzpxVmoRY8ZDFMuiDb4aZWZTkhptyUHDtwpxTgIGOcgpyTjzDHMeHrnb9KmSahBsuo1CsOKJVLqLyEYJAB2rWSUpwEjCEjOOQdM6474mX465LqtFgSZjpCfA8Pey2gAYCSQFKJ9Sr9BjGjQbJqJ3CliV1WsdKHYUW5FXBXojKlCRThvdYKkYH7wDagKUn8pJ7/QaZTfUe7qk6G2bo/DVOJB8d6ltq2kgdifLxzyRjnTKuk1anUyNJt2hQx+5wulkpQFLzncgjG7I4we2NMmF1p6iztkI9JJ00oG0Bl4FP0GVK7J1BBO6YabJ4v9ZKU1UkwLovOczPZWv/ALUd8F0nJSpYQnCACDwEnG0jW/J61WJRpeyFesKp+O5tiwHHQ9KfV6JShG5ROt20ektav+3H7m6lWvTxFWnw4dv09CJslsbhl5bpwM4GA2jtz66RXug9M6ZtxLw6c2pT5tO+XeaqbUOEluphB2lKm1nkhJCgpAI7+uDqSEtp9W7fXhQ1qo9QTT1T3A8uJOQUqSraBnBwU5ATkD+UHHJyVys3RcDLcWu1lyZbqikSqTAaSyqU1nzJW5kqWggnckYyOPXUDU/4jqUGjTpliVaJK84xMhr3IJwAQcdgAf11INg3fPrtwpjsUmdFoCWf+u1BJa3vY8qW0HzKH1IGkI8UWOieVwxejdj0xdP/AA63o1vvq3uUNq34zsU+n+rCAE/rn351R/4gPgyp/Wu5V1foTbtMtCkRmiZ7FWedix5UjOQY+QpDSQnuMhGSNXjrSocVkyqpT4cZv84eqSAlKSP4tuNyv8NcOhzaz1UlNtW6pf4MznxbgqDQTBawOfl2QcPL4xleUgcntrO7KEWgPsrhAXDmI91Qv4Y/2f8AXbivT5/qjSdlFivn5O3IcpLjlbUg/wCsW6g4bhg915Cl9k+pF9eo0rpxbtVptt37WGqhVVxHH2LbjvKj0qJHZbz4biGxwgJThKVA7sAbdNm8+sb7L1YsXoqVVq5YnhO3HeUllc1FNZUMeKA0Cp1WOEhCSEpyUggEiMOl9DnRqhW7I6ew494VN6E83dvUqpOB6BUZDrbi0sRUu5Pih0gYCinG4nKsEZnl0vekPslFM0Z+qs1dtNvCmWy4/TYlsUO14SAKfQ3HDBhoBThK5SynCgCo4YCEpKsbir0qtDk1C3l1aosXTSFbo6kzHaRcUcKLf8oSko5Jz+RPbjsdMev9ZeqXXMJpMJVw3BNglKZVPahNsQI8geQpd3EN+Q7sDJPAOO+nFTvhzqBu+s0ec6zIl0pMdTUJ2QFCShbQU+4hzaQopUT5W84xk4Gih1KlpPRbVFXcNZmR2bWbrsya5hXgNNPNeH6BW9OE4x6nA1Ldm0Pq1ZkSeu6JNzRHXHUqQ4mrqlMNoSnASkpdXyckqBx6fTXXkCy27XnxXKRVqfVYMXxWZi5CsOOpB/nO0kqGAkAk5HA0Hen86XHoDrdXm0FisMBaUutpy454YKm1c7uxz+h1XzUtHLzJ2ULqfc8PYyiqoqaRytFRZDhH3UkoUP6nT5gdZ8D/AKWo7rZCeXae6HU/fYrBx9s/rpv0axLlpFMUiXctMkxGU7EPTILW9kngBLoAJ5xgHJOtO8rWrkuDDTTodKkPjww++NyHFAd1IQSE5J789uwzpw8hIWDouk1096e3o88KHXHqS8tZX8pT5CWltrI5KGXm1FB/2RjjWzE6HdPbHipVVWVy2FOJXiqOJ2LdGcKLaAhClZ9VJOmHRbZbmTJlOuB1NJlsOJTBccbUEyFEd0qx5QDgZB7nXQHVGt9PYU6LWvmqxFjMuqabK9j6HGklexTygf3akpV5jkjbgd9QXApCw9FIN0XXDtyjuVO4qgmiW2QERGI3+vkq42JaSn1IO3AzzyMDnVf689f3xC1qLRaHTVWvRaQpMmBFizPCNKeA/dypkpAKg+ApREZsE4UQtSc7tb1jR6x1xdnXzc0mVRrea8VL1XmhCGkxTwGKe2QdqccLkHzKONnPOlX91NmV6DHtCxIBpVA/1MeEwjw3ZmO63D/A3zkg8+qiScapmnbABpZOw6n9grYoS8ny3PQJxv3LTOkVM/Arcq9Rva+p4SxLuee4qU84vnKUqUogbf4UJ8iO6iSDnpdLem1Mhyl1G50CdUXHPFEYDelKs53OLPLis5OcYyfbWjZXT1m1obbjhEipuIAekE7tue7aP7v+frqRKVDUpQxx29NWwQuce1nGvQdAofKG9yI6ePUqT4clpSf3YITgYTngfbW4g7vTXDo8RbbZJVnXbaISMeuuyDawkUU0+pvUOD0ytGTXZ7S30oKGmIzSsLfeWcIQPpn/ACB0xKN8Q0Giqjo6jxoPT6oTj/0dFlVAPuSkk+gCQSeRkJCsepB41It+WhAvegu0yfGS+krQ8ypRx4byCFNrBHOUqAP+HbUP3DZbltXhc95XHEh3E6iEwzQGvD/6gEp2vBpWMsqW6reVA5Iz21wuKZeTi8ssXyDU6WPegSB5jbwXd4fFhTRGKYHn1N3qdgGt1obkkuGw0Uu1eXHRLhVFSwuA6EpQ+MFPm7az1q04dcaUpASFrTw4n/PVXH6/MqFPehyqm+tKwBsSrBSduM7e36jn313bQ+IypdOUs0+6oaqpbyUAM12npK1sJ9A+2OQP7wGPrrmcI+LcDi1MaeV3gf3V2bwDLwhz1Y8k+7gsup288l1sGRGHcjXLYqKdwbXubc/lVxqY6FdtCvSjsz6TUI1UhPpCkOMKC/6juP11oVvp9Aq25wIDLyv4xxjXsKBGi83ZBoqKJlLgVRBRIjtupPotII/x1u2/UHLFmrkUqCy7FdjeC5DQQ1uWFEpWCB3wcHPcAdtb1Y6fVSmqWplXjsDsAdN1z5yC6Uux1AjjnVZsK0AFaNy9dr4ZlPuwundIaXHSoN1KrTglttOMlSikEgfXB03KtV7queoMTK3VVvzGQpCW4zXgsNbvzeGjuDg43KyrHrp0VluDcFGm0mqww7BqDKoz7ZyN6FAhQz6ZBxn01B9yfD7ctVrQn0zqfVYWQlK2nklZIAAGShSQTgDnHPc5OoDtdSpDT0CkVr8OtNuRUbgXTlQm21F5VYOW9p+uSMn7a5dm32z1VpdSrXT2DDdokZxTDdw1Z0QKOt/sUNLVlTiUYIJSk9sZBzhsx/hUt2ry4kq+KzUrw+WJW1AmPKTCQr+bwR+Yn1KidTvRL3gWLaMG3lWy3MpsZ15llqLGSmMiMpxSmkBsDy7UqCSMYO0nPOn5mjdMWuOyjq2/h8qlv3jSLx6o3G9ekhuW2I7VMdLFIgocCgFhsckJ4ypZPChj11ZCFUos64EmmV5pyI2gtrpgYQWgB2UlYH9DnBHfPGGdUb8p7FpSKRRID0bx07UqkpKmGEqPISFnn6BCRgZHbGNc63+lBnPGWmlMwW1q5fkAhRP12A5P64Gk5wNlBaa1W5d9Vq9IuZyHalSQxT2m0vPx3mg4x4qysKCHEqCgpO1ORyBuHHOumHLh6g0JVNmsMphOAJeVD3t7wFA48QnjlI/Lzpy0u1qXbzJ+ZIlOAgl2UlO0Y+icYA/x99NvqH1mo9kQ1KMhlCuRjdyeOAPrz9NK54b3rQGl1ABbLlpU+lxfmq1NbStJytMbaO31Urn+gGob6j/ERSrdnCl2rTTOqzp8OOiE0XpDyjwMDuVZ+pwPrqMlXv1B+Im4X6VY8U/LBfhzqvIymLDP0KhkLVjnYnJx9NPB+qdPvg/RHgRBK6idYqqksNobb8aStwjASpKMhhvOPIPMfU+o5r5ny92MaLWGNi1dqfBbNO6dyIdNc6hdeq+xQLejkOIosuSfDB7jx1DlxZxwy2CPTzekfXv8RL/WR5mmmvxeifRxpEmSxUpqkolXDHjJSpbSEIBLDakqABKfMD5A8rhHHqT0y9K4zU79l1K/+qMxwopNm0pO2DbMtsAj5mLJQUYOfzqSpJxwDwvUjW/0CVUrvi3X1JkQL5vluOhlmBEhtxqHAdG9whKUJHzLw77STyO47iGsZHr1VL5HyGnHRNrod0WuPqhalCpQpkHp/YcAPIE+ixDBqNZiOqK0tOrz4mNpTlZ2lasqIydXAt3pnalo0qBSqZSo8Sm04ITDikZaYUnssJ7byeSrudchyoSmaLCn1CoJo8YJDKoqGkpQ4SfKFZGUrOBjBwMkHP5tRX1B68xw43svKnWvFStkyEBSVzY6v4t6cLS+kkDDbf5h3UNUySjcoZG5xpq6XU3pu/Z9VqdbozZlWzUX1zp8SOMqgylHLj6UDlbTh8y08qSrKgCCRpnTKHBvikJalbJEJQ8SK9HdKFtK/wC8aWnsfcH05+mug58T1nT5VLgw7idTUKi4IbEl6K5HZce258MKV2UvsnucnHbT3hOJjutspjMsPDcnwlJ2gc+mR3+uiOTnFhaTA+PR4pQKrpzV6G4+qUtyrW4tO95+Kj+0sq7lx1AwCVHutAHPoO+pGs3qDbdnRINEt+KboqKUNtspLby5DgOVDxHnAUpCVYyr09eABqTPk4XhrKm2y7t2qJGMewOmndlgUytQzJeiIfeOEjKzuOO3myD/AI6u16hJyXssL1nzr4rUKq1qt1GDBSouuWjDqSHIwd3A7fmA0hakKIyU4we2dvGnr1B6u290ngQJl6yUwFS1huJGbaU444R3wOEge6iNRba9g3E8+3HpLsttpI2tH8XKGxxkeXlST359tRzd0i0oV2S25MCk3POp5H4nc1TmrlxoLwBwwl54ErdPlAQgck4xwdKNdlB0NFTHUrol9Ya3SKmmqQbW6d0xC5Kg4tL0+oO9twKVFDaEp+hJyckjtrZl0GB1Lk1C6b1C6dYNPaLEVmWNnzzX8ywPMpsjgDGXCpWPKRlm2F01r14fK3b1EDFq2ZFbS7GoSgoSpZzlAfT3bR2PhAblZGcDjWn1f6hTeoVwoiJp8xiiRMCDGQ0FOvu9iQgH83p38iR3Gea5ZCzQDVQ1vMaGy1bw6gVbq3XI8GDEVSLajq8CkUnYEg4wEOrQk8qx2A4T2HqoyTY1hR7MpyQG3XqhISVSZTigVLWT+XjgAdsJ40fT6yHqE0ZctKPxJ5GClKvE+WScfuwrHm7eY+pxjgDUm0yiF3BWSTjPI1GNjEO7WXVysllHL2bNGrl06kqmK7FIGPTTwptHDCR2P6a2YcFLYxjH6a6KG8Y112sJWJzgNlkaQEjHbWZKdJCc6UlJ99aWilSTaMgHvxrXlxmpLK2XmkPNrG1SVpBBH0I9dbagDjnRhI299MWAikl1qodvjo5FqjjkunpEaYkbhs4CvpqGKlCmUGU7GqkdTS1Ajxkpyk/7Q9dXBdZBGM499Na6LNgV+OoSWgtX8wSCo6+bca+EMfLJyMQ9nLvpsfUfkar23C/iGWACHJHOz7j0/ZU/Xbc+iTfxiypSqHUSfM1FcKI8r1wP4QfYjn6eupCsr4q67Fls0a5IbDtSGAGVjwJbnoSlCyEOD3bUfsO2sl2dN6hZsl5+nDxoq8ksrO5CvYg9v+cY00JESl3bGMCXEakkcrp0/avzf+GtXOfbIV9CdeXw+O8S4JKMXiLT5db9Ds700K9Hk8Lw+Jx9vikft6jceuys3R+s9rVVaWXZop80Dzw5zSmnUk+mFDW/U6jblRb878dKie54Oqy0Xp9S5oTBplwzKIGzs/C6sBOhBX02PAqbPsCk/TXZqnRG62ikNQo01KRx+C1JcNZ/4L4cQf8A8g19VwuLR5sXax04eW/oR0K8JlcNGLJyvJafNSdUY1GUtRS+haM8ADjXISilvuKQ2+22od9Q3XbAuCnKPju3ZSGx3LtGdkNp/wCJGU6D/QajyqU2Oy4fmOpMWGd3aTKXFX+vjBBz7Y1e+ZjtmkJI4q2cCrcRLdp0gH/pBocZ5WE/561WIkCXVl02jFmpyYrhTNnLyqJDVgeRS0n945gg+GntkFRHANN6vEgLpyVQupdOkTSsISJFzRW2UAnlaxvKlbQNwSBlRAHHcS2n4jenlnUSHRqdelCjxITXgtNsTUuHA7k7clSlHKiTySSTzrO1/Lq4q50ZdoFZan0ui2yC9IeTNn53fNSceX2QkcIHsP6659wdaaPREq8WYwEgZwlYUdU/uD4j4dcJFHXWbhBGAqlUeS4g+24pSB+p01XIfUa9lINOsZylNLGTOuqpNw2EDklSko3kJ45yoffUPyujUrcMbuKmLqh8VTry1RqNEcW8+djK3kk71HgBDY5UongD1OuXbnw2Ve9YRvDrNW/9GrWYT471MdfS06oHt4zmf3STkeRPmPbOpH6R9BV9FbIXecmLF6nX46kKjfhJDcKMg/wxd6iVADuvJWvskJHGojbk3j1/6tR4t03FFozFOSS/TJYcYZZSVcoRF3BYX28y+SBgkjjUDmfrKVSZgByx/qnXfPXyaxQWLN6KW5IotOSsxWJMOIlLz/dGI6c4RkpOVnKgCknbnOm706+GPrTZTq4US46TaCLuPjVWoR1odqsZSecIdX5lLI9UcZOTqYa/Xre+GZui02l01kyZ0da2q/V2XDCRtWB8uFMg+EMdkpASkbeDkkMuxOnl3dWpz9yt1R6kVqLUnmUV6d4c1JiupUsuU91B8ykkhIBIQkcDnIFnOGigsh8VNdr9CqPY1DmRqOtblZqat9Ur9QeU5NmEjBUtecqzn8pO39NJmzqF0x+VgJlKXWdjbEhlgZCspKkPKjggq5BH7oEjcR6DTwnUetot2LAp9xusVBkIBqMuI2+t8gYJcT5R5s5O0Dt9wcVHtGJS1fNzHEyqp4exK0lSI8ckncWGypXhbicnB+2O2sz3EhILtVc64P16v16HCrE16mU15vMpDjwwlDiklDJICdjZKchDnmzgFX1ptF6iUmXc8iDuFNfizX2vwuXtbeSoKKQdp+vcex1efrt0ltG3KrIuGJ1AV08uB9hbT7SVmQ3OQe6X4Z3eICedwCVfQ687L86EPdQb5Zg0Ryg1KdUXxHRNXFkwk7u5cwrCgAOcc+gAJI1Qeyd3Xld/EdLCOaNt2un1rtmVfFtCNEjSk1GK6JTYwptK8c4AA7kdlAg67Fj9deqtvTY0jp51HaumnPAbrVvNxL0qK5gAsbXsKO05AWFcjB1Ilsfs9aJSKYHKndtWrU1KPM1vWxGbJ7lCNylHHOMkY+mm1en7Pm2ZMn5mh1ivyX1pSEGTMbIaOfRZbztx9cnVEWZjQjsy7T6V158LIySHhgB+pSOn42OrNvvMxLl6GTBIJbSt6nrUtokpySk8gfUcnHrrv3P8cN3LtCNIV0rZsaFISpKLgverbGN6fRmO0kLfPGABxnvqJo/wkL6a2+5VVX/cfy0ZDXix/wAYFPjx1FeFvvSikqS0Mp8iEbu5KuNSLY/wX2tcNuf6c39cNSi0BtKN10VOctcqdwMphNFSkttKIwlZ8RbnBSE546MUzJhcbgR7/lcLJhdiuDZGkH2/C7VqdTuo3UWiyrShIqbkietLsl5hkM1SqIWkcIY4TAiBP5VrIzgEbycamW2umdl9GJEa4r7m05+swl+LTrZp58VER4gqC3MD+0SAVE+MtIxklIBxpgK6sRLeo7tsdLKAbToam1qkSB/2hMUBy9IkZJGQMk7iSB+cAcMGmRplUcgTWUuBUtwssOLIU7OczwGATkIB7vf0ycKKPmDPkWIR857+il24OpNw9Wa+ltDIaGdrERB4QlXdJP1Pck8n1wBqVbF6ds0UB9+OhypuIIde252Z/hRnsPr9dZ+l/S1q2qXHCmz84ttIfcCRjIAyAfYjv3PrqXIFIS00nJJVj11rgjoc0nzKuR7apuy59KowQhKlKKjjnI04IzCWx+mltRw3rYQga6DGFYi69khKRnWVCf8AnGsiGwT31k2ADvrQBQVdpAGBo0nS1AY76CR76alFoiO2jxxoiDxo8HGmSpBTnWJTeQeNZwn20RT30hopgaXJmwESG1JcbStJ7hQznUQX/wBH4tVS6/Fb8J9PPoAr7anBSM+mteVEStvka4+fw3Hz4jFOwOaehXVw8+bCkEkLiCqgyXptDWIddiOyorIw3KQAl9ofc8LA/lVnPYEaetodTKla0VqQ24K5bqVBPiIPLf8AdV6tHv5Vce+pSuuy4tdaUl5oKB47ag24unNWsuorn0J9yMCCFJbGUqT6pUnsQfUHOvlOVwXN4LL/ABOA4uaPdw8q2ePI66br6FBxPE4tH2GU0An2af8AqfMaeSsjbd6Uy74qXKc/5wNzjB8rjfuR6/fsdddyO3JTtdQl5OOzg3f56p/QrliPVBsx1i1a2g7QjepER5We6D3ZJ98oz/LqabS60uQp34RdkdUGUhKf7SRkqB7KUkdx/fQSP89eq4V8WQZDRHmU07cw+W/A3q0+TvM7LznEPh2bHcX4oLhvR+avEdHDzHpupBk9P7dmLC3qBS3Fg7ty4DKjn68o0lqwrfjnLNGp7B75ahtJ/wAk670Oa3PaS+w4h1hacoWhQUk/YjvrIlG7Xvg1jxzDVePMj2mlyBQISAdsZke4QOdMfrVZS7n6eVONClPwZbTS3Wvl1JCXFBJGHEkHekZJ2ep1J6mwE8jk6506Cp5lYwefpqh8TaIpWMlcTqV5pdP+r10dDXnXabUVOw3FZXAZd3xgc8qVHUAU55BwUkH66sDQ/iI6V9fYrVPvqlx6ZVAnyTAs/uz2JQ6nDrJzjg5Go/8AiN6IOUu83qlFaYbp1Rf8RDXiFpRkHleCARzjOPbjVaLpoFbok1XzNJUplB3h44XgezqMf+muEXGN3Kt3I13eXoTDsnqFYEYzLGrcPqDaysFul1h1AkAenhSE+RfHACgn312aF8RtAj1BFJu6JJserpwn5esILbaj9ELxtUM/Q++vOayeu9z9P5aJtBrU2lpRyphLxUwvH84GQR/tJOrGWn+0Cp9y05VKvy2KZXoHDbr0QpwRjnKFhSCcegKP01oa9rhqFQ5hGyuzHrcSrR/HhSm5TJI2raO4H3zpm9Xbpqtr9N7nqlDbbXWYkBx2KVgHavtv548oyoZ9RqvtGqfQy7HGpFkdRan0wqDx3GIJRjxgr03Nu7mc+wWNPufZvVufbkpmi3JavUmiymHIxTKHy6nW1IKSC40Vo9e+BqtzS40FYwtGrlTKQ4ua48/PdeqDjyi+5IecK1uqJ5Uo5yon31ybriKq1trjQZa6dVnVBcWS0NqmlJUlQV/eA2gHP1Ok3304632I8lqV0SqdSgsI8JyTSJnzgkAdjltRUMDjsM99R4z1LvaJUI8dHTGoUKb4nhCRX1uRm2Nx/MUqQFYH1weM65f8HOHaa+4r7le2j4lhllXy/rf2XYkfE/18sSa5NejUioUtOFf9WIZdbA52nO5AIBzknHOnbavx2Xze1YhRKX0uk1SZLWtmLEpCgtTqhjdgkHyJzysjCc8nTosb4d+ovxAVWDKm1SlVqlNErqDYgyWqSgjkeJJV4fzCkkA+CyjYcYWtIOpKkXt04+FKHMsbpPHZrF7yz4tcuZCEB9W45WWyAUNJz+UABKRjYlZ5F4w4nNudgvyJH5H7LnTcWkY6sd9jzDT+D+60KnV69Hq8Cd1biQLTa3MuR7Egy1T3nXByhU10Jx3yQ0lJJGPTXF6k9T6x1tq6ahUShil0tSkRYi1+HGgIKcKcKecuY4B5VyEjGcaZamJstt2q1GqvfNyX3WnJDDZW4pSvMtmOFErWrsFuHt/Gv+AOKmUz5h6nLVGQ2YqglEDfvbpwA3J8XsHJCj5iV/lBzgDaDMTI4wQwUudPkSZXK55uuqyxFsNUyWpTTktlhpsuGQnatQ3DaHAO/OCGRxkp3bjjVuOgvRRNJSq5K1HLlwygS00QD8g0fyoH98j8xHblIAwc04vbqkxYlep0WiU6LV6tDAeSqS2SyHz5kkp7uFOchP1wScY10XfiL6wXQ+wqoXzJpC3U4TBpTaGADjt5B39s51LcqKF3NJZPgr2cPnnb/LoDzXphEppYQlKUFGB/KcDW0hKkE7kEADO7uNUNs+37/u+N89cF31F6Ch0JQ5PqClPEhOVJQ2hXr6g8+2nlSZEunMRZsCfIMkqTlan1t7Rznj+gxjVp4wyMgiOx6/2TN4DJJ/qC/T82rijCt3scayoQNQdYPVeqJuWFSamtUmnTHhFZkyHEqebeUFlKQR+ZJ2Y5yTuyOAdTkjP6a9Di5UeXH2kfovPZmJJhS9lLvvosiU4VoyONJTkq0ZBxrZS5yURxokjQIONEkHUhCBV20rdxrGfT/wBtK9P/AOaLU0jCtEVd9EP+eNDuTpUUkKVoleZOCNLKR/yNDaMfp9NCZajsdK09tcapUhuQ2pJQCFd86ce0EaxOtJPpqiSIP2VrJXMNhQDfXR6JVGHCw0lDvODtHrz+n31FLkmr2f4dLrMD8Wora9yGZJ2usEnlTLg5QfblJ9UnVxpdNQ4n8oOmTdtiw6wwoPsJWSMZxrw3FfhyHLJlj7kniBofJw2I9l7Th3HXwtEUveZ4eHmDuCogs+9qhb++ZalW/F6UFKVJp0hs/MRx9XWAew9XWyR2yB21ONk9VqVeqENsrTEnesZxWSv6ltXZQ1Wu7el9WtKpoqVGL0NbS/ERJjcKaP141xot5xKhLSxXAaNVUKCk1WK1hiQodi82nGD/AHkYPsdePxuI8R+HpRDKO54EnkP0uOrT5O03N7BegyeHYfGWGWM97xA7w+po0cPMa7Ctyrxbtyue40HV4OME+w51Xu1ustXthbEW4UmoxHk5izWlhfipHqhwcOj24UPUDXavvrb4TEaJbkll6RMa8VcrJKmW84KUp9F5zyc419NwOOYme3umnDdp0cPb8jReAzODZWGQXC2nZw1B/wA8FJN32vQrno8inXDFhSqY6nzNTgC2f6459x21CFc+E3pLWnkmlyXqU+obUIgV1a0Z/utuKUkn9NM+XNk1t1Uma67Nf5BW6orWR7A8DWozDQphKw2ACMeYcFX0A+ufp663yPZJ/QszYi0VzJvX1+z+lziXKXdjb6+diKrTw2oj6eKwoK/XadQbefwXdRbebdkN2xTa3EaJUp6PObWUDHJKnPCcRx9CdWz6aX63ccm5qQ1OVOVb8hll9PzCj4LjiM+CCDjekYKk+m4a2upfTuBf9LTT5ciQtX8KFSFraSfoUk4/9dY+RhFtsLRyuBp1LyyuysQ7eqTsBaEibEP7xpEkPbMem44I/wDOdaFv9X5lGqPiUitTKfJCskwX1NKH2Kdqsj67jqbeqPwtsSW35tJlJjSY76m/Ak/u/MlRSSMcuD2x99QfWPhtnB5D71ww6eUjy/LxXMFX1Ks8fcf01UJseI/zXV91oZhT5AuJtj7KYLW+NzqvQFA03qLKnIR6VZ9D4XjjH9oCv8OdTv0//aRXbLkR4F0WzTLnadwgtxGFRn+fXIU40R90pz7a8+L0tiVTqmw/cLs511LYZEyElCVPoH5Vrxwr6Z7n1zpqVp+oW4Y9Qo8uWuA6tSG31uBCipPJSQjBHccHWpjY5hcb7WSfHmg1kZS9ZetHXq4eolvfgVqyYtjUNzYlUZoJeqElKkncjYnyNAHsSCCM8jg6h+2bMZpUZLVKbakVB10qSfzKecPdxTvJUodi4rIHZGTg6pPYnxHVy3pSV1RK6hFCh4u5KHXHOMBKlKG4p5zt3Y41a3ph8Q9u3Xa9WqNYuGl2tTY6GxMejCQqpSW+ElCG0J2oUsnlSDwnhOOTrNLjy/1aquMtIu08qJRJFWrPydImpdVFQpqs3QB+4pjSFZMCCk915yVOchJOTvc/I/EWRLmxHaDaFKbTKiMFcOmvLKvFdUAU+OsnlSidy1H0+udHSb8tKu0KK3Z1Wp0qnsKSIVOpSCt1skbQ48gJ9DkJR6Hk51brol0nbsqiuTqi0PxuofvHiTlTSSchsn1PqT9ePTVMURnfyDRoTufyDnK8u7v6cdUOkUp5d+0iddPh7nPxijsNrUFK8ykLRuBOOQCARjHbXCV1jqVKgxTAsOUv55hEhhb762Q4gnglCUkntn8/vjXsPePTiDd0NaHW0JfxhLih21Ua6Oj1+9LHpkVNryrztJDy3YUmjqSuVBSskqbLKuVIyeMemsHEcGSL+bHHzelj/j/zyXs+D8Tx5SIpnV6/3/NqsdJvHrN1VtRdsRItNsO2pO5mU9AaP4hIZJ8zQdUSUIznKUbAcnO7J1ONttT7YolOokOqPpjwmEsITMcU4dqRwCDwo6OgzPxSfJbXBrNNdYaDymHaQ8y5kcJRhaQAfqc6eNt9NLgv15lbEGoJZ3DJkRFM7xnuSrHlBHf115eQZmSQ0NqtgBt+T7r2hkwscF1gDcknf8fopt6B2NSa61CvN+VJlT46ltMxV7UNRF42qICQNylJIIUcnCgM6ntJTjA9ONMvpPZC7Ds5mmvLDkgureeUkYBWo5OPYDA/TTzSnX1HAh7DHY0ijWvqviXEcgZGU94dYvT06JQOFaMq40Q76MjjXTXNRlXGiSrRkcaJI0ISCnto9vGiOeNHzjSJ0AnQCeToDOiGcnQhGpOht4/TRKzo+cfpoQgE8HSHE/T66UM4OhznUqEjwztGda70VDgIIzrcVnGixpHNDt0wJCbNRoiX2loUPIocjUK9Qei0SsoW6wlLL5BOcZCj7jVinkbvprmS6d4w8vH11y8vAiyYyx7QQehXWxM6SB4c00R1VGpjFe6ZvyYi2ETKa6R4sCUFOR3sDuBkYUPRSSFD0OuhS6rFrCWlU11yTIJKVUt9YMxtWOS2sgB4egTw57K76tBdNkRavFXHlR232lDsodvt9NVwv/odKpElU2kJWtpBJ2bQVJ9wfXXyviXw5PintMEkgbC6cPpd+PsSvo2FxqHLHZ5ehPXofqH5/CjLqPdPVq30NuWNRLbu6AtX+qlb405hfPCxvCVpHtg/VOuNRLD+KnqM4p2s1al9O6OEeItyjoR8xtUAkpC0ZWnyk9sc+uutVr0rcaSxBlyFJqDS8/MOt5cdRg4QtX8Y7ckbh2zjT8pdTrnUhqjwKNf9XsOewksvJiLC4z4PPmQod89lD07jXV4LxPLkb2eYL6Amwf8AcDp7hc/ifDYmHmxzXUgUR7Ea+xT66M9HKH0esiPQLdgPxWVuuOyqhMUtLkt44KnXCrkkgevppp9Z/iVtjoxb789Epiv1IKw1Toii54r2CEpKwMAZxnG4ntxnTvb+DyrXJsTdvUSu3O2lW5TUx5YbJ/2Arb/+upHt34T7Go5YdkUeNUpDOA2/KQlwoH0SMAAfpr3jIZXakV9/8+68W6WJhq7+3+fZecdmdXq9UqTQot8U2VbtTkNyZiZc19tDctxx5S1hCMDwztKAEqJJA76ertEZmurdS4X0O8l4jcg+/H01erqT8JPT3qfThCrNOdDKFeI2tlzattzGApJ+uoQqP7OFVLcCrR6kVWjICcIZlREvIA+hKVIJ/XXEyuDzyvMsdA+C9LgccxoYxDLsOtKqNzdJWroZVsU1ICCR+6JRj9DqIrw6ItUSnyIUqWzGXNUTGcdTwgJIUtWByoJHdQ45Azzr0UonwK3TGcSmqX2mc0kggoZXnP12qURqYqT8JNgpjNm4qBTLwnBvwzJrsNuSpIznCQpJCeR6abF4ZmxuBkcAPJWZvGcB8ZbG0uJ0XjNQuhUWuRYMCmSWZtRdJL02WpuBFZQcYS2Vq8V5fclSUkDsAo9vTn4HPhQb6aUGr1iu05pUqpmOGWpEXYNjSSAtLawFAHJO5aUqV32p4zaG1ulNm2OoLt606JQ3tu3xabTmmF4/2kJB07AkgDkn769KyB1251rw75xRDBS5FMs+h0WW7Jp9KhQ5LoAW8xGQhSvuQNdYNBOR6nnS0g6Vzk618oGyx2TukBoj10kNJKskZP11lOcaAHGnAULA40HO6Qr/AGtKDIS3hICR9B299LOcaJWdN0RqgE7U47AaMJ0Rzg6AzqKUEJSU86Mp40jnd30DnHc6lSshTxokp0QJwedGnOhCxk9tHnjSie3A0eeOw0tKbSAdAHk6WD7DRA8ngaKRaSo6GeP00pR9ho88dh20Ui0gHg6LPOlg8HgaGeew0Ui0lR40M8aWo8dhos8dhopFpJGTpKkDtjvrLnnsNAnkcDU0i1pvQ0uJOQDriVOgJfSQEpPsRkac2fL2GhtB9Bql0TXbq5krmbFV06p/D5Tb2irUQYk8ZKJTKeEn3T66jin/AAt3TRvCkw6w1KdYBLYktFKc48pO05A3Yz7Z1c9TLas5Qk/caStlATjYNc6ThkEhtwXRZxOdgppVYOiF/dYbZu+HZnUqyZK6dNazDuakht+DGfSglxpwoIKWFbCW1rTuBUEqzkas00oggensc6SUp8RPHB5x6f01nGOOBrfHEIwA3YLmveZCXO3KCTvOCM6POVEAkfbRE41kzx2Gr6VRQB4Probcn6aMHvwNAHnsNTShY8HOlZ7aWT7DQzwOBqKQkJOl576CTx2GhnvwNTSERPGjB40RPHYaMHjsNCEgnjQUdGD7DRqPsNShJJ4OgDpZPB4GgD7DQhIz5tAnjSs+bsNAnjsNCEQPB0aToyeOw0ST7DQhf//Z"/>
          <p:cNvSpPr>
            <a:spLocks noChangeAspect="1" noChangeArrowheads="1"/>
          </p:cNvSpPr>
          <p:nvPr/>
        </p:nvSpPr>
        <p:spPr bwMode="auto">
          <a:xfrm>
            <a:off x="4595813"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ts4.mm.bing.net/th?id=HN.608018729321825914&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499048" cy="566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207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Warm-Up</a:t>
            </a:r>
            <a:r>
              <a:rPr lang="en-US" sz="4000" dirty="0" smtClean="0"/>
              <a:t>: </a:t>
            </a:r>
            <a:endParaRPr lang="en-US" sz="4000" dirty="0"/>
          </a:p>
        </p:txBody>
      </p:sp>
      <p:sp>
        <p:nvSpPr>
          <p:cNvPr id="3" name="Content Placeholder 2"/>
          <p:cNvSpPr>
            <a:spLocks noGrp="1"/>
          </p:cNvSpPr>
          <p:nvPr>
            <p:ph sz="quarter" idx="1"/>
          </p:nvPr>
        </p:nvSpPr>
        <p:spPr/>
        <p:txBody>
          <a:bodyPr>
            <a:normAutofit/>
          </a:bodyPr>
          <a:lstStyle/>
          <a:p>
            <a:r>
              <a:rPr lang="en-US" sz="3200" dirty="0" smtClean="0"/>
              <a:t>Define savings and why people save?</a:t>
            </a:r>
            <a:endParaRPr lang="en-US" sz="3200" dirty="0"/>
          </a:p>
        </p:txBody>
      </p:sp>
    </p:spTree>
    <p:extLst>
      <p:ext uri="{BB962C8B-B14F-4D97-AF65-F5344CB8AC3E}">
        <p14:creationId xmlns:p14="http://schemas.microsoft.com/office/powerpoint/2010/main" val="2057361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Rule of 72</a:t>
            </a:r>
            <a:endParaRPr lang="en-US" dirty="0"/>
          </a:p>
        </p:txBody>
      </p:sp>
      <p:sp>
        <p:nvSpPr>
          <p:cNvPr id="5" name="Text Placeholder 4"/>
          <p:cNvSpPr>
            <a:spLocks noGrp="1"/>
          </p:cNvSpPr>
          <p:nvPr>
            <p:ph type="body"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143" y="4267200"/>
            <a:ext cx="7148512" cy="23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8699" y="1074556"/>
            <a:ext cx="281940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88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Target:</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I understand why it is important to save money</a:t>
            </a:r>
          </a:p>
          <a:p>
            <a:endParaRPr lang="en-US" dirty="0" smtClean="0"/>
          </a:p>
          <a:p>
            <a:r>
              <a:rPr lang="en-US" dirty="0" smtClean="0"/>
              <a:t>Success Criteria:</a:t>
            </a:r>
            <a:endParaRPr lang="en-US" dirty="0"/>
          </a:p>
          <a:p>
            <a:pPr lvl="1"/>
            <a:r>
              <a:rPr lang="en-US" dirty="0" smtClean="0"/>
              <a:t>Define </a:t>
            </a:r>
            <a:r>
              <a:rPr lang="en-US" dirty="0"/>
              <a:t>saving and identify why people save</a:t>
            </a:r>
          </a:p>
          <a:p>
            <a:pPr lvl="1"/>
            <a:r>
              <a:rPr lang="en-US" dirty="0" smtClean="0"/>
              <a:t>Learn </a:t>
            </a:r>
            <a:r>
              <a:rPr lang="en-US" dirty="0"/>
              <a:t>the investment tool known as the Rule of 72 to predict value of </a:t>
            </a:r>
            <a:r>
              <a:rPr lang="en-US" dirty="0" smtClean="0"/>
              <a:t>money over </a:t>
            </a:r>
            <a:r>
              <a:rPr lang="en-US" dirty="0"/>
              <a:t>time and how it works.</a:t>
            </a:r>
          </a:p>
          <a:p>
            <a:pPr lvl="1"/>
            <a:r>
              <a:rPr lang="en-US" dirty="0" smtClean="0"/>
              <a:t>Understand </a:t>
            </a:r>
            <a:r>
              <a:rPr lang="en-US" dirty="0"/>
              <a:t>the basics of the concept: Time, Value of Money.</a:t>
            </a:r>
          </a:p>
          <a:p>
            <a:pPr lvl="1"/>
            <a:r>
              <a:rPr lang="en-US" dirty="0" smtClean="0"/>
              <a:t>Learn </a:t>
            </a:r>
            <a:r>
              <a:rPr lang="en-US" dirty="0"/>
              <a:t>the basic principal of finance: provided money can earn interest, </a:t>
            </a:r>
            <a:r>
              <a:rPr lang="en-US" dirty="0" smtClean="0"/>
              <a:t>any amount </a:t>
            </a:r>
            <a:r>
              <a:rPr lang="en-US" dirty="0"/>
              <a:t>of money is worth more the sooner it is received</a:t>
            </a:r>
          </a:p>
          <a:p>
            <a:pPr lvl="1"/>
            <a:r>
              <a:rPr lang="en-US" dirty="0" smtClean="0"/>
              <a:t>Recognize </a:t>
            </a:r>
            <a:r>
              <a:rPr lang="en-US" dirty="0"/>
              <a:t>the value of understanding interest rates when determining </a:t>
            </a:r>
            <a:r>
              <a:rPr lang="en-US" dirty="0" smtClean="0"/>
              <a:t>the best </a:t>
            </a:r>
            <a:r>
              <a:rPr lang="en-US" dirty="0"/>
              <a:t>means of investing as well as the best methods of borrowing money.</a:t>
            </a:r>
          </a:p>
        </p:txBody>
      </p:sp>
    </p:spTree>
    <p:extLst>
      <p:ext uri="{BB962C8B-B14F-4D97-AF65-F5344CB8AC3E}">
        <p14:creationId xmlns:p14="http://schemas.microsoft.com/office/powerpoint/2010/main" val="11627655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Key Vocabulary</a:t>
            </a:r>
            <a:endParaRPr lang="en-US" b="1" dirty="0"/>
          </a:p>
        </p:txBody>
      </p:sp>
      <p:sp>
        <p:nvSpPr>
          <p:cNvPr id="3" name="Content Placeholder 2"/>
          <p:cNvSpPr>
            <a:spLocks noGrp="1"/>
          </p:cNvSpPr>
          <p:nvPr>
            <p:ph sz="quarter" idx="1"/>
          </p:nvPr>
        </p:nvSpPr>
        <p:spPr/>
        <p:txBody>
          <a:bodyPr>
            <a:normAutofit/>
          </a:bodyPr>
          <a:lstStyle/>
          <a:p>
            <a:r>
              <a:rPr lang="en-US" b="1" dirty="0" smtClean="0"/>
              <a:t>Savings-</a:t>
            </a:r>
            <a:r>
              <a:rPr lang="en-US" dirty="0" smtClean="0"/>
              <a:t> </a:t>
            </a:r>
            <a:r>
              <a:rPr lang="en-US" dirty="0"/>
              <a:t>equals disposable income minus consumption</a:t>
            </a:r>
            <a:endParaRPr lang="en-US" dirty="0" smtClean="0"/>
          </a:p>
          <a:p>
            <a:r>
              <a:rPr lang="en-US" b="1" dirty="0" smtClean="0"/>
              <a:t>Interest</a:t>
            </a:r>
            <a:r>
              <a:rPr lang="en-US" dirty="0" smtClean="0"/>
              <a:t> (how it is calculated)- </a:t>
            </a:r>
            <a:r>
              <a:rPr lang="en-US" dirty="0"/>
              <a:t>A fee paid by a borrower of money </a:t>
            </a:r>
            <a:r>
              <a:rPr lang="en-US" dirty="0" smtClean="0"/>
              <a:t>to the </a:t>
            </a:r>
            <a:r>
              <a:rPr lang="en-US" dirty="0"/>
              <a:t>owner as a form of compensation for the use of that money. It is most </a:t>
            </a:r>
            <a:r>
              <a:rPr lang="en-US" dirty="0" smtClean="0"/>
              <a:t>commonly the </a:t>
            </a:r>
            <a:r>
              <a:rPr lang="en-US" dirty="0"/>
              <a:t>price paid for the use of borrowed money (ex. Credit Cards) or money earned </a:t>
            </a:r>
            <a:r>
              <a:rPr lang="en-US" dirty="0" smtClean="0"/>
              <a:t>by depositing </a:t>
            </a:r>
            <a:r>
              <a:rPr lang="en-US" dirty="0"/>
              <a:t>money (ex. Savings account at a bank.)</a:t>
            </a:r>
            <a:endParaRPr lang="en-US" dirty="0" smtClean="0"/>
          </a:p>
          <a:p>
            <a:r>
              <a:rPr lang="en-US" b="1" dirty="0" smtClean="0"/>
              <a:t>Consumption-</a:t>
            </a:r>
            <a:r>
              <a:rPr lang="en-US" dirty="0" smtClean="0"/>
              <a:t> spending on goods and services</a:t>
            </a:r>
          </a:p>
          <a:p>
            <a:r>
              <a:rPr lang="en-US" b="1" dirty="0" smtClean="0"/>
              <a:t>Disposable Income- </a:t>
            </a:r>
            <a:r>
              <a:rPr lang="en-US" dirty="0" smtClean="0"/>
              <a:t>what one can spend after taxes</a:t>
            </a:r>
          </a:p>
          <a:p>
            <a:endParaRPr lang="en-US" dirty="0"/>
          </a:p>
        </p:txBody>
      </p:sp>
    </p:spTree>
    <p:extLst>
      <p:ext uri="{BB962C8B-B14F-4D97-AF65-F5344CB8AC3E}">
        <p14:creationId xmlns:p14="http://schemas.microsoft.com/office/powerpoint/2010/main" val="470437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Banks </a:t>
            </a:r>
            <a:r>
              <a:rPr lang="en-US" b="1" dirty="0"/>
              <a:t>M</a:t>
            </a:r>
            <a:r>
              <a:rPr lang="en-US" b="1" dirty="0" smtClean="0"/>
              <a:t>ake </a:t>
            </a:r>
            <a:r>
              <a:rPr lang="en-US" b="1" dirty="0"/>
              <a:t>M</a:t>
            </a:r>
            <a:r>
              <a:rPr lang="en-US" b="1" dirty="0" smtClean="0"/>
              <a:t>oney?</a:t>
            </a:r>
            <a:endParaRPr lang="en-US" b="1" dirty="0"/>
          </a:p>
        </p:txBody>
      </p:sp>
      <p:sp>
        <p:nvSpPr>
          <p:cNvPr id="3" name="Content Placeholder 2"/>
          <p:cNvSpPr>
            <a:spLocks noGrp="1"/>
          </p:cNvSpPr>
          <p:nvPr>
            <p:ph sz="quarter" idx="1"/>
          </p:nvPr>
        </p:nvSpPr>
        <p:spPr/>
        <p:txBody>
          <a:bodyPr/>
          <a:lstStyle/>
          <a:p>
            <a:r>
              <a:rPr lang="en-US" dirty="0"/>
              <a:t>Banks are just like other businesses. Their product just happens to be </a:t>
            </a:r>
            <a:r>
              <a:rPr lang="en-US" dirty="0" smtClean="0"/>
              <a:t>money. </a:t>
            </a:r>
            <a:r>
              <a:rPr lang="en-US" dirty="0"/>
              <a:t>Other businesses sell </a:t>
            </a:r>
            <a:r>
              <a:rPr lang="en-US" dirty="0" smtClean="0"/>
              <a:t>things </a:t>
            </a:r>
            <a:r>
              <a:rPr lang="en-US" dirty="0"/>
              <a:t>or services; banks sell money -- in the form of </a:t>
            </a:r>
            <a:r>
              <a:rPr lang="en-US" dirty="0" smtClean="0"/>
              <a:t>loans.</a:t>
            </a:r>
          </a:p>
          <a:p>
            <a:endParaRPr lang="en-US" dirty="0"/>
          </a:p>
          <a:p>
            <a:r>
              <a:rPr lang="en-US" dirty="0" smtClean="0"/>
              <a:t>The banks make money by charging interest on the money they loan.</a:t>
            </a:r>
          </a:p>
          <a:p>
            <a:endParaRPr lang="en-US" dirty="0"/>
          </a:p>
          <a:p>
            <a:r>
              <a:rPr lang="en-US" dirty="0" smtClean="0"/>
              <a:t>For </a:t>
            </a:r>
            <a:r>
              <a:rPr lang="en-US" dirty="0"/>
              <a:t>s</a:t>
            </a:r>
            <a:r>
              <a:rPr lang="en-US" dirty="0" smtClean="0"/>
              <a:t>avings accounts, banks want you to save your money in their bank. This is how they get the money to loan. To get you to use their bank, they offer to pay you interest on the money you put into your savings account.</a:t>
            </a:r>
            <a:endParaRPr lang="en-US" dirty="0"/>
          </a:p>
        </p:txBody>
      </p:sp>
    </p:spTree>
    <p:extLst>
      <p:ext uri="{BB962C8B-B14F-4D97-AF65-F5344CB8AC3E}">
        <p14:creationId xmlns:p14="http://schemas.microsoft.com/office/powerpoint/2010/main" val="2380228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The Rule of 72</a:t>
            </a:r>
            <a:endParaRPr lang="en-US" b="1" dirty="0"/>
          </a:p>
        </p:txBody>
      </p:sp>
      <p:sp>
        <p:nvSpPr>
          <p:cNvPr id="5" name="Subtitle 4"/>
          <p:cNvSpPr>
            <a:spLocks noGrp="1"/>
          </p:cNvSpPr>
          <p:nvPr>
            <p:ph type="body" idx="1"/>
          </p:nvPr>
        </p:nvSpPr>
        <p:spPr>
          <a:xfrm>
            <a:off x="1295400" y="4267200"/>
            <a:ext cx="6781800" cy="2133600"/>
          </a:xfrm>
        </p:spPr>
        <p:txBody>
          <a:bodyPr>
            <a:noAutofit/>
          </a:bodyPr>
          <a:lstStyle/>
          <a:p>
            <a:r>
              <a:rPr lang="en-US" sz="1600" dirty="0"/>
              <a:t>The Rule of 72 is a rule that approximates the number of years it </a:t>
            </a:r>
            <a:r>
              <a:rPr lang="en-US" sz="1600" dirty="0" smtClean="0"/>
              <a:t>will take invested money </a:t>
            </a:r>
            <a:r>
              <a:rPr lang="en-US" sz="1600" dirty="0"/>
              <a:t>to double in value, given than annual rate of return. </a:t>
            </a:r>
            <a:endParaRPr lang="en-US" sz="1600" dirty="0" smtClean="0"/>
          </a:p>
          <a:p>
            <a:r>
              <a:rPr lang="en-US" sz="1600" dirty="0" smtClean="0"/>
              <a:t>To </a:t>
            </a:r>
            <a:r>
              <a:rPr lang="en-US" sz="1600" dirty="0"/>
              <a:t>use this rule, </a:t>
            </a:r>
            <a:r>
              <a:rPr lang="en-US" sz="1600" dirty="0" smtClean="0"/>
              <a:t>simply divide </a:t>
            </a:r>
            <a:r>
              <a:rPr lang="en-US" sz="1600" dirty="0"/>
              <a:t>the annual rate of return by the number 72</a:t>
            </a:r>
            <a:r>
              <a:rPr lang="en-US" sz="1400" dirty="0"/>
              <a:t>. </a:t>
            </a:r>
            <a:endParaRPr lang="en-US" sz="1400" dirty="0" smtClean="0"/>
          </a:p>
          <a:p>
            <a:pPr lvl="1"/>
            <a:endParaRPr lang="en-US" sz="1200" dirty="0" smtClean="0"/>
          </a:p>
          <a:p>
            <a:pPr lvl="1"/>
            <a:r>
              <a:rPr lang="en-US" sz="1200" dirty="0" smtClean="0"/>
              <a:t>For </a:t>
            </a:r>
            <a:r>
              <a:rPr lang="en-US" sz="1200" dirty="0"/>
              <a:t>example, if the rate of return </a:t>
            </a:r>
            <a:r>
              <a:rPr lang="en-US" sz="1200" dirty="0" smtClean="0"/>
              <a:t>in 10</a:t>
            </a:r>
            <a:r>
              <a:rPr lang="en-US" sz="1200" dirty="0"/>
              <a:t>%, you would divide 72 by 10, which would be 7.2. This means that it would take </a:t>
            </a:r>
            <a:r>
              <a:rPr lang="en-US" sz="1200" dirty="0" smtClean="0"/>
              <a:t>an investment </a:t>
            </a:r>
            <a:r>
              <a:rPr lang="en-US" sz="1200" dirty="0"/>
              <a:t>at 10% annually, approximately 7.2 years to double in value. </a:t>
            </a:r>
            <a:endParaRPr lang="en-US" sz="1200" dirty="0" smtClean="0"/>
          </a:p>
          <a:p>
            <a:pPr lvl="1"/>
            <a:r>
              <a:rPr lang="en-US" sz="1200" dirty="0" smtClean="0"/>
              <a:t>Remember, this </a:t>
            </a:r>
            <a:r>
              <a:rPr lang="en-US" sz="1200" dirty="0"/>
              <a:t>is an approximation. </a:t>
            </a:r>
            <a:r>
              <a:rPr lang="en-US" sz="1200" dirty="0" smtClean="0"/>
              <a:t> Actually</a:t>
            </a:r>
            <a:r>
              <a:rPr lang="en-US" sz="1200" dirty="0"/>
              <a:t>, using the number 73 would be more </a:t>
            </a:r>
            <a:r>
              <a:rPr lang="en-US" sz="1200" dirty="0" smtClean="0"/>
              <a:t>precise. However</a:t>
            </a:r>
            <a:r>
              <a:rPr lang="en-US" sz="1200" dirty="0"/>
              <a:t>, since 72 has so many factors, it is much more convenient to </a:t>
            </a:r>
            <a:r>
              <a:rPr lang="en-US" sz="1200" dirty="0" smtClean="0"/>
              <a:t>use </a:t>
            </a:r>
            <a:endParaRPr lang="en-US" sz="1200" dirty="0"/>
          </a:p>
        </p:txBody>
      </p:sp>
      <p:pic>
        <p:nvPicPr>
          <p:cNvPr id="1028" name="Picture 4" descr="http://cdn.canadianfinanceblog.com/wp-content/uploads/the-rule-of-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762000"/>
            <a:ext cx="31242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853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Content Placeholder 2"/>
          <p:cNvSpPr>
            <a:spLocks noGrp="1"/>
          </p:cNvSpPr>
          <p:nvPr>
            <p:ph sz="quarter" idx="1"/>
          </p:nvPr>
        </p:nvSpPr>
        <p:spPr/>
        <p:txBody>
          <a:bodyPr>
            <a:normAutofit/>
          </a:bodyPr>
          <a:lstStyle/>
          <a:p>
            <a:r>
              <a:rPr lang="en-US" dirty="0" smtClean="0"/>
              <a:t>You </a:t>
            </a:r>
            <a:r>
              <a:rPr lang="en-US" dirty="0"/>
              <a:t>have $1,000.00 in the </a:t>
            </a:r>
            <a:r>
              <a:rPr lang="en-US" dirty="0" smtClean="0"/>
              <a:t>bank</a:t>
            </a:r>
          </a:p>
          <a:p>
            <a:r>
              <a:rPr lang="en-US" dirty="0"/>
              <a:t>You want to know </a:t>
            </a:r>
            <a:r>
              <a:rPr lang="en-US" dirty="0" smtClean="0"/>
              <a:t>how long </a:t>
            </a:r>
            <a:r>
              <a:rPr lang="en-US" dirty="0"/>
              <a:t>it will take before this amount becomes $2,000.00. </a:t>
            </a:r>
            <a:endParaRPr lang="en-US" dirty="0" smtClean="0"/>
          </a:p>
          <a:p>
            <a:r>
              <a:rPr lang="en-US" dirty="0" smtClean="0"/>
              <a:t>Your </a:t>
            </a:r>
            <a:r>
              <a:rPr lang="en-US" dirty="0"/>
              <a:t>savings account pays </a:t>
            </a:r>
            <a:r>
              <a:rPr lang="en-US" dirty="0" smtClean="0"/>
              <a:t>3% interest </a:t>
            </a:r>
            <a:r>
              <a:rPr lang="en-US" dirty="0"/>
              <a:t>each year. </a:t>
            </a:r>
            <a:endParaRPr lang="en-US" dirty="0" smtClean="0"/>
          </a:p>
          <a:p>
            <a:pPr lvl="1"/>
            <a:r>
              <a:rPr lang="en-US" dirty="0" smtClean="0"/>
              <a:t>72 </a:t>
            </a:r>
            <a:r>
              <a:rPr lang="en-US" dirty="0"/>
              <a:t>divided by 3 = 24 years. </a:t>
            </a:r>
            <a:endParaRPr lang="en-US" dirty="0" smtClean="0"/>
          </a:p>
          <a:p>
            <a:pPr lvl="1"/>
            <a:r>
              <a:rPr lang="en-US" dirty="0" smtClean="0"/>
              <a:t>At </a:t>
            </a:r>
            <a:r>
              <a:rPr lang="en-US" dirty="0"/>
              <a:t>3% interest, it will take 24 years </a:t>
            </a:r>
            <a:r>
              <a:rPr lang="en-US" dirty="0" smtClean="0"/>
              <a:t>for you </a:t>
            </a:r>
            <a:r>
              <a:rPr lang="en-US" dirty="0"/>
              <a:t>money to double.</a:t>
            </a:r>
          </a:p>
          <a:p>
            <a:r>
              <a:rPr lang="en-US" dirty="0"/>
              <a:t>Clearly it pays to keep your money in an interest-bearing account rather than in </a:t>
            </a:r>
            <a:r>
              <a:rPr lang="en-US" dirty="0" smtClean="0"/>
              <a:t>your piggy </a:t>
            </a:r>
            <a:r>
              <a:rPr lang="en-US" dirty="0"/>
              <a:t>bank or stuffed under your mattress</a:t>
            </a:r>
          </a:p>
        </p:txBody>
      </p:sp>
    </p:spTree>
    <p:extLst>
      <p:ext uri="{BB962C8B-B14F-4D97-AF65-F5344CB8AC3E}">
        <p14:creationId xmlns:p14="http://schemas.microsoft.com/office/powerpoint/2010/main" val="1815323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However, creating long-term wealth rests in adding to the account each year or </a:t>
            </a:r>
            <a:r>
              <a:rPr lang="en-US" dirty="0" smtClean="0"/>
              <a:t>each month</a:t>
            </a:r>
            <a:r>
              <a:rPr lang="en-US" dirty="0"/>
              <a:t>. </a:t>
            </a:r>
            <a:endParaRPr lang="en-US" dirty="0" smtClean="0"/>
          </a:p>
          <a:p>
            <a:r>
              <a:rPr lang="en-US" dirty="0" smtClean="0"/>
              <a:t>By </a:t>
            </a:r>
            <a:r>
              <a:rPr lang="en-US" dirty="0"/>
              <a:t>depositing additional $100 every month to your savings, a person </a:t>
            </a:r>
            <a:r>
              <a:rPr lang="en-US" dirty="0" smtClean="0"/>
              <a:t>can double </a:t>
            </a:r>
            <a:r>
              <a:rPr lang="en-US" dirty="0"/>
              <a:t>their money in less than 10 months, instead for 24 years.</a:t>
            </a:r>
          </a:p>
        </p:txBody>
      </p:sp>
    </p:spTree>
    <p:extLst>
      <p:ext uri="{BB962C8B-B14F-4D97-AF65-F5344CB8AC3E}">
        <p14:creationId xmlns:p14="http://schemas.microsoft.com/office/powerpoint/2010/main" val="921505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descr="http://pad3.whstatic.com/images/thumb/a/a0/Use-the-Rule-of-72-Step-1.jpg/670px-Use-the-Rule-of-72-Ste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67997">
            <a:off x="3581695" y="-1023224"/>
            <a:ext cx="6698934" cy="5029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diy-personalfinance.com/images/Einstein_Rule_of_7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99542"/>
            <a:ext cx="6172200" cy="462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254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The Rule of 72 Worksheet</a:t>
            </a:r>
            <a:br>
              <a:rPr lang="en-US" b="1" dirty="0" smtClean="0"/>
            </a:br>
            <a:r>
              <a:rPr lang="en-US" sz="2000" b="1" dirty="0" smtClean="0"/>
              <a:t>page 28</a:t>
            </a:r>
            <a:endParaRPr lang="en-US" sz="2000" b="1" dirty="0">
              <a:solidFill>
                <a:srgbClr val="FF0000"/>
              </a:solidFill>
            </a:endParaRPr>
          </a:p>
        </p:txBody>
      </p:sp>
      <p:sp>
        <p:nvSpPr>
          <p:cNvPr id="6" name="Content Placeholder 5"/>
          <p:cNvSpPr>
            <a:spLocks noGrp="1"/>
          </p:cNvSpPr>
          <p:nvPr>
            <p:ph sz="quarter" idx="1"/>
          </p:nvPr>
        </p:nvSpPr>
        <p:spPr/>
        <p:txBody>
          <a:bodyPr>
            <a:normAutofit fontScale="92500" lnSpcReduction="10000"/>
          </a:bodyPr>
          <a:lstStyle/>
          <a:p>
            <a:r>
              <a:rPr lang="en-US" dirty="0"/>
              <a:t>Find the number of years it would take an investment to double at the following rates </a:t>
            </a:r>
            <a:r>
              <a:rPr lang="en-US" dirty="0" smtClean="0"/>
              <a:t>of returns</a:t>
            </a:r>
            <a:r>
              <a:rPr lang="en-US" dirty="0"/>
              <a:t>:</a:t>
            </a:r>
          </a:p>
          <a:p>
            <a:pPr marL="971550" lvl="1" indent="-514350">
              <a:buFont typeface="+mj-lt"/>
              <a:buAutoNum type="arabicPeriod"/>
            </a:pPr>
            <a:r>
              <a:rPr lang="en-US" dirty="0" smtClean="0"/>
              <a:t>3</a:t>
            </a:r>
            <a:r>
              <a:rPr lang="en-US" dirty="0"/>
              <a:t>% for a saving account </a:t>
            </a:r>
            <a:r>
              <a:rPr lang="en-US" dirty="0" smtClean="0"/>
              <a:t>years</a:t>
            </a:r>
          </a:p>
          <a:p>
            <a:pPr marL="971550" lvl="1" indent="-514350">
              <a:buFont typeface="+mj-lt"/>
              <a:buAutoNum type="arabicPeriod"/>
            </a:pPr>
            <a:r>
              <a:rPr lang="en-US" dirty="0" smtClean="0"/>
              <a:t>4</a:t>
            </a:r>
            <a:r>
              <a:rPr lang="en-US" dirty="0"/>
              <a:t>% credit union savings </a:t>
            </a:r>
            <a:r>
              <a:rPr lang="en-US" dirty="0" smtClean="0"/>
              <a:t>years</a:t>
            </a:r>
          </a:p>
          <a:p>
            <a:pPr marL="971550" lvl="1" indent="-514350">
              <a:buFont typeface="+mj-lt"/>
              <a:buAutoNum type="arabicPeriod"/>
            </a:pPr>
            <a:r>
              <a:rPr lang="en-US" dirty="0" smtClean="0"/>
              <a:t>6</a:t>
            </a:r>
            <a:r>
              <a:rPr lang="en-US" dirty="0"/>
              <a:t>% municipal bond </a:t>
            </a:r>
            <a:r>
              <a:rPr lang="en-US" dirty="0" smtClean="0"/>
              <a:t>years</a:t>
            </a:r>
          </a:p>
          <a:p>
            <a:pPr marL="971550" lvl="1" indent="-514350">
              <a:buFont typeface="+mj-lt"/>
              <a:buAutoNum type="arabicPeriod"/>
            </a:pPr>
            <a:r>
              <a:rPr lang="en-US" dirty="0" smtClean="0"/>
              <a:t>7</a:t>
            </a:r>
            <a:r>
              <a:rPr lang="en-US" dirty="0"/>
              <a:t>% savings bond </a:t>
            </a:r>
            <a:r>
              <a:rPr lang="en-US" dirty="0" smtClean="0"/>
              <a:t>years</a:t>
            </a:r>
          </a:p>
          <a:p>
            <a:pPr marL="971550" lvl="1" indent="-514350">
              <a:buFont typeface="+mj-lt"/>
              <a:buAutoNum type="arabicPeriod"/>
            </a:pPr>
            <a:r>
              <a:rPr lang="en-US" dirty="0" smtClean="0"/>
              <a:t>8</a:t>
            </a:r>
            <a:r>
              <a:rPr lang="en-US" dirty="0"/>
              <a:t>% conservative mutual funds </a:t>
            </a:r>
            <a:r>
              <a:rPr lang="en-US" dirty="0" smtClean="0"/>
              <a:t>years</a:t>
            </a:r>
          </a:p>
          <a:p>
            <a:pPr marL="971550" lvl="1" indent="-514350">
              <a:buFont typeface="+mj-lt"/>
              <a:buAutoNum type="arabicPeriod"/>
            </a:pPr>
            <a:r>
              <a:rPr lang="en-US" dirty="0" smtClean="0"/>
              <a:t>9% </a:t>
            </a:r>
            <a:r>
              <a:rPr lang="en-US" dirty="0"/>
              <a:t>mutual funds </a:t>
            </a:r>
            <a:r>
              <a:rPr lang="en-US" dirty="0" smtClean="0"/>
              <a:t>years</a:t>
            </a:r>
          </a:p>
          <a:p>
            <a:pPr marL="971550" lvl="1" indent="-514350">
              <a:buFont typeface="+mj-lt"/>
              <a:buAutoNum type="arabicPeriod"/>
            </a:pPr>
            <a:r>
              <a:rPr lang="en-US" dirty="0" smtClean="0"/>
              <a:t>12</a:t>
            </a:r>
            <a:r>
              <a:rPr lang="en-US" dirty="0"/>
              <a:t>% aggressive mutual funds </a:t>
            </a:r>
            <a:r>
              <a:rPr lang="en-US" dirty="0" smtClean="0"/>
              <a:t>years</a:t>
            </a:r>
          </a:p>
          <a:p>
            <a:pPr marL="971550" lvl="1" indent="-514350">
              <a:buFont typeface="+mj-lt"/>
              <a:buAutoNum type="arabicPeriod"/>
            </a:pPr>
            <a:r>
              <a:rPr lang="en-US" dirty="0" smtClean="0"/>
              <a:t>18</a:t>
            </a:r>
            <a:r>
              <a:rPr lang="en-US" dirty="0"/>
              <a:t>% return in the stock market. </a:t>
            </a:r>
            <a:r>
              <a:rPr lang="en-US" dirty="0" smtClean="0"/>
              <a:t>Years</a:t>
            </a:r>
          </a:p>
          <a:p>
            <a:pPr marL="971550" lvl="1" indent="-514350">
              <a:buFont typeface="+mj-lt"/>
              <a:buAutoNum type="arabicPeriod"/>
            </a:pPr>
            <a:r>
              <a:rPr lang="en-US" dirty="0" smtClean="0"/>
              <a:t>24</a:t>
            </a:r>
            <a:r>
              <a:rPr lang="en-US" dirty="0"/>
              <a:t>% return in aggressive stocks </a:t>
            </a:r>
            <a:r>
              <a:rPr lang="en-US" dirty="0" smtClean="0"/>
              <a:t>years</a:t>
            </a:r>
          </a:p>
          <a:p>
            <a:pPr marL="971550" lvl="1" indent="-514350">
              <a:buFont typeface="+mj-lt"/>
              <a:buAutoNum type="arabicPeriod"/>
            </a:pPr>
            <a:r>
              <a:rPr lang="en-US" dirty="0" smtClean="0"/>
              <a:t>As </a:t>
            </a:r>
            <a:r>
              <a:rPr lang="en-US" dirty="0"/>
              <a:t>the predicted rate of return goes up, what do you think happens to the </a:t>
            </a:r>
            <a:r>
              <a:rPr lang="en-US" dirty="0" smtClean="0"/>
              <a:t>risk factor </a:t>
            </a:r>
            <a:r>
              <a:rPr lang="en-US" dirty="0"/>
              <a:t>of the investment</a:t>
            </a:r>
            <a:r>
              <a:rPr lang="en-US" dirty="0" smtClean="0"/>
              <a:t>?</a:t>
            </a:r>
            <a:endParaRPr lang="en-US" dirty="0"/>
          </a:p>
        </p:txBody>
      </p:sp>
    </p:spTree>
    <p:extLst>
      <p:ext uri="{BB962C8B-B14F-4D97-AF65-F5344CB8AC3E}">
        <p14:creationId xmlns:p14="http://schemas.microsoft.com/office/powerpoint/2010/main" val="2855593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Target:</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I understand why it is important to save money</a:t>
            </a:r>
          </a:p>
          <a:p>
            <a:endParaRPr lang="en-US" dirty="0" smtClean="0"/>
          </a:p>
          <a:p>
            <a:r>
              <a:rPr lang="en-US" dirty="0" smtClean="0"/>
              <a:t>Success Criteria:</a:t>
            </a:r>
            <a:endParaRPr lang="en-US" dirty="0"/>
          </a:p>
          <a:p>
            <a:pPr lvl="1"/>
            <a:r>
              <a:rPr lang="en-US" dirty="0" smtClean="0"/>
              <a:t>Define </a:t>
            </a:r>
            <a:r>
              <a:rPr lang="en-US" dirty="0"/>
              <a:t>saving and identify why people save</a:t>
            </a:r>
          </a:p>
          <a:p>
            <a:pPr lvl="1"/>
            <a:r>
              <a:rPr lang="en-US" dirty="0" smtClean="0"/>
              <a:t>Learn </a:t>
            </a:r>
            <a:r>
              <a:rPr lang="en-US" dirty="0"/>
              <a:t>the investment tool known as the Rule of 72 to predict value of </a:t>
            </a:r>
            <a:r>
              <a:rPr lang="en-US" dirty="0" smtClean="0"/>
              <a:t>money over </a:t>
            </a:r>
            <a:r>
              <a:rPr lang="en-US" dirty="0"/>
              <a:t>time and how it works.</a:t>
            </a:r>
          </a:p>
          <a:p>
            <a:pPr lvl="1"/>
            <a:r>
              <a:rPr lang="en-US" dirty="0" smtClean="0"/>
              <a:t>Understand </a:t>
            </a:r>
            <a:r>
              <a:rPr lang="en-US" dirty="0"/>
              <a:t>the basics of the concept: Time, Value of Money.</a:t>
            </a:r>
          </a:p>
          <a:p>
            <a:pPr lvl="1"/>
            <a:r>
              <a:rPr lang="en-US" dirty="0" smtClean="0"/>
              <a:t>Learn </a:t>
            </a:r>
            <a:r>
              <a:rPr lang="en-US" dirty="0"/>
              <a:t>the basic principal of finance: provided money can earn interest, </a:t>
            </a:r>
            <a:r>
              <a:rPr lang="en-US" dirty="0" smtClean="0"/>
              <a:t>any amount </a:t>
            </a:r>
            <a:r>
              <a:rPr lang="en-US" dirty="0"/>
              <a:t>of money is worth more the sooner it is received</a:t>
            </a:r>
          </a:p>
          <a:p>
            <a:pPr lvl="1"/>
            <a:r>
              <a:rPr lang="en-US" dirty="0" smtClean="0"/>
              <a:t>Recognize </a:t>
            </a:r>
            <a:r>
              <a:rPr lang="en-US" dirty="0"/>
              <a:t>the value of understanding interest rates when determining </a:t>
            </a:r>
            <a:r>
              <a:rPr lang="en-US" dirty="0" smtClean="0"/>
              <a:t>the best </a:t>
            </a:r>
            <a:r>
              <a:rPr lang="en-US" dirty="0"/>
              <a:t>means of investing as well as the best methods of borrowing money.</a:t>
            </a:r>
          </a:p>
        </p:txBody>
      </p:sp>
    </p:spTree>
    <p:extLst>
      <p:ext uri="{BB962C8B-B14F-4D97-AF65-F5344CB8AC3E}">
        <p14:creationId xmlns:p14="http://schemas.microsoft.com/office/powerpoint/2010/main" val="3391400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Worksheet</a:t>
            </a:r>
            <a:r>
              <a:rPr lang="en-US" dirty="0" smtClean="0"/>
              <a:t> </a:t>
            </a:r>
            <a:r>
              <a:rPr lang="en-US" b="1" dirty="0" smtClean="0">
                <a:solidFill>
                  <a:srgbClr val="FF0000"/>
                </a:solidFill>
              </a:rPr>
              <a:t>Answers</a:t>
            </a:r>
            <a:endParaRPr lang="en-US" b="1" dirty="0">
              <a:solidFill>
                <a:srgbClr val="FF0000"/>
              </a:solidFill>
            </a:endParaRPr>
          </a:p>
        </p:txBody>
      </p:sp>
      <p:sp>
        <p:nvSpPr>
          <p:cNvPr id="6" name="Content Placeholder 5"/>
          <p:cNvSpPr>
            <a:spLocks noGrp="1"/>
          </p:cNvSpPr>
          <p:nvPr>
            <p:ph sz="quarter" idx="1"/>
          </p:nvPr>
        </p:nvSpPr>
        <p:spPr/>
        <p:txBody>
          <a:bodyPr>
            <a:normAutofit fontScale="92500" lnSpcReduction="10000"/>
          </a:bodyPr>
          <a:lstStyle/>
          <a:p>
            <a:r>
              <a:rPr lang="en-US" dirty="0"/>
              <a:t>Find the number of years it would take an investment to double at the following rates </a:t>
            </a:r>
            <a:r>
              <a:rPr lang="en-US" dirty="0" smtClean="0"/>
              <a:t>of returns</a:t>
            </a:r>
            <a:r>
              <a:rPr lang="en-US" dirty="0"/>
              <a:t>:</a:t>
            </a:r>
          </a:p>
          <a:p>
            <a:pPr marL="971550" lvl="1" indent="-514350">
              <a:buFont typeface="+mj-lt"/>
              <a:buAutoNum type="arabicPeriod"/>
            </a:pPr>
            <a:r>
              <a:rPr lang="en-US" dirty="0" smtClean="0"/>
              <a:t>3</a:t>
            </a:r>
            <a:r>
              <a:rPr lang="en-US" dirty="0"/>
              <a:t>% for a saving account years</a:t>
            </a:r>
            <a:r>
              <a:rPr lang="en-US" b="1" dirty="0"/>
              <a:t>. </a:t>
            </a:r>
            <a:r>
              <a:rPr lang="en-US" b="1" dirty="0" smtClean="0"/>
              <a:t> </a:t>
            </a:r>
            <a:r>
              <a:rPr lang="en-US" b="1" dirty="0" smtClean="0">
                <a:solidFill>
                  <a:srgbClr val="FF0000"/>
                </a:solidFill>
              </a:rPr>
              <a:t>(24)</a:t>
            </a:r>
          </a:p>
          <a:p>
            <a:pPr marL="971550" lvl="1" indent="-514350">
              <a:buFont typeface="+mj-lt"/>
              <a:buAutoNum type="arabicPeriod"/>
            </a:pPr>
            <a:r>
              <a:rPr lang="en-US" dirty="0" smtClean="0"/>
              <a:t>4</a:t>
            </a:r>
            <a:r>
              <a:rPr lang="en-US" dirty="0"/>
              <a:t>% credit union savings years. </a:t>
            </a:r>
            <a:r>
              <a:rPr lang="en-US" dirty="0" smtClean="0"/>
              <a:t> </a:t>
            </a:r>
            <a:r>
              <a:rPr lang="en-US" b="1" dirty="0" smtClean="0">
                <a:solidFill>
                  <a:srgbClr val="FF0000"/>
                </a:solidFill>
              </a:rPr>
              <a:t>(18 years)</a:t>
            </a:r>
          </a:p>
          <a:p>
            <a:pPr marL="971550" lvl="1" indent="-514350">
              <a:buFont typeface="+mj-lt"/>
              <a:buAutoNum type="arabicPeriod"/>
            </a:pPr>
            <a:r>
              <a:rPr lang="en-US" dirty="0" smtClean="0"/>
              <a:t>6</a:t>
            </a:r>
            <a:r>
              <a:rPr lang="en-US" dirty="0"/>
              <a:t>% municipal bond years</a:t>
            </a:r>
            <a:r>
              <a:rPr lang="en-US" dirty="0" smtClean="0"/>
              <a:t>. </a:t>
            </a:r>
            <a:r>
              <a:rPr lang="en-US" b="1" dirty="0" smtClean="0">
                <a:solidFill>
                  <a:srgbClr val="FF0000"/>
                </a:solidFill>
              </a:rPr>
              <a:t>(12 years)</a:t>
            </a:r>
            <a:endParaRPr lang="en-US" b="1" dirty="0">
              <a:solidFill>
                <a:srgbClr val="FF0000"/>
              </a:solidFill>
            </a:endParaRPr>
          </a:p>
          <a:p>
            <a:pPr marL="971550" lvl="1" indent="-514350">
              <a:buFont typeface="+mj-lt"/>
              <a:buAutoNum type="arabicPeriod"/>
            </a:pPr>
            <a:r>
              <a:rPr lang="en-US" dirty="0" smtClean="0"/>
              <a:t>7</a:t>
            </a:r>
            <a:r>
              <a:rPr lang="en-US" dirty="0"/>
              <a:t>% savings bond years. </a:t>
            </a:r>
            <a:r>
              <a:rPr lang="en-US" b="1" dirty="0" smtClean="0">
                <a:solidFill>
                  <a:srgbClr val="FF0000"/>
                </a:solidFill>
              </a:rPr>
              <a:t>(10.2 years)</a:t>
            </a:r>
            <a:endParaRPr lang="en-US" b="1" dirty="0">
              <a:solidFill>
                <a:srgbClr val="FF0000"/>
              </a:solidFill>
            </a:endParaRPr>
          </a:p>
          <a:p>
            <a:pPr marL="971550" lvl="1" indent="-514350">
              <a:buFont typeface="+mj-lt"/>
              <a:buAutoNum type="arabicPeriod"/>
            </a:pPr>
            <a:r>
              <a:rPr lang="en-US" dirty="0" smtClean="0"/>
              <a:t>8</a:t>
            </a:r>
            <a:r>
              <a:rPr lang="en-US" dirty="0"/>
              <a:t>% conservative mutual funds years</a:t>
            </a:r>
            <a:r>
              <a:rPr lang="en-US" dirty="0" smtClean="0"/>
              <a:t>. </a:t>
            </a:r>
            <a:r>
              <a:rPr lang="en-US" b="1" dirty="0" smtClean="0">
                <a:solidFill>
                  <a:srgbClr val="FF0000"/>
                </a:solidFill>
              </a:rPr>
              <a:t>(9 years)</a:t>
            </a:r>
            <a:endParaRPr lang="en-US" b="1" dirty="0">
              <a:solidFill>
                <a:srgbClr val="FF0000"/>
              </a:solidFill>
            </a:endParaRPr>
          </a:p>
          <a:p>
            <a:pPr marL="971550" lvl="1" indent="-514350">
              <a:buFont typeface="+mj-lt"/>
              <a:buAutoNum type="arabicPeriod"/>
            </a:pPr>
            <a:r>
              <a:rPr lang="en-US" dirty="0" smtClean="0"/>
              <a:t>9</a:t>
            </a:r>
            <a:r>
              <a:rPr lang="en-US" dirty="0"/>
              <a:t>% mutual funds years. </a:t>
            </a:r>
            <a:r>
              <a:rPr lang="en-US" b="1" dirty="0" smtClean="0">
                <a:solidFill>
                  <a:srgbClr val="FF0000"/>
                </a:solidFill>
              </a:rPr>
              <a:t>(8 years)</a:t>
            </a:r>
            <a:endParaRPr lang="en-US" b="1" dirty="0">
              <a:solidFill>
                <a:srgbClr val="FF0000"/>
              </a:solidFill>
            </a:endParaRPr>
          </a:p>
          <a:p>
            <a:pPr marL="971550" lvl="1" indent="-514350">
              <a:buFont typeface="+mj-lt"/>
              <a:buAutoNum type="arabicPeriod"/>
            </a:pPr>
            <a:r>
              <a:rPr lang="en-US" dirty="0" smtClean="0"/>
              <a:t>12</a:t>
            </a:r>
            <a:r>
              <a:rPr lang="en-US" dirty="0"/>
              <a:t>% aggressive mutual funds years. </a:t>
            </a:r>
            <a:r>
              <a:rPr lang="en-US" b="1" dirty="0" smtClean="0">
                <a:solidFill>
                  <a:srgbClr val="FF0000"/>
                </a:solidFill>
              </a:rPr>
              <a:t>(6 years)</a:t>
            </a:r>
            <a:endParaRPr lang="en-US" b="1" dirty="0">
              <a:solidFill>
                <a:srgbClr val="FF0000"/>
              </a:solidFill>
            </a:endParaRPr>
          </a:p>
          <a:p>
            <a:pPr marL="971550" lvl="1" indent="-514350">
              <a:buFont typeface="+mj-lt"/>
              <a:buAutoNum type="arabicPeriod"/>
            </a:pPr>
            <a:r>
              <a:rPr lang="en-US" dirty="0" smtClean="0"/>
              <a:t>18</a:t>
            </a:r>
            <a:r>
              <a:rPr lang="en-US" dirty="0"/>
              <a:t>% return in the stock market. years. </a:t>
            </a:r>
            <a:r>
              <a:rPr lang="en-US" b="1" dirty="0" smtClean="0">
                <a:solidFill>
                  <a:srgbClr val="FF0000"/>
                </a:solidFill>
              </a:rPr>
              <a:t>(4 years)</a:t>
            </a:r>
            <a:endParaRPr lang="en-US" b="1" dirty="0">
              <a:solidFill>
                <a:srgbClr val="FF0000"/>
              </a:solidFill>
            </a:endParaRPr>
          </a:p>
          <a:p>
            <a:pPr marL="971550" lvl="1" indent="-514350">
              <a:buFont typeface="+mj-lt"/>
              <a:buAutoNum type="arabicPeriod"/>
            </a:pPr>
            <a:r>
              <a:rPr lang="en-US" dirty="0" smtClean="0"/>
              <a:t>24</a:t>
            </a:r>
            <a:r>
              <a:rPr lang="en-US" dirty="0"/>
              <a:t>% return in aggressive stocks years. </a:t>
            </a:r>
            <a:r>
              <a:rPr lang="en-US" b="1" dirty="0" smtClean="0">
                <a:solidFill>
                  <a:srgbClr val="FF0000"/>
                </a:solidFill>
              </a:rPr>
              <a:t>(3 years.)</a:t>
            </a:r>
            <a:endParaRPr lang="en-US" b="1" dirty="0">
              <a:solidFill>
                <a:srgbClr val="FF0000"/>
              </a:solidFill>
            </a:endParaRPr>
          </a:p>
          <a:p>
            <a:pPr marL="971550" lvl="1" indent="-514350">
              <a:buFont typeface="+mj-lt"/>
              <a:buAutoNum type="arabicPeriod"/>
            </a:pPr>
            <a:r>
              <a:rPr lang="en-US" dirty="0" smtClean="0"/>
              <a:t>As </a:t>
            </a:r>
            <a:r>
              <a:rPr lang="en-US" dirty="0"/>
              <a:t>the predicted rate of return goes up, what do you think happens to the </a:t>
            </a:r>
            <a:r>
              <a:rPr lang="en-US" dirty="0" smtClean="0"/>
              <a:t>risk factor </a:t>
            </a:r>
            <a:r>
              <a:rPr lang="en-US" dirty="0"/>
              <a:t>of the investment</a:t>
            </a:r>
            <a:r>
              <a:rPr lang="en-US" dirty="0" smtClean="0"/>
              <a:t>?</a:t>
            </a:r>
            <a:endParaRPr lang="en-US" dirty="0"/>
          </a:p>
        </p:txBody>
      </p:sp>
    </p:spTree>
    <p:extLst>
      <p:ext uri="{BB962C8B-B14F-4D97-AF65-F5344CB8AC3E}">
        <p14:creationId xmlns:p14="http://schemas.microsoft.com/office/powerpoint/2010/main" val="442791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a:t>
            </a:r>
            <a:endParaRPr lang="en-US" b="1" dirty="0"/>
          </a:p>
        </p:txBody>
      </p:sp>
      <p:sp>
        <p:nvSpPr>
          <p:cNvPr id="3" name="Content Placeholder 2"/>
          <p:cNvSpPr>
            <a:spLocks noGrp="1"/>
          </p:cNvSpPr>
          <p:nvPr>
            <p:ph sz="quarter" idx="1"/>
          </p:nvPr>
        </p:nvSpPr>
        <p:spPr/>
        <p:txBody>
          <a:bodyPr>
            <a:normAutofit/>
          </a:bodyPr>
          <a:lstStyle/>
          <a:p>
            <a:r>
              <a:rPr lang="en-US" sz="3600" dirty="0" smtClean="0"/>
              <a:t>What is the purpose of the Rule of 72?</a:t>
            </a:r>
          </a:p>
          <a:p>
            <a:r>
              <a:rPr lang="en-US" sz="3600" dirty="0" smtClean="0"/>
              <a:t>How does putting your money in a bank make money?</a:t>
            </a:r>
            <a:endParaRPr lang="en-US" sz="3600" dirty="0"/>
          </a:p>
        </p:txBody>
      </p:sp>
    </p:spTree>
    <p:extLst>
      <p:ext uri="{BB962C8B-B14F-4D97-AF65-F5344CB8AC3E}">
        <p14:creationId xmlns:p14="http://schemas.microsoft.com/office/powerpoint/2010/main" val="887021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Suppose you had $5,000 to invest at age 30. You plan to keep the money invested </a:t>
            </a:r>
            <a:r>
              <a:rPr lang="en-US" dirty="0" smtClean="0"/>
              <a:t>until you </a:t>
            </a:r>
            <a:r>
              <a:rPr lang="en-US" dirty="0"/>
              <a:t>reach 60 years, old. Approximate the value of the money in 30 years if the </a:t>
            </a:r>
            <a:r>
              <a:rPr lang="en-US" dirty="0" smtClean="0"/>
              <a:t>annual return </a:t>
            </a:r>
            <a:r>
              <a:rPr lang="en-US" dirty="0"/>
              <a:t>would be:</a:t>
            </a:r>
          </a:p>
          <a:p>
            <a:pPr marL="971550" lvl="1" indent="-514350">
              <a:buFont typeface="+mj-lt"/>
              <a:buAutoNum type="arabicPeriod"/>
            </a:pPr>
            <a:r>
              <a:rPr lang="en-US" dirty="0" smtClean="0"/>
              <a:t>3</a:t>
            </a:r>
            <a:r>
              <a:rPr lang="en-US" dirty="0"/>
              <a:t>% (Savings account rate)</a:t>
            </a:r>
          </a:p>
          <a:p>
            <a:pPr marL="971550" lvl="1" indent="-514350">
              <a:buFont typeface="+mj-lt"/>
              <a:buAutoNum type="arabicPeriod"/>
            </a:pPr>
            <a:r>
              <a:rPr lang="en-US" dirty="0" smtClean="0"/>
              <a:t>9</a:t>
            </a:r>
            <a:r>
              <a:rPr lang="en-US" dirty="0"/>
              <a:t>% (Moderate risk Stock Market rate)</a:t>
            </a:r>
          </a:p>
          <a:p>
            <a:pPr marL="971550" lvl="1" indent="-514350">
              <a:buFont typeface="+mj-lt"/>
              <a:buAutoNum type="arabicPeriod"/>
            </a:pPr>
            <a:r>
              <a:rPr lang="en-US" dirty="0" smtClean="0"/>
              <a:t>18</a:t>
            </a:r>
            <a:r>
              <a:rPr lang="en-US" dirty="0"/>
              <a:t>% (High risk investment rate)</a:t>
            </a:r>
          </a:p>
        </p:txBody>
      </p:sp>
    </p:spTree>
    <p:extLst>
      <p:ext uri="{BB962C8B-B14F-4D97-AF65-F5344CB8AC3E}">
        <p14:creationId xmlns:p14="http://schemas.microsoft.com/office/powerpoint/2010/main" val="1425450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sz="quarter" idx="1"/>
          </p:nvPr>
        </p:nvSpPr>
        <p:spPr/>
        <p:txBody>
          <a:bodyPr/>
          <a:lstStyle/>
          <a:p>
            <a:r>
              <a:rPr lang="en-US" dirty="0"/>
              <a:t>What is the advantage </a:t>
            </a:r>
            <a:r>
              <a:rPr lang="en-US" dirty="0" smtClean="0"/>
              <a:t>of investing </a:t>
            </a:r>
            <a:r>
              <a:rPr lang="en-US" dirty="0"/>
              <a:t>in the stock market versus a savings account? </a:t>
            </a:r>
            <a:endParaRPr lang="en-US" dirty="0" smtClean="0"/>
          </a:p>
          <a:p>
            <a:r>
              <a:rPr lang="en-US" dirty="0" smtClean="0"/>
              <a:t>What </a:t>
            </a:r>
            <a:r>
              <a:rPr lang="en-US" dirty="0"/>
              <a:t>are the disadvantages?</a:t>
            </a:r>
          </a:p>
          <a:p>
            <a:r>
              <a:rPr lang="en-US" dirty="0"/>
              <a:t>How are interest rates used when investing similar to the interest rates used with </a:t>
            </a:r>
            <a:r>
              <a:rPr lang="en-US" dirty="0" smtClean="0"/>
              <a:t>credit cards</a:t>
            </a:r>
            <a:r>
              <a:rPr lang="en-US" dirty="0"/>
              <a:t>? </a:t>
            </a:r>
            <a:endParaRPr lang="en-US" dirty="0" smtClean="0"/>
          </a:p>
          <a:p>
            <a:r>
              <a:rPr lang="en-US" dirty="0" smtClean="0"/>
              <a:t>What </a:t>
            </a:r>
            <a:r>
              <a:rPr lang="en-US" dirty="0"/>
              <a:t>are the advantages and disadvantages of using a credit card?</a:t>
            </a:r>
          </a:p>
        </p:txBody>
      </p:sp>
    </p:spTree>
    <p:extLst>
      <p:ext uri="{BB962C8B-B14F-4D97-AF65-F5344CB8AC3E}">
        <p14:creationId xmlns:p14="http://schemas.microsoft.com/office/powerpoint/2010/main" val="11093125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Advance Example</a:t>
            </a:r>
            <a:endParaRPr lang="en-US" b="1" dirty="0"/>
          </a:p>
        </p:txBody>
      </p:sp>
      <p:sp>
        <p:nvSpPr>
          <p:cNvPr id="3" name="Content Placeholder 2"/>
          <p:cNvSpPr>
            <a:spLocks noGrp="1"/>
          </p:cNvSpPr>
          <p:nvPr>
            <p:ph sz="quarter" idx="1"/>
          </p:nvPr>
        </p:nvSpPr>
        <p:spPr/>
        <p:txBody>
          <a:bodyPr>
            <a:normAutofit fontScale="77500" lnSpcReduction="20000"/>
          </a:bodyPr>
          <a:lstStyle/>
          <a:p>
            <a:r>
              <a:rPr lang="en-US" dirty="0"/>
              <a:t>Imagine you open an account with $</a:t>
            </a:r>
            <a:r>
              <a:rPr lang="en-US" dirty="0" smtClean="0"/>
              <a:t>1,000.00. </a:t>
            </a:r>
            <a:endParaRPr lang="en-US" dirty="0"/>
          </a:p>
          <a:p>
            <a:pPr lvl="1"/>
            <a:r>
              <a:rPr lang="en-US" dirty="0" smtClean="0"/>
              <a:t>This </a:t>
            </a:r>
            <a:r>
              <a:rPr lang="en-US" dirty="0"/>
              <a:t>account gives you 3% interest every year. </a:t>
            </a:r>
            <a:endParaRPr lang="en-US" dirty="0" smtClean="0"/>
          </a:p>
          <a:p>
            <a:pPr lvl="1"/>
            <a:r>
              <a:rPr lang="en-US" dirty="0" smtClean="0"/>
              <a:t>Each </a:t>
            </a:r>
            <a:r>
              <a:rPr lang="en-US" dirty="0"/>
              <a:t>month, you add $100.00 into </a:t>
            </a:r>
            <a:r>
              <a:rPr lang="en-US" dirty="0" smtClean="0"/>
              <a:t>your account</a:t>
            </a:r>
            <a:r>
              <a:rPr lang="en-US" dirty="0"/>
              <a:t>. </a:t>
            </a:r>
            <a:endParaRPr lang="en-US" dirty="0" smtClean="0"/>
          </a:p>
          <a:p>
            <a:r>
              <a:rPr lang="en-US" dirty="0" smtClean="0"/>
              <a:t>So </a:t>
            </a:r>
            <a:r>
              <a:rPr lang="en-US" dirty="0"/>
              <a:t>not only have you earned $30.00 interest on you initial $1,000 deposit </a:t>
            </a:r>
            <a:r>
              <a:rPr lang="en-US" dirty="0" smtClean="0"/>
              <a:t>at the </a:t>
            </a:r>
            <a:r>
              <a:rPr lang="en-US" dirty="0"/>
              <a:t>end of the year, but by the end of the year, you have saved an additional $</a:t>
            </a:r>
            <a:r>
              <a:rPr lang="en-US" dirty="0" smtClean="0"/>
              <a:t>1,200.00, which </a:t>
            </a:r>
            <a:r>
              <a:rPr lang="en-US" dirty="0"/>
              <a:t>you will also earn interest on. </a:t>
            </a:r>
          </a:p>
          <a:p>
            <a:r>
              <a:rPr lang="en-US" dirty="0" smtClean="0"/>
              <a:t>So </a:t>
            </a:r>
            <a:r>
              <a:rPr lang="en-US" dirty="0"/>
              <a:t>at the end of the year, by starting </a:t>
            </a:r>
            <a:r>
              <a:rPr lang="en-US" dirty="0" smtClean="0"/>
              <a:t>with $1,000.00 </a:t>
            </a:r>
            <a:r>
              <a:rPr lang="en-US" dirty="0"/>
              <a:t>and adding $100.00 per month you will have $2,230.00 plus 3% interest </a:t>
            </a:r>
            <a:r>
              <a:rPr lang="en-US" dirty="0" smtClean="0"/>
              <a:t>on the </a:t>
            </a:r>
            <a:r>
              <a:rPr lang="en-US" dirty="0"/>
              <a:t>$1,200 which is an additional $36. Therefore, your overall savings after 1 year </a:t>
            </a:r>
            <a:r>
              <a:rPr lang="en-US" dirty="0" smtClean="0"/>
              <a:t>will be </a:t>
            </a:r>
            <a:r>
              <a:rPr lang="en-US" dirty="0"/>
              <a:t>$2,266. </a:t>
            </a:r>
            <a:endParaRPr lang="en-US" dirty="0" smtClean="0"/>
          </a:p>
          <a:p>
            <a:r>
              <a:rPr lang="en-US" dirty="0" smtClean="0"/>
              <a:t>The </a:t>
            </a:r>
            <a:r>
              <a:rPr lang="en-US" dirty="0"/>
              <a:t>following year you will earn $67.98 in interest if you do not make </a:t>
            </a:r>
            <a:r>
              <a:rPr lang="en-US" dirty="0" smtClean="0"/>
              <a:t>any additional </a:t>
            </a:r>
            <a:r>
              <a:rPr lang="en-US" dirty="0"/>
              <a:t>deposits or withdrawals to your account. </a:t>
            </a:r>
            <a:endParaRPr lang="en-US" dirty="0" smtClean="0"/>
          </a:p>
          <a:p>
            <a:r>
              <a:rPr lang="en-US" dirty="0" smtClean="0"/>
              <a:t>If </a:t>
            </a:r>
            <a:r>
              <a:rPr lang="en-US" dirty="0"/>
              <a:t>you continue to add $100 </a:t>
            </a:r>
            <a:r>
              <a:rPr lang="en-US" dirty="0" smtClean="0"/>
              <a:t>monthly to </a:t>
            </a:r>
            <a:r>
              <a:rPr lang="en-US" dirty="0"/>
              <a:t>your account and the end of year two of saving, you would have $3569.98. ($</a:t>
            </a:r>
            <a:r>
              <a:rPr lang="en-US" dirty="0" smtClean="0"/>
              <a:t>2,266 +$</a:t>
            </a:r>
            <a:r>
              <a:rPr lang="en-US" dirty="0"/>
              <a:t>1,200=$3466. $3466*3%=$103.98. $3466+$103.98=$3569.98.) </a:t>
            </a:r>
            <a:endParaRPr lang="en-US" dirty="0" smtClean="0"/>
          </a:p>
          <a:p>
            <a:r>
              <a:rPr lang="en-US" dirty="0" smtClean="0">
                <a:solidFill>
                  <a:srgbClr val="FF0000"/>
                </a:solidFill>
              </a:rPr>
              <a:t>As </a:t>
            </a:r>
            <a:r>
              <a:rPr lang="en-US" dirty="0">
                <a:solidFill>
                  <a:srgbClr val="FF0000"/>
                </a:solidFill>
              </a:rPr>
              <a:t>you can see </a:t>
            </a:r>
            <a:r>
              <a:rPr lang="en-US" dirty="0" smtClean="0">
                <a:solidFill>
                  <a:srgbClr val="FF0000"/>
                </a:solidFill>
              </a:rPr>
              <a:t>it pays </a:t>
            </a:r>
            <a:r>
              <a:rPr lang="en-US" dirty="0">
                <a:solidFill>
                  <a:srgbClr val="FF0000"/>
                </a:solidFill>
              </a:rPr>
              <a:t>to save, however saving monthly takes discipline.</a:t>
            </a:r>
          </a:p>
        </p:txBody>
      </p:sp>
    </p:spTree>
    <p:extLst>
      <p:ext uri="{BB962C8B-B14F-4D97-AF65-F5344CB8AC3E}">
        <p14:creationId xmlns:p14="http://schemas.microsoft.com/office/powerpoint/2010/main" val="110936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sz="quarter" idx="1"/>
          </p:nvPr>
        </p:nvSpPr>
        <p:spPr/>
        <p:txBody>
          <a:bodyPr>
            <a:normAutofit/>
          </a:bodyPr>
          <a:lstStyle/>
          <a:p>
            <a:r>
              <a:rPr lang="en-US" dirty="0"/>
              <a:t>Remind students that there are several reasons for saving, such as saving to make </a:t>
            </a:r>
            <a:r>
              <a:rPr lang="en-US" dirty="0" smtClean="0"/>
              <a:t>a large </a:t>
            </a:r>
            <a:r>
              <a:rPr lang="en-US" dirty="0"/>
              <a:t>purchase, saving for emergencies or saving to pay for a college education. </a:t>
            </a:r>
            <a:r>
              <a:rPr lang="en-US" dirty="0" smtClean="0"/>
              <a:t>These reasons </a:t>
            </a:r>
            <a:r>
              <a:rPr lang="en-US" dirty="0"/>
              <a:t>encourage many people to get an early start on saving in accounts that </a:t>
            </a:r>
            <a:r>
              <a:rPr lang="en-US" dirty="0" smtClean="0"/>
              <a:t>bare interest</a:t>
            </a:r>
            <a:r>
              <a:rPr lang="en-US" dirty="0"/>
              <a:t>. Remind students that ―paying yourself first‖ means making saving a </a:t>
            </a:r>
            <a:r>
              <a:rPr lang="en-US" dirty="0" smtClean="0"/>
              <a:t>priority over </a:t>
            </a:r>
            <a:r>
              <a:rPr lang="en-US" dirty="0"/>
              <a:t>spending and the decision on how much to save should be made before </a:t>
            </a:r>
            <a:r>
              <a:rPr lang="en-US" dirty="0" smtClean="0"/>
              <a:t>the decision </a:t>
            </a:r>
            <a:r>
              <a:rPr lang="en-US" dirty="0"/>
              <a:t>on how much to spend on consumption.</a:t>
            </a:r>
          </a:p>
        </p:txBody>
      </p:sp>
    </p:spTree>
    <p:extLst>
      <p:ext uri="{BB962C8B-B14F-4D97-AF65-F5344CB8AC3E}">
        <p14:creationId xmlns:p14="http://schemas.microsoft.com/office/powerpoint/2010/main" val="1962934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Processing</a:t>
            </a:r>
            <a:endParaRPr lang="en-US" b="1" dirty="0"/>
          </a:p>
        </p:txBody>
      </p:sp>
      <p:sp>
        <p:nvSpPr>
          <p:cNvPr id="3" name="Content Placeholder 2"/>
          <p:cNvSpPr>
            <a:spLocks noGrp="1"/>
          </p:cNvSpPr>
          <p:nvPr>
            <p:ph type="body" idx="1"/>
          </p:nvPr>
        </p:nvSpPr>
        <p:spPr/>
        <p:txBody>
          <a:bodyPr/>
          <a:lstStyle/>
          <a:p>
            <a:pPr marL="0" indent="0">
              <a:buNone/>
            </a:pPr>
            <a:r>
              <a:rPr lang="en-US" dirty="0" smtClean="0"/>
              <a:t>Describe 3 ways in which a person can responsibly manage the personal finances.</a:t>
            </a:r>
            <a:endParaRPr lang="en-US" dirty="0"/>
          </a:p>
        </p:txBody>
      </p:sp>
    </p:spTree>
    <p:extLst>
      <p:ext uri="{BB962C8B-B14F-4D97-AF65-F5344CB8AC3E}">
        <p14:creationId xmlns:p14="http://schemas.microsoft.com/office/powerpoint/2010/main" val="615682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sz="quarter" idx="1"/>
          </p:nvPr>
        </p:nvSpPr>
        <p:spPr/>
        <p:txBody>
          <a:bodyPr>
            <a:normAutofit/>
          </a:bodyPr>
          <a:lstStyle/>
          <a:p>
            <a:r>
              <a:rPr lang="en-US" dirty="0"/>
              <a:t>This lesson emphasizes the importance and power of compound interest over time </a:t>
            </a:r>
            <a:r>
              <a:rPr lang="en-US" dirty="0" smtClean="0"/>
              <a:t>and how </a:t>
            </a:r>
            <a:r>
              <a:rPr lang="en-US" dirty="0"/>
              <a:t>investing in the long term is beneficial to an individual, company and nation.</a:t>
            </a:r>
          </a:p>
          <a:p>
            <a:r>
              <a:rPr lang="en-US" dirty="0"/>
              <a:t>Students will learn about ―paying yourself </a:t>
            </a:r>
            <a:r>
              <a:rPr lang="en-US" dirty="0" smtClean="0"/>
              <a:t>first </a:t>
            </a:r>
            <a:r>
              <a:rPr lang="en-US" dirty="0"/>
              <a:t>and the reasons why people </a:t>
            </a:r>
            <a:r>
              <a:rPr lang="en-US" dirty="0" smtClean="0"/>
              <a:t>save.</a:t>
            </a:r>
          </a:p>
          <a:p>
            <a:r>
              <a:rPr lang="en-US" dirty="0" smtClean="0"/>
              <a:t>After </a:t>
            </a:r>
            <a:r>
              <a:rPr lang="en-US" dirty="0"/>
              <a:t>a modeling lesson by the teacher students will work by themselves or with </a:t>
            </a:r>
            <a:r>
              <a:rPr lang="en-US" dirty="0" smtClean="0"/>
              <a:t>a partner </a:t>
            </a:r>
            <a:r>
              <a:rPr lang="en-US" dirty="0"/>
              <a:t>on a worksheet practicing their understanding of the Rule of 72.</a:t>
            </a:r>
          </a:p>
        </p:txBody>
      </p:sp>
    </p:spTree>
    <p:extLst>
      <p:ext uri="{BB962C8B-B14F-4D97-AF65-F5344CB8AC3E}">
        <p14:creationId xmlns:p14="http://schemas.microsoft.com/office/powerpoint/2010/main" val="381699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 Review</a:t>
            </a:r>
            <a:endParaRPr lang="en-US" b="1" dirty="0"/>
          </a:p>
        </p:txBody>
      </p:sp>
      <p:sp>
        <p:nvSpPr>
          <p:cNvPr id="3" name="Content Placeholder 2"/>
          <p:cNvSpPr>
            <a:spLocks noGrp="1"/>
          </p:cNvSpPr>
          <p:nvPr>
            <p:ph sz="quarter" idx="1"/>
          </p:nvPr>
        </p:nvSpPr>
        <p:spPr>
          <a:xfrm>
            <a:off x="457200" y="1600200"/>
            <a:ext cx="8229600" cy="4876800"/>
          </a:xfrm>
        </p:spPr>
        <p:txBody>
          <a:bodyPr>
            <a:normAutofit lnSpcReduction="10000"/>
          </a:bodyPr>
          <a:lstStyle/>
          <a:p>
            <a:r>
              <a:rPr lang="en-US" b="1" dirty="0" smtClean="0"/>
              <a:t>Trade-</a:t>
            </a:r>
            <a:r>
              <a:rPr lang="en-US" dirty="0" smtClean="0"/>
              <a:t> an exchange of goods or services</a:t>
            </a:r>
            <a:endParaRPr lang="en-US" dirty="0"/>
          </a:p>
          <a:p>
            <a:r>
              <a:rPr lang="en-US" b="1" dirty="0"/>
              <a:t>D</a:t>
            </a:r>
            <a:r>
              <a:rPr lang="en-US" b="1" dirty="0" smtClean="0"/>
              <a:t>omestic Trade</a:t>
            </a:r>
            <a:r>
              <a:rPr lang="en-US" dirty="0" smtClean="0"/>
              <a:t>: having to do with the internal affairs of a country</a:t>
            </a:r>
          </a:p>
          <a:p>
            <a:r>
              <a:rPr lang="en-US" b="1" dirty="0"/>
              <a:t>G</a:t>
            </a:r>
            <a:r>
              <a:rPr lang="en-US" b="1" dirty="0" smtClean="0"/>
              <a:t>lobal Trade/ International Trade</a:t>
            </a:r>
            <a:r>
              <a:rPr lang="en-US" dirty="0" smtClean="0"/>
              <a:t>: </a:t>
            </a:r>
            <a:r>
              <a:rPr lang="en-US" dirty="0"/>
              <a:t>an exchange of goods or services throughout the world</a:t>
            </a:r>
          </a:p>
          <a:p>
            <a:r>
              <a:rPr lang="en-US" b="1" dirty="0" smtClean="0"/>
              <a:t>Import</a:t>
            </a:r>
            <a:r>
              <a:rPr lang="en-US" dirty="0" smtClean="0"/>
              <a:t>: goods brought in from a foreign country  for trade or sale</a:t>
            </a:r>
          </a:p>
          <a:p>
            <a:r>
              <a:rPr lang="en-US" b="1" dirty="0" smtClean="0"/>
              <a:t>Export</a:t>
            </a:r>
            <a:r>
              <a:rPr lang="en-US" dirty="0" smtClean="0"/>
              <a:t>: goods shipped out of one country for trade or sale with another</a:t>
            </a:r>
          </a:p>
          <a:p>
            <a:r>
              <a:rPr lang="en-US" b="1" dirty="0" smtClean="0"/>
              <a:t>Interdependence</a:t>
            </a:r>
            <a:r>
              <a:rPr lang="en-US" dirty="0" smtClean="0"/>
              <a:t>: </a:t>
            </a:r>
            <a:r>
              <a:rPr lang="en-US" dirty="0"/>
              <a:t>The condition where countries become dependent on one another because of specialization and </a:t>
            </a:r>
            <a:r>
              <a:rPr lang="en-US" dirty="0" smtClean="0"/>
              <a:t>trade</a:t>
            </a:r>
          </a:p>
        </p:txBody>
      </p:sp>
    </p:spTree>
    <p:extLst>
      <p:ext uri="{BB962C8B-B14F-4D97-AF65-F5344CB8AC3E}">
        <p14:creationId xmlns:p14="http://schemas.microsoft.com/office/powerpoint/2010/main" val="4034347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Vocabulary Review Conti…</a:t>
            </a:r>
            <a:endParaRPr lang="en-US" b="1" dirty="0"/>
          </a:p>
        </p:txBody>
      </p:sp>
      <p:sp>
        <p:nvSpPr>
          <p:cNvPr id="3" name="Content Placeholder 2"/>
          <p:cNvSpPr>
            <a:spLocks noGrp="1"/>
          </p:cNvSpPr>
          <p:nvPr>
            <p:ph sz="quarter" idx="1"/>
          </p:nvPr>
        </p:nvSpPr>
        <p:spPr/>
        <p:txBody>
          <a:bodyPr>
            <a:normAutofit fontScale="85000" lnSpcReduction="20000"/>
          </a:bodyPr>
          <a:lstStyle/>
          <a:p>
            <a:r>
              <a:rPr lang="en-US" b="1" dirty="0" smtClean="0"/>
              <a:t>Resources</a:t>
            </a:r>
            <a:r>
              <a:rPr lang="en-US" dirty="0" smtClean="0"/>
              <a:t>:  Things of value and efforts used to produce goods and services: land, labor, capital, and entrepreneurship</a:t>
            </a:r>
          </a:p>
          <a:p>
            <a:r>
              <a:rPr lang="en-US" b="1" dirty="0" smtClean="0"/>
              <a:t>Capital</a:t>
            </a:r>
            <a:r>
              <a:rPr lang="en-US" dirty="0"/>
              <a:t>: Material Wealth; The money, machines, factories, and tools </a:t>
            </a:r>
            <a:r>
              <a:rPr lang="en-US" dirty="0" smtClean="0"/>
              <a:t>used (or </a:t>
            </a:r>
            <a:r>
              <a:rPr lang="en-US" dirty="0"/>
              <a:t>available for use) in the production of other goods and services.</a:t>
            </a:r>
          </a:p>
          <a:p>
            <a:r>
              <a:rPr lang="en-US" b="1" dirty="0"/>
              <a:t>Entrepreneurship</a:t>
            </a:r>
            <a:r>
              <a:rPr lang="en-US" dirty="0"/>
              <a:t>: The willingness to assume the risks of organizing </a:t>
            </a:r>
            <a:r>
              <a:rPr lang="en-US" dirty="0" smtClean="0"/>
              <a:t>and coordinating </a:t>
            </a:r>
            <a:r>
              <a:rPr lang="en-US" dirty="0"/>
              <a:t>resources to produce goods and services.</a:t>
            </a:r>
          </a:p>
          <a:p>
            <a:r>
              <a:rPr lang="en-US" b="1" dirty="0"/>
              <a:t>Land</a:t>
            </a:r>
            <a:r>
              <a:rPr lang="en-US" dirty="0"/>
              <a:t>: Natural resources used to produce goods and services; </a:t>
            </a:r>
            <a:r>
              <a:rPr lang="en-US" dirty="0" smtClean="0"/>
              <a:t>for example</a:t>
            </a:r>
            <a:r>
              <a:rPr lang="en-US" dirty="0"/>
              <a:t>, land, minerals, and trees.</a:t>
            </a:r>
          </a:p>
          <a:p>
            <a:r>
              <a:rPr lang="en-US" b="1" dirty="0"/>
              <a:t>Labor</a:t>
            </a:r>
            <a:r>
              <a:rPr lang="en-US" dirty="0"/>
              <a:t>: All human effort, including the knowledge and skills used in </a:t>
            </a:r>
            <a:r>
              <a:rPr lang="en-US" dirty="0" smtClean="0"/>
              <a:t>the production </a:t>
            </a:r>
            <a:r>
              <a:rPr lang="en-US" dirty="0"/>
              <a:t>of goods and services</a:t>
            </a:r>
            <a:r>
              <a:rPr lang="en-US" dirty="0" smtClean="0"/>
              <a:t>.</a:t>
            </a:r>
          </a:p>
          <a:p>
            <a:r>
              <a:rPr lang="en-US" b="1" dirty="0" smtClean="0"/>
              <a:t>Specialization</a:t>
            </a:r>
            <a:r>
              <a:rPr lang="en-US" dirty="0" smtClean="0"/>
              <a:t>:  when </a:t>
            </a:r>
            <a:r>
              <a:rPr lang="en-US" dirty="0"/>
              <a:t>countries or </a:t>
            </a:r>
            <a:r>
              <a:rPr lang="en-US" dirty="0" smtClean="0"/>
              <a:t>businesses concentrate </a:t>
            </a:r>
            <a:r>
              <a:rPr lang="en-US" dirty="0"/>
              <a:t>on producing only those goods and services that they can most efficiently </a:t>
            </a:r>
            <a:r>
              <a:rPr lang="en-US" dirty="0" smtClean="0"/>
              <a:t>produce given </a:t>
            </a:r>
            <a:r>
              <a:rPr lang="en-US" dirty="0"/>
              <a:t>their existing resources.</a:t>
            </a:r>
          </a:p>
        </p:txBody>
      </p:sp>
    </p:spTree>
    <p:extLst>
      <p:ext uri="{BB962C8B-B14F-4D97-AF65-F5344CB8AC3E}">
        <p14:creationId xmlns:p14="http://schemas.microsoft.com/office/powerpoint/2010/main" val="76906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Vocabulary Review Conti…</a:t>
            </a:r>
            <a:endParaRPr lang="en-US" b="1" dirty="0"/>
          </a:p>
        </p:txBody>
      </p:sp>
      <p:sp>
        <p:nvSpPr>
          <p:cNvPr id="3" name="Content Placeholder 2"/>
          <p:cNvSpPr>
            <a:spLocks noGrp="1"/>
          </p:cNvSpPr>
          <p:nvPr>
            <p:ph sz="quarter" idx="1"/>
          </p:nvPr>
        </p:nvSpPr>
        <p:spPr/>
        <p:txBody>
          <a:bodyPr/>
          <a:lstStyle/>
          <a:p>
            <a:r>
              <a:rPr lang="en-US" b="1" dirty="0" smtClean="0"/>
              <a:t>Trade Barriers</a:t>
            </a:r>
            <a:r>
              <a:rPr lang="en-US" dirty="0" smtClean="0"/>
              <a:t>: limits or restrictions on foreign trade</a:t>
            </a:r>
          </a:p>
          <a:p>
            <a:r>
              <a:rPr lang="en-US" b="1" dirty="0" smtClean="0"/>
              <a:t>Tariffs</a:t>
            </a:r>
            <a:r>
              <a:rPr lang="en-US" dirty="0" smtClean="0"/>
              <a:t>:  a tax on imports</a:t>
            </a:r>
          </a:p>
          <a:p>
            <a:r>
              <a:rPr lang="en-US" b="1" dirty="0" smtClean="0"/>
              <a:t>Quotas</a:t>
            </a:r>
            <a:r>
              <a:rPr lang="en-US" dirty="0" smtClean="0"/>
              <a:t>:  a limit on the amount of goods that can be imported</a:t>
            </a:r>
          </a:p>
          <a:p>
            <a:r>
              <a:rPr lang="en-US" b="1" dirty="0" smtClean="0"/>
              <a:t>Embargoes</a:t>
            </a:r>
            <a:r>
              <a:rPr lang="en-US" dirty="0" smtClean="0"/>
              <a:t>:  when on nation prohibits trade with another, often for political reasons</a:t>
            </a:r>
            <a:endParaRPr lang="en-US" dirty="0"/>
          </a:p>
        </p:txBody>
      </p:sp>
    </p:spTree>
    <p:extLst>
      <p:ext uri="{BB962C8B-B14F-4D97-AF65-F5344CB8AC3E}">
        <p14:creationId xmlns:p14="http://schemas.microsoft.com/office/powerpoint/2010/main" val="154665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Key Vocabulary Review Conti…</a:t>
            </a:r>
          </a:p>
        </p:txBody>
      </p:sp>
      <p:sp>
        <p:nvSpPr>
          <p:cNvPr id="3" name="Content Placeholder 2"/>
          <p:cNvSpPr>
            <a:spLocks noGrp="1"/>
          </p:cNvSpPr>
          <p:nvPr>
            <p:ph sz="quarter" idx="1"/>
          </p:nvPr>
        </p:nvSpPr>
        <p:spPr/>
        <p:txBody>
          <a:bodyPr>
            <a:normAutofit lnSpcReduction="10000"/>
          </a:bodyPr>
          <a:lstStyle/>
          <a:p>
            <a:r>
              <a:rPr lang="en-US" b="1" dirty="0" smtClean="0"/>
              <a:t>Demand:  </a:t>
            </a:r>
            <a:r>
              <a:rPr lang="en-US" dirty="0" smtClean="0"/>
              <a:t>the </a:t>
            </a:r>
            <a:r>
              <a:rPr lang="en-US" dirty="0"/>
              <a:t>different quantities of a resource, good, or service that will be </a:t>
            </a:r>
            <a:r>
              <a:rPr lang="en-US" dirty="0" smtClean="0"/>
              <a:t>purchased at </a:t>
            </a:r>
            <a:r>
              <a:rPr lang="en-US" dirty="0"/>
              <a:t>various prices during a specific time period (willingness and ability to purchase </a:t>
            </a:r>
            <a:r>
              <a:rPr lang="en-US" dirty="0" smtClean="0"/>
              <a:t>goods and </a:t>
            </a:r>
            <a:r>
              <a:rPr lang="en-US" dirty="0"/>
              <a:t>services for a particular price).</a:t>
            </a:r>
          </a:p>
          <a:p>
            <a:r>
              <a:rPr lang="en-US" b="1" dirty="0"/>
              <a:t>Supply </a:t>
            </a:r>
            <a:r>
              <a:rPr lang="en-US" b="1" dirty="0" smtClean="0"/>
              <a:t>:  </a:t>
            </a:r>
            <a:r>
              <a:rPr lang="en-US" dirty="0" smtClean="0"/>
              <a:t>the </a:t>
            </a:r>
            <a:r>
              <a:rPr lang="en-US" dirty="0"/>
              <a:t>different quantities of a resource, good, or service that will be offered </a:t>
            </a:r>
            <a:r>
              <a:rPr lang="en-US" dirty="0" smtClean="0"/>
              <a:t>for sale </a:t>
            </a:r>
            <a:r>
              <a:rPr lang="en-US" dirty="0"/>
              <a:t>at various possible prices during a specific time period (quantity of a </a:t>
            </a:r>
            <a:r>
              <a:rPr lang="en-US" dirty="0" smtClean="0"/>
              <a:t>product producers </a:t>
            </a:r>
            <a:r>
              <a:rPr lang="en-US" dirty="0"/>
              <a:t>are willing to provide at a particular price</a:t>
            </a:r>
            <a:r>
              <a:rPr lang="en-US" dirty="0" smtClean="0"/>
              <a:t>).</a:t>
            </a:r>
          </a:p>
          <a:p>
            <a:r>
              <a:rPr lang="en-US" b="1" dirty="0" smtClean="0"/>
              <a:t>Scarcity: </a:t>
            </a:r>
            <a:r>
              <a:rPr lang="en-US" b="1" i="1" dirty="0" smtClean="0"/>
              <a:t> </a:t>
            </a:r>
            <a:r>
              <a:rPr lang="en-US" dirty="0" smtClean="0"/>
              <a:t>the </a:t>
            </a:r>
            <a:r>
              <a:rPr lang="en-US" dirty="0"/>
              <a:t>situation in which wants are greater than available resources</a:t>
            </a:r>
            <a:r>
              <a:rPr lang="en-US" dirty="0" smtClean="0"/>
              <a:t>.</a:t>
            </a:r>
          </a:p>
          <a:p>
            <a:r>
              <a:rPr lang="en-US" b="1" dirty="0"/>
              <a:t>Opportunity Cost- </a:t>
            </a:r>
            <a:r>
              <a:rPr lang="en-US" dirty="0"/>
              <a:t>the cost of something in terms of opportunity foregone</a:t>
            </a:r>
          </a:p>
          <a:p>
            <a:endParaRPr lang="en-US" dirty="0"/>
          </a:p>
        </p:txBody>
      </p:sp>
    </p:spTree>
    <p:extLst>
      <p:ext uri="{BB962C8B-B14F-4D97-AF65-F5344CB8AC3E}">
        <p14:creationId xmlns:p14="http://schemas.microsoft.com/office/powerpoint/2010/main" val="190733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Key Vocabulary</a:t>
            </a:r>
            <a:endParaRPr lang="en-US" b="1" dirty="0"/>
          </a:p>
        </p:txBody>
      </p:sp>
      <p:sp>
        <p:nvSpPr>
          <p:cNvPr id="3" name="Content Placeholder 2"/>
          <p:cNvSpPr>
            <a:spLocks noGrp="1"/>
          </p:cNvSpPr>
          <p:nvPr>
            <p:ph sz="quarter" idx="1"/>
          </p:nvPr>
        </p:nvSpPr>
        <p:spPr/>
        <p:txBody>
          <a:bodyPr>
            <a:normAutofit/>
          </a:bodyPr>
          <a:lstStyle/>
          <a:p>
            <a:r>
              <a:rPr lang="en-US" b="1" dirty="0" smtClean="0"/>
              <a:t>Savings-</a:t>
            </a:r>
            <a:r>
              <a:rPr lang="en-US" dirty="0" smtClean="0"/>
              <a:t> </a:t>
            </a:r>
            <a:r>
              <a:rPr lang="en-US" dirty="0"/>
              <a:t>equals disposable income minus consumption</a:t>
            </a:r>
            <a:endParaRPr lang="en-US" dirty="0" smtClean="0"/>
          </a:p>
          <a:p>
            <a:r>
              <a:rPr lang="en-US" b="1" dirty="0" smtClean="0"/>
              <a:t>Interest</a:t>
            </a:r>
            <a:r>
              <a:rPr lang="en-US" dirty="0" smtClean="0"/>
              <a:t> (how it is calculated)- </a:t>
            </a:r>
            <a:r>
              <a:rPr lang="en-US" dirty="0"/>
              <a:t>A fee paid by a borrower of money </a:t>
            </a:r>
            <a:r>
              <a:rPr lang="en-US" dirty="0" smtClean="0"/>
              <a:t>to the </a:t>
            </a:r>
            <a:r>
              <a:rPr lang="en-US" dirty="0"/>
              <a:t>owner as a form of compensation for the use of that money. It is most </a:t>
            </a:r>
            <a:r>
              <a:rPr lang="en-US" dirty="0" smtClean="0"/>
              <a:t>commonly the </a:t>
            </a:r>
            <a:r>
              <a:rPr lang="en-US" dirty="0"/>
              <a:t>price paid for the use of borrowed money (ex. Credit Cards) or money earned </a:t>
            </a:r>
            <a:r>
              <a:rPr lang="en-US" dirty="0" smtClean="0"/>
              <a:t>by depositing </a:t>
            </a:r>
            <a:r>
              <a:rPr lang="en-US" dirty="0"/>
              <a:t>money (ex. Savings account at a bank.)</a:t>
            </a:r>
            <a:endParaRPr lang="en-US" dirty="0" smtClean="0"/>
          </a:p>
          <a:p>
            <a:r>
              <a:rPr lang="en-US" b="1" dirty="0" smtClean="0"/>
              <a:t>Consumption-</a:t>
            </a:r>
            <a:r>
              <a:rPr lang="en-US" dirty="0" smtClean="0"/>
              <a:t> spending on goods and services</a:t>
            </a:r>
          </a:p>
          <a:p>
            <a:r>
              <a:rPr lang="en-US" b="1" dirty="0" smtClean="0"/>
              <a:t>Disposable Income- </a:t>
            </a:r>
            <a:r>
              <a:rPr lang="en-US" dirty="0" smtClean="0"/>
              <a:t>what one can spend after taxes</a:t>
            </a:r>
          </a:p>
          <a:p>
            <a:endParaRPr lang="en-US" dirty="0"/>
          </a:p>
        </p:txBody>
      </p:sp>
    </p:spTree>
    <p:extLst>
      <p:ext uri="{BB962C8B-B14F-4D97-AF65-F5344CB8AC3E}">
        <p14:creationId xmlns:p14="http://schemas.microsoft.com/office/powerpoint/2010/main" val="1485806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986</TotalTime>
  <Words>2414</Words>
  <Application>Microsoft Office PowerPoint</Application>
  <PresentationFormat>On-screen Show (4:3)</PresentationFormat>
  <Paragraphs>184</Paragraphs>
  <Slides>36</Slides>
  <Notes>2</Notes>
  <HiddenSlides>3</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Origin</vt:lpstr>
      <vt:lpstr>Warm Up</vt:lpstr>
      <vt:lpstr>PowerPoint Presentation</vt:lpstr>
      <vt:lpstr>Learning Target:</vt:lpstr>
      <vt:lpstr>Overview</vt:lpstr>
      <vt:lpstr>Key Vocabulary Review</vt:lpstr>
      <vt:lpstr>Key Vocabulary Review Conti…</vt:lpstr>
      <vt:lpstr>Key Vocabulary Review Conti…</vt:lpstr>
      <vt:lpstr>Key Vocabulary Review Conti…</vt:lpstr>
      <vt:lpstr>New Key Vocabulary</vt:lpstr>
      <vt:lpstr>Fact</vt:lpstr>
      <vt:lpstr>Consumption</vt:lpstr>
      <vt:lpstr>What are different ways to spend money (consume goods)?</vt:lpstr>
      <vt:lpstr>What is Saving?</vt:lpstr>
      <vt:lpstr>What do you think it means to “Pay yourself first?”</vt:lpstr>
      <vt:lpstr>Why do people save?</vt:lpstr>
      <vt:lpstr>How do people save?</vt:lpstr>
      <vt:lpstr>What is Interest?</vt:lpstr>
      <vt:lpstr>Interest and Opportunity Costs</vt:lpstr>
      <vt:lpstr>Credit Cards v. Debit Cards</vt:lpstr>
      <vt:lpstr>Warm-Up: </vt:lpstr>
      <vt:lpstr>The Rule of 72</vt:lpstr>
      <vt:lpstr>Learning Target:</vt:lpstr>
      <vt:lpstr>New Key Vocabulary</vt:lpstr>
      <vt:lpstr>How Banks Make Money?</vt:lpstr>
      <vt:lpstr>The Rule of 72</vt:lpstr>
      <vt:lpstr>Example</vt:lpstr>
      <vt:lpstr>PowerPoint Presentation</vt:lpstr>
      <vt:lpstr>PowerPoint Presentation</vt:lpstr>
      <vt:lpstr>The Rule of 72 Worksheet page 28</vt:lpstr>
      <vt:lpstr>Worksheet Answers</vt:lpstr>
      <vt:lpstr>Discussion </vt:lpstr>
      <vt:lpstr>PowerPoint Presentation</vt:lpstr>
      <vt:lpstr>Discussion</vt:lpstr>
      <vt:lpstr>Advance Example</vt:lpstr>
      <vt:lpstr>Summary</vt:lpstr>
      <vt:lpstr>Processing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34</cp:revision>
  <dcterms:created xsi:type="dcterms:W3CDTF">2015-01-16T16:17:16Z</dcterms:created>
  <dcterms:modified xsi:type="dcterms:W3CDTF">2016-01-28T01:30:09Z</dcterms:modified>
</cp:coreProperties>
</file>