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9" r:id="rId2"/>
    <p:sldId id="256" r:id="rId3"/>
    <p:sldId id="257" r:id="rId4"/>
    <p:sldId id="258" r:id="rId5"/>
    <p:sldId id="273" r:id="rId6"/>
    <p:sldId id="274" r:id="rId7"/>
    <p:sldId id="260" r:id="rId8"/>
    <p:sldId id="278" r:id="rId9"/>
    <p:sldId id="276" r:id="rId10"/>
    <p:sldId id="281" r:id="rId11"/>
    <p:sldId id="261" r:id="rId12"/>
    <p:sldId id="277" r:id="rId13"/>
    <p:sldId id="262" r:id="rId14"/>
    <p:sldId id="263" r:id="rId15"/>
    <p:sldId id="275" r:id="rId16"/>
    <p:sldId id="282" r:id="rId17"/>
    <p:sldId id="271" r:id="rId18"/>
    <p:sldId id="284" r:id="rId19"/>
    <p:sldId id="285" r:id="rId20"/>
    <p:sldId id="279" r:id="rId21"/>
    <p:sldId id="266" r:id="rId22"/>
    <p:sldId id="264" r:id="rId23"/>
    <p:sldId id="283" r:id="rId24"/>
    <p:sldId id="267" r:id="rId25"/>
    <p:sldId id="280" r:id="rId26"/>
    <p:sldId id="265" r:id="rId27"/>
    <p:sldId id="268" r:id="rId28"/>
    <p:sldId id="269" r:id="rId29"/>
    <p:sldId id="270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C3D65-42F6-4A84-B0A5-F6E4EE92ABF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AD6F6-E164-41D1-8F66-6E637AB8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01BF1A-6D3A-4E99-B50C-62773A180F7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4A6D64-8BB6-4B5F-961E-530AC2AF32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video/play;_ylt=A2KLqIWnFbJWrjcAw3IsnIlQ;_ylu=X3oDMTByZ2N0cmxpBHNlYwNzcgRzbGsDdmlkBHZ0aWQDBGdwb3MDMg--?p=explaining+compound+interest+to+kids&amp;vid=8768ba2c927a663a2114938bead368c3&amp;turl=http://tse3.mm.bing.net/th?id=OVP.Ve104a076bf4c635305bd7514791a5e28&amp;pid=15.1&amp;h=168&amp;w=300&amp;c=7&amp;rs=1&amp;rurl=https://www.youtube.com/watch?v=pysohj7GsBI&amp;tit=Compound+interest&amp;c=1&amp;h=168&amp;w=300&amp;l=191&amp;sigr=11bfju7g9&amp;sigt=10h03teu2&amp;sigi=131s3h2gh&amp;age=1346367603&amp;fr2=p:s,v:v&amp;fr=yhs-mozilla-001&amp;hsimp=yhs-001&amp;hspart=mozilla&amp;tt=b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video/play;_ylt=A2KLqID7oa9Wmx4AbCksnIlQ;_ylu=X3oDMTByYXI3cnIwBHNlYwNzcgRzbGsDdmlkBHZ0aWQDBGdwb3MDNA--?p=compound+interest&amp;vid=ba7e388cfb73d4d36093dc667fc9b0bb&amp;turl=http://tse3.mm.bing.net/th?id=OVP.V865a378b8c774d5564189c2a84157b1e&amp;pid=15.1&amp;h=168&amp;w=300&amp;c=7&amp;rs=1&amp;rurl=https://www.youtube.com/watch?v=wf91rEGw88Q&amp;tit=Investopedia+Video:+Compound+Interest+Explained&amp;c=3&amp;h=168&amp;w=300&amp;l=120&amp;sigr=11bho1h4o&amp;sigt=11ftedd0k&amp;sigi=131btodfo&amp;age=1377195333&amp;fr2=p:s,v:v&amp;fr=yhs-mozilla-001&amp;hsimp=yhs-001&amp;hspart=mozilla&amp;tt=b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your sibling or friend owed you $500. 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/>
              <a:t>you rather have this money repaid to you right away, in one payment, or spread out over a year in four installment payments? 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/>
              <a:t>it make a difference either way?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3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352800"/>
          </a:xfrm>
        </p:spPr>
        <p:txBody>
          <a:bodyPr/>
          <a:lstStyle/>
          <a:p>
            <a:r>
              <a:rPr lang="en-US" dirty="0" smtClean="0"/>
              <a:t>What is then future value?</a:t>
            </a:r>
          </a:p>
          <a:p>
            <a:endParaRPr lang="en-US" dirty="0"/>
          </a:p>
          <a:p>
            <a:r>
              <a:rPr lang="en-US" dirty="0"/>
              <a:t>Future value (FV) refers to the amount of money to which an investment will grow over a finite period of time at a given interest rate. </a:t>
            </a:r>
            <a:endParaRPr lang="en-US" dirty="0" smtClean="0"/>
          </a:p>
          <a:p>
            <a:r>
              <a:rPr lang="en-US" dirty="0" smtClean="0"/>
              <a:t>Put </a:t>
            </a:r>
            <a:r>
              <a:rPr lang="en-US" dirty="0"/>
              <a:t>another way, future value is the cash value of an investment at a particular time in the future.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for a Single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Suppose you invest $100 in a savings account that pays 10 percent interest per year.</a:t>
            </a:r>
          </a:p>
          <a:p>
            <a:r>
              <a:rPr lang="en-US" dirty="0"/>
              <a:t>How much will you have in one year?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will have $110. This $110 is equal to </a:t>
            </a:r>
            <a:r>
              <a:rPr lang="en-US" dirty="0" smtClean="0"/>
              <a:t>your original </a:t>
            </a:r>
            <a:r>
              <a:rPr lang="en-US" i="1" dirty="0"/>
              <a:t>principal </a:t>
            </a:r>
            <a:r>
              <a:rPr lang="en-US" dirty="0"/>
              <a:t>of $100 plus $10 in interest. We say that $110 is the future value </a:t>
            </a:r>
            <a:r>
              <a:rPr lang="en-US" dirty="0" smtClean="0"/>
              <a:t>of $100 </a:t>
            </a:r>
            <a:r>
              <a:rPr lang="en-US" dirty="0"/>
              <a:t>invested for one year at 10 percent, meaning that $100 today is worth $110 in </a:t>
            </a:r>
            <a:r>
              <a:rPr lang="en-US" dirty="0" smtClean="0"/>
              <a:t>one year</a:t>
            </a:r>
            <a:r>
              <a:rPr lang="en-US" dirty="0"/>
              <a:t>, given that the interest rate is 10 percent.</a:t>
            </a:r>
          </a:p>
          <a:p>
            <a:r>
              <a:rPr lang="en-US" dirty="0"/>
              <a:t>In general, if you invest for one period at an interest rate </a:t>
            </a:r>
            <a:r>
              <a:rPr lang="en-US" i="1" dirty="0"/>
              <a:t>r</a:t>
            </a:r>
            <a:r>
              <a:rPr lang="en-US" dirty="0"/>
              <a:t>, your investment will grow </a:t>
            </a:r>
            <a:r>
              <a:rPr lang="en-US" dirty="0" smtClean="0"/>
              <a:t>to </a:t>
            </a:r>
            <a:r>
              <a:rPr lang="en-US" i="1" dirty="0" smtClean="0"/>
              <a:t>(1 </a:t>
            </a:r>
            <a:r>
              <a:rPr lang="en-US" i="1" dirty="0"/>
              <a:t>+ r) </a:t>
            </a:r>
            <a:r>
              <a:rPr lang="en-US" dirty="0"/>
              <a:t>per dollar invested.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our example, </a:t>
            </a:r>
            <a:r>
              <a:rPr lang="en-US" i="1" dirty="0"/>
              <a:t>r </a:t>
            </a:r>
            <a:r>
              <a:rPr lang="en-US" dirty="0"/>
              <a:t>is 10 percent, so your investment grows </a:t>
            </a:r>
            <a:r>
              <a:rPr lang="en-US" dirty="0" smtClean="0"/>
              <a:t>to </a:t>
            </a:r>
            <a:r>
              <a:rPr lang="en-US" i="1" dirty="0" smtClean="0"/>
              <a:t>1 </a:t>
            </a:r>
            <a:r>
              <a:rPr lang="en-US" i="1" dirty="0"/>
              <a:t>+ .10 = 1.10 </a:t>
            </a:r>
            <a:r>
              <a:rPr lang="en-US" dirty="0"/>
              <a:t>dollars per dollar invested. </a:t>
            </a:r>
            <a:r>
              <a:rPr lang="en-US" dirty="0" smtClean="0"/>
              <a:t>You </a:t>
            </a:r>
            <a:r>
              <a:rPr lang="en-US" dirty="0"/>
              <a:t>invested $100 in this case, so </a:t>
            </a:r>
            <a:r>
              <a:rPr lang="en-US" dirty="0" smtClean="0"/>
              <a:t>you ended </a:t>
            </a:r>
            <a:r>
              <a:rPr lang="en-US" dirty="0"/>
              <a:t>up with </a:t>
            </a:r>
            <a:r>
              <a:rPr lang="en-US" i="1" dirty="0"/>
              <a:t>$100 </a:t>
            </a:r>
            <a:r>
              <a:rPr lang="en-US" dirty="0"/>
              <a:t>x </a:t>
            </a:r>
            <a:r>
              <a:rPr lang="en-US" i="1" dirty="0"/>
              <a:t>1.10 = $110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4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interest is a fee paid for borrowing money, then what do you think </a:t>
            </a:r>
            <a:r>
              <a:rPr lang="en-US" dirty="0" smtClean="0">
                <a:hlinkClick r:id="rId2"/>
              </a:rPr>
              <a:t>compound interest </a:t>
            </a:r>
            <a:r>
              <a:rPr lang="en-US" dirty="0" smtClean="0"/>
              <a:t>is?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for More than One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Consider your $100 investment that has now grown to $110. If you keep that money </a:t>
            </a:r>
            <a:r>
              <a:rPr lang="en-US" dirty="0" smtClean="0"/>
              <a:t>in the </a:t>
            </a:r>
            <a:r>
              <a:rPr lang="en-US" dirty="0"/>
              <a:t>bank, what will you have after two years, assuming the interest rate remains </a:t>
            </a:r>
            <a:r>
              <a:rPr lang="en-US" dirty="0" smtClean="0"/>
              <a:t>the same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will earn </a:t>
            </a:r>
            <a:r>
              <a:rPr lang="en-US" i="1" dirty="0"/>
              <a:t>$110 </a:t>
            </a:r>
            <a:r>
              <a:rPr lang="en-US" dirty="0"/>
              <a:t>x </a:t>
            </a:r>
            <a:r>
              <a:rPr lang="en-US" i="1" dirty="0"/>
              <a:t>.10 = $11 </a:t>
            </a:r>
            <a:r>
              <a:rPr lang="en-US" dirty="0"/>
              <a:t>in interest after the second year, making a </a:t>
            </a:r>
            <a:r>
              <a:rPr lang="en-US" dirty="0" smtClean="0"/>
              <a:t>total of </a:t>
            </a:r>
            <a:r>
              <a:rPr lang="en-US" i="1" dirty="0"/>
              <a:t>$110 + $11 = $121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$121 is the future value of $100 in two years at 10 percent.</a:t>
            </a:r>
          </a:p>
          <a:p>
            <a:r>
              <a:rPr lang="en-US" dirty="0"/>
              <a:t>Another way of looking at it is that one year from now, you are effectively investing $</a:t>
            </a:r>
            <a:r>
              <a:rPr lang="en-US" dirty="0" smtClean="0"/>
              <a:t>110 at </a:t>
            </a:r>
            <a:r>
              <a:rPr lang="en-US" dirty="0"/>
              <a:t>10 percent for a year. This is a single-period problem, so you will end up with $</a:t>
            </a:r>
            <a:r>
              <a:rPr lang="en-US" dirty="0" smtClean="0"/>
              <a:t>1.10 for </a:t>
            </a:r>
            <a:r>
              <a:rPr lang="en-US" dirty="0"/>
              <a:t>every dollar invested, or </a:t>
            </a:r>
            <a:r>
              <a:rPr lang="en-US" i="1" dirty="0"/>
              <a:t>$110 </a:t>
            </a:r>
            <a:r>
              <a:rPr lang="en-US" dirty="0"/>
              <a:t>x </a:t>
            </a:r>
            <a:r>
              <a:rPr lang="en-US" i="1" dirty="0"/>
              <a:t>1.1 = $121 </a:t>
            </a:r>
            <a:r>
              <a:rPr lang="en-US" dirty="0"/>
              <a:t>total.</a:t>
            </a:r>
          </a:p>
          <a:p>
            <a:r>
              <a:rPr lang="en-US" dirty="0"/>
              <a:t>This $121 has four parts.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first part is the first $100 original principal.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part is the $10 in interest you earned in the first year.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third part, is the other $10 you earn in the second year, for a total </a:t>
            </a:r>
            <a:r>
              <a:rPr lang="en-US" dirty="0" smtClean="0"/>
              <a:t>of $120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fourth part is $1 which is interest you earned in the second year on </a:t>
            </a:r>
            <a:r>
              <a:rPr lang="en-US" dirty="0" smtClean="0"/>
              <a:t>the interest </a:t>
            </a:r>
            <a:r>
              <a:rPr lang="en-US" dirty="0"/>
              <a:t>paid in the first year: (</a:t>
            </a:r>
            <a:r>
              <a:rPr lang="en-US" i="1" dirty="0"/>
              <a:t>$10 </a:t>
            </a:r>
            <a:r>
              <a:rPr lang="en-US" dirty="0"/>
              <a:t>x </a:t>
            </a:r>
            <a:r>
              <a:rPr lang="en-US" i="1" dirty="0"/>
              <a:t>.10 = $1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94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process of leaving the initial investment plus any accumulated interest in a bank </a:t>
            </a:r>
            <a:r>
              <a:rPr lang="en-US" dirty="0" smtClean="0"/>
              <a:t>for more </a:t>
            </a:r>
            <a:r>
              <a:rPr lang="en-US" dirty="0"/>
              <a:t>than one period is </a:t>
            </a:r>
            <a:r>
              <a:rPr lang="en-US" i="1" dirty="0"/>
              <a:t>reinvesting </a:t>
            </a:r>
            <a:r>
              <a:rPr lang="en-US" dirty="0"/>
              <a:t>the interest. This process is called </a:t>
            </a:r>
            <a:r>
              <a:rPr lang="en-US" b="1" dirty="0"/>
              <a:t>compounding</a:t>
            </a:r>
            <a:r>
              <a:rPr lang="en-US" dirty="0"/>
              <a:t>.</a:t>
            </a:r>
          </a:p>
          <a:p>
            <a:r>
              <a:rPr lang="en-US" dirty="0"/>
              <a:t>Compounding the interest means earning </a:t>
            </a:r>
            <a:r>
              <a:rPr lang="en-US" b="1" dirty="0"/>
              <a:t>interest on interest </a:t>
            </a:r>
            <a:r>
              <a:rPr lang="en-US" dirty="0"/>
              <a:t>so we call </a:t>
            </a:r>
            <a:r>
              <a:rPr lang="en-US" dirty="0" smtClean="0"/>
              <a:t>the result </a:t>
            </a:r>
            <a:r>
              <a:rPr lang="en-US" b="1" dirty="0">
                <a:hlinkClick r:id="rId2"/>
              </a:rPr>
              <a:t>compound interest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b="1" dirty="0"/>
              <a:t>simple interest</a:t>
            </a:r>
            <a:r>
              <a:rPr lang="en-US" dirty="0"/>
              <a:t>, the interest is not reinvested. </a:t>
            </a:r>
            <a:endParaRPr lang="en-US" dirty="0" smtClean="0"/>
          </a:p>
          <a:p>
            <a:r>
              <a:rPr lang="en-US" dirty="0" smtClean="0"/>
              <a:t>The interest </a:t>
            </a:r>
            <a:r>
              <a:rPr lang="en-US" dirty="0"/>
              <a:t>is earned each period is on the original principal only.</a:t>
            </a:r>
          </a:p>
        </p:txBody>
      </p:sp>
    </p:spTree>
    <p:extLst>
      <p:ext uri="{BB962C8B-B14F-4D97-AF65-F5344CB8AC3E}">
        <p14:creationId xmlns:p14="http://schemas.microsoft.com/office/powerpoint/2010/main" val="569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Time, Value of Money Worksheet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 Interest Activity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years did it take to double your money?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9291630"/>
              </p:ext>
            </p:extLst>
          </p:nvPr>
        </p:nvGraphicFramePr>
        <p:xfrm>
          <a:off x="0" y="1520698"/>
          <a:ext cx="9144000" cy="5337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91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on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9412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$1100</a:t>
                      </a:r>
                      <a:endParaRPr lang="en-US" dirty="0"/>
                    </a:p>
                  </a:txBody>
                  <a:tcPr/>
                </a:tc>
              </a:tr>
              <a:tr h="39412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$1210</a:t>
                      </a:r>
                      <a:endParaRPr lang="en-US" dirty="0"/>
                    </a:p>
                  </a:txBody>
                  <a:tcPr/>
                </a:tc>
              </a:tr>
              <a:tr h="46421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72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20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11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7709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30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12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0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615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8436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6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360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page 26 of your workbook for homework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696200" cy="1143000"/>
          </a:xfrm>
        </p:spPr>
        <p:txBody>
          <a:bodyPr/>
          <a:lstStyle/>
          <a:p>
            <a:r>
              <a:rPr lang="en-US" dirty="0" smtClean="0"/>
              <a:t>Time, Value of Money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isdomtimes.com/wp-content/uploads/2012/10/time-value-of-mone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05354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36576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deciding what to do with your money, why would someone want to use a decision tree?</a:t>
            </a:r>
          </a:p>
          <a:p>
            <a:r>
              <a:rPr lang="en-US" dirty="0" smtClean="0"/>
              <a:t>It is a tool </a:t>
            </a:r>
            <a:r>
              <a:rPr lang="en-US" dirty="0"/>
              <a:t>that uses a tree-like graph or model of decisions and their possible </a:t>
            </a:r>
            <a:r>
              <a:rPr lang="en-US" dirty="0" smtClean="0"/>
              <a:t>consequences.  </a:t>
            </a:r>
          </a:p>
          <a:p>
            <a:r>
              <a:rPr lang="en-US" dirty="0" smtClean="0"/>
              <a:t>A </a:t>
            </a:r>
            <a:r>
              <a:rPr lang="en-US" dirty="0"/>
              <a:t>decision tree is used to identify the strategy most likely to reach a goal.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6480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3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351" y="3475167"/>
            <a:ext cx="950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963302" y="3470115"/>
            <a:ext cx="935992" cy="506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3048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Decision Tree</a:t>
            </a:r>
          </a:p>
          <a:p>
            <a:pPr algn="ctr"/>
            <a:r>
              <a:rPr lang="en-US" b="1" dirty="0"/>
              <a:t>Problem: </a:t>
            </a:r>
            <a:r>
              <a:rPr lang="en-US" dirty="0"/>
              <a:t>State the problem or question </a:t>
            </a:r>
            <a:r>
              <a:rPr lang="en-US" dirty="0" smtClean="0"/>
              <a:t>that needs </a:t>
            </a:r>
            <a:r>
              <a:rPr lang="en-US" dirty="0"/>
              <a:t>to be answered.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17078" y="1036287"/>
            <a:ext cx="27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Develop a list of questions?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7069" y="22860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Place possible</a:t>
            </a:r>
          </a:p>
          <a:p>
            <a:r>
              <a:rPr lang="en-US" dirty="0"/>
              <a:t>outcomes in boxes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2296217"/>
            <a:ext cx="1931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Place yes or no Questions in boxes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361376" y="191666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8283" y="353689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3949" y="1887470"/>
            <a:ext cx="512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05486" y="3536896"/>
            <a:ext cx="512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72092" y="1414383"/>
            <a:ext cx="1661985" cy="718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>
            <a:off x="4595565" y="1405619"/>
            <a:ext cx="1378486" cy="736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857652" y="2952417"/>
            <a:ext cx="609600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018389" y="2952417"/>
            <a:ext cx="746022" cy="333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858978" y="4099059"/>
            <a:ext cx="380999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391400" y="4601308"/>
            <a:ext cx="512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953868" y="5649709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657970" y="460130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81530" y="5649709"/>
            <a:ext cx="512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7313661" y="4996494"/>
            <a:ext cx="256321" cy="517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388844" y="4119700"/>
            <a:ext cx="346549" cy="415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240269" y="2963003"/>
            <a:ext cx="748811" cy="348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764411" y="4996494"/>
            <a:ext cx="356962" cy="43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11" y="3470115"/>
            <a:ext cx="950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12" y="3475167"/>
            <a:ext cx="950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 flipH="1">
            <a:off x="999665" y="2989775"/>
            <a:ext cx="609600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38200" y="353854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049478" y="3536896"/>
            <a:ext cx="512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5740" y="435704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For each choice, name </a:t>
            </a:r>
            <a:r>
              <a:rPr lang="en-US" sz="1600" dirty="0"/>
              <a:t>the results or consequences of each choice. Write </a:t>
            </a:r>
            <a:r>
              <a:rPr lang="en-US" sz="1600" dirty="0" smtClean="0"/>
              <a:t>your responses </a:t>
            </a:r>
            <a:r>
              <a:rPr lang="en-US" sz="1600" dirty="0"/>
              <a:t>under the appropriate choice and put a plus sign next to the positive results and a minus sign next to the negative ones. If one consequence is more important than another, </a:t>
            </a:r>
            <a:r>
              <a:rPr lang="en-US" sz="1600" dirty="0" smtClean="0"/>
              <a:t>you may </a:t>
            </a:r>
            <a:r>
              <a:rPr lang="en-US" sz="1600" dirty="0"/>
              <a:t>wish to use double plus or minus signs. </a:t>
            </a:r>
            <a:r>
              <a:rPr lang="en-US" sz="1600" dirty="0" smtClean="0"/>
              <a:t>The negative </a:t>
            </a:r>
            <a:r>
              <a:rPr lang="en-US" sz="1600" dirty="0"/>
              <a:t>consequences are opportunity costs, or the next best thing that is given up when a choice is made.</a:t>
            </a:r>
          </a:p>
        </p:txBody>
      </p:sp>
    </p:spTree>
    <p:extLst>
      <p:ext uri="{BB962C8B-B14F-4D97-AF65-F5344CB8AC3E}">
        <p14:creationId xmlns:p14="http://schemas.microsoft.com/office/powerpoint/2010/main" val="38453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Imagine </a:t>
            </a:r>
            <a:r>
              <a:rPr lang="en-US" dirty="0"/>
              <a:t>that </a:t>
            </a:r>
            <a:r>
              <a:rPr lang="en-US" dirty="0" smtClean="0"/>
              <a:t>you are </a:t>
            </a:r>
            <a:r>
              <a:rPr lang="en-US" dirty="0"/>
              <a:t>deciding if </a:t>
            </a:r>
            <a:r>
              <a:rPr lang="en-US" dirty="0" smtClean="0"/>
              <a:t>you should </a:t>
            </a:r>
            <a:r>
              <a:rPr lang="en-US" dirty="0"/>
              <a:t>lend $500 </a:t>
            </a:r>
            <a:r>
              <a:rPr lang="en-US" dirty="0" smtClean="0"/>
              <a:t>to your brother</a:t>
            </a:r>
            <a:r>
              <a:rPr lang="en-US" dirty="0"/>
              <a:t>.  </a:t>
            </a:r>
            <a:r>
              <a:rPr lang="en-US" dirty="0" smtClean="0"/>
              <a:t>Your brother is younger then you, doesn’t work yet, and can be responsible at times.</a:t>
            </a:r>
          </a:p>
          <a:p>
            <a:r>
              <a:rPr lang="en-US" dirty="0" smtClean="0"/>
              <a:t>Think about </a:t>
            </a:r>
            <a:r>
              <a:rPr lang="en-US" dirty="0"/>
              <a:t>some of the cost and benefits </a:t>
            </a:r>
            <a:r>
              <a:rPr lang="en-US" dirty="0" smtClean="0"/>
              <a:t>involved with your decision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Remember… </a:t>
            </a:r>
            <a:r>
              <a:rPr lang="en-US" dirty="0"/>
              <a:t>each choice has opportunity cost and </a:t>
            </a:r>
            <a:r>
              <a:rPr lang="en-US" dirty="0" smtClean="0"/>
              <a:t>your job </a:t>
            </a:r>
            <a:r>
              <a:rPr lang="en-US" dirty="0"/>
              <a:t>is to determine if </a:t>
            </a:r>
            <a:r>
              <a:rPr lang="en-US" dirty="0" smtClean="0"/>
              <a:t>you should </a:t>
            </a:r>
            <a:r>
              <a:rPr lang="en-US" dirty="0"/>
              <a:t>lend money to </a:t>
            </a:r>
            <a:r>
              <a:rPr lang="en-US" dirty="0" smtClean="0"/>
              <a:t>you sibling</a:t>
            </a:r>
            <a:r>
              <a:rPr lang="en-US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law\AppData\Local\Microsoft\Windows\Temporary Internet Files\Content.Outlook\ODCYA42E\Screen Shot 2016-02-02 at 6 54 43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5445"/>
            <a:ext cx="5182363" cy="68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Name </a:t>
            </a:r>
            <a:r>
              <a:rPr lang="en-US" dirty="0"/>
              <a:t>the results or consequences of each choice. </a:t>
            </a:r>
            <a:endParaRPr lang="en-US" dirty="0" smtClean="0"/>
          </a:p>
          <a:p>
            <a:pPr lvl="1"/>
            <a:r>
              <a:rPr lang="en-US" dirty="0" smtClean="0"/>
              <a:t>Write their responses </a:t>
            </a:r>
            <a:r>
              <a:rPr lang="en-US" dirty="0"/>
              <a:t>under the appropriate choice and put a plus sign next to the </a:t>
            </a:r>
            <a:r>
              <a:rPr lang="en-US" dirty="0" smtClean="0"/>
              <a:t>positive results </a:t>
            </a:r>
            <a:r>
              <a:rPr lang="en-US" dirty="0"/>
              <a:t>and a minus sign next to the negative ones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one consequence is </a:t>
            </a:r>
            <a:r>
              <a:rPr lang="en-US" dirty="0" smtClean="0"/>
              <a:t>more important </a:t>
            </a:r>
            <a:r>
              <a:rPr lang="en-US" dirty="0"/>
              <a:t>than another, students may wish to use double plus or minus signs. </a:t>
            </a:r>
            <a:endParaRPr lang="en-US" dirty="0" smtClean="0"/>
          </a:p>
          <a:p>
            <a:pPr lvl="1"/>
            <a:r>
              <a:rPr lang="en-US" dirty="0" smtClean="0"/>
              <a:t>Or if </a:t>
            </a:r>
            <a:r>
              <a:rPr lang="en-US" dirty="0"/>
              <a:t>a production of a resource has both positive and negative effects there </a:t>
            </a:r>
            <a:r>
              <a:rPr lang="en-US" dirty="0" smtClean="0"/>
              <a:t>could be </a:t>
            </a:r>
            <a:r>
              <a:rPr lang="en-US" dirty="0"/>
              <a:t>both a plus and minus sign. </a:t>
            </a:r>
            <a:endParaRPr lang="en-US" dirty="0" smtClean="0"/>
          </a:p>
          <a:p>
            <a:pPr lvl="1"/>
            <a:r>
              <a:rPr lang="en-US" dirty="0" smtClean="0"/>
              <a:t>Remember that </a:t>
            </a:r>
            <a:r>
              <a:rPr lang="en-US" dirty="0"/>
              <a:t>the negative consequences </a:t>
            </a:r>
            <a:r>
              <a:rPr lang="en-US" dirty="0" smtClean="0"/>
              <a:t>are </a:t>
            </a:r>
            <a:r>
              <a:rPr lang="en-US" b="1" dirty="0" smtClean="0"/>
              <a:t>opportunity </a:t>
            </a:r>
            <a:r>
              <a:rPr lang="en-US" b="1" dirty="0"/>
              <a:t>costs</a:t>
            </a:r>
            <a:r>
              <a:rPr lang="en-US" dirty="0"/>
              <a:t>, or the next best thing that is given up when a choice </a:t>
            </a:r>
            <a:r>
              <a:rPr lang="en-US" dirty="0" smtClean="0"/>
              <a:t>is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2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Remember.. individuals </a:t>
            </a:r>
            <a:r>
              <a:rPr lang="en-US" dirty="0"/>
              <a:t>have different values, each person weighs the pros and cons differently. </a:t>
            </a:r>
          </a:p>
        </p:txBody>
      </p:sp>
    </p:spTree>
    <p:extLst>
      <p:ext uri="{BB962C8B-B14F-4D97-AF65-F5344CB8AC3E}">
        <p14:creationId xmlns:p14="http://schemas.microsoft.com/office/powerpoint/2010/main" val="38588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Scenario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possible </a:t>
            </a:r>
            <a:r>
              <a:rPr lang="en-US" dirty="0"/>
              <a:t>questions </a:t>
            </a:r>
            <a:r>
              <a:rPr lang="en-US" dirty="0" smtClean="0"/>
              <a:t>you should </a:t>
            </a:r>
            <a:r>
              <a:rPr lang="en-US" dirty="0"/>
              <a:t>ask </a:t>
            </a:r>
            <a:r>
              <a:rPr lang="en-US" dirty="0" smtClean="0"/>
              <a:t>yourself about </a:t>
            </a:r>
            <a:r>
              <a:rPr lang="en-US" dirty="0"/>
              <a:t>interest rates, </a:t>
            </a:r>
            <a:r>
              <a:rPr lang="en-US" dirty="0" smtClean="0"/>
              <a:t>as well </a:t>
            </a:r>
            <a:r>
              <a:rPr lang="en-US" dirty="0"/>
              <a:t>as how they could invest or spend the $</a:t>
            </a:r>
            <a:r>
              <a:rPr lang="en-US" dirty="0" smtClean="0"/>
              <a:t>500?</a:t>
            </a:r>
          </a:p>
          <a:p>
            <a:pPr lvl="1"/>
            <a:r>
              <a:rPr lang="en-US" dirty="0" smtClean="0"/>
              <a:t>Remember each choice has </a:t>
            </a:r>
            <a:r>
              <a:rPr lang="en-US" dirty="0"/>
              <a:t>opportunity cost and that </a:t>
            </a:r>
            <a:r>
              <a:rPr lang="en-US" dirty="0" smtClean="0"/>
              <a:t>your job </a:t>
            </a:r>
            <a:r>
              <a:rPr lang="en-US" dirty="0"/>
              <a:t>is to determine if </a:t>
            </a:r>
            <a:r>
              <a:rPr lang="en-US" dirty="0" smtClean="0"/>
              <a:t>you should </a:t>
            </a:r>
            <a:r>
              <a:rPr lang="en-US" dirty="0"/>
              <a:t>lend </a:t>
            </a:r>
            <a:r>
              <a:rPr lang="en-US" dirty="0" smtClean="0"/>
              <a:t>money to your sibling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17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</a:t>
            </a:r>
            <a:r>
              <a:rPr lang="en-US" dirty="0"/>
              <a:t>the possible choices </a:t>
            </a:r>
            <a:r>
              <a:rPr lang="en-US" dirty="0" smtClean="0"/>
              <a:t>and </a:t>
            </a:r>
            <a:r>
              <a:rPr lang="en-US" dirty="0"/>
              <a:t>make their own </a:t>
            </a:r>
            <a:r>
              <a:rPr lang="en-US" dirty="0" smtClean="0"/>
              <a:t>decisions because </a:t>
            </a:r>
            <a:r>
              <a:rPr lang="en-US" dirty="0"/>
              <a:t>individuals have different values, each person weighs </a:t>
            </a:r>
            <a:r>
              <a:rPr lang="en-US" dirty="0" smtClean="0"/>
              <a:t>the pros </a:t>
            </a:r>
            <a:r>
              <a:rPr lang="en-US" dirty="0"/>
              <a:t>and cons differently. </a:t>
            </a:r>
            <a:endParaRPr lang="en-US" dirty="0" smtClean="0"/>
          </a:p>
          <a:p>
            <a:r>
              <a:rPr lang="en-US" dirty="0" smtClean="0"/>
              <a:t>Lets vote… which choice had the </a:t>
            </a:r>
            <a:r>
              <a:rPr lang="en-US" dirty="0"/>
              <a:t>most </a:t>
            </a:r>
            <a:r>
              <a:rPr lang="en-US" dirty="0" smtClean="0"/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03165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Did the choice with the most votes also have the highest ―</a:t>
            </a:r>
            <a:r>
              <a:rPr lang="en-US" dirty="0" smtClean="0"/>
              <a:t>net value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9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Interest on Interest...</a:t>
            </a:r>
          </a:p>
          <a:p>
            <a:pPr lvl="1"/>
            <a:r>
              <a:rPr lang="en-US" dirty="0" smtClean="0"/>
              <a:t>Suppose </a:t>
            </a:r>
            <a:r>
              <a:rPr lang="en-US" dirty="0"/>
              <a:t>you locate a two-year investment that pays 14 percent per year. </a:t>
            </a:r>
            <a:r>
              <a:rPr lang="en-US" dirty="0" smtClean="0"/>
              <a:t>If you </a:t>
            </a:r>
            <a:r>
              <a:rPr lang="en-US" dirty="0"/>
              <a:t>invest $325, how much will you have at the end of two years? How </a:t>
            </a:r>
            <a:r>
              <a:rPr lang="en-US" dirty="0" smtClean="0"/>
              <a:t>much of </a:t>
            </a:r>
            <a:r>
              <a:rPr lang="en-US" dirty="0"/>
              <a:t>this is simple interest? How much is compound interest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At the end of the first year, you will have </a:t>
            </a:r>
            <a:r>
              <a:rPr lang="en-US" i="1" dirty="0"/>
              <a:t>$325 </a:t>
            </a:r>
            <a:r>
              <a:rPr lang="en-US" dirty="0"/>
              <a:t>x </a:t>
            </a:r>
            <a:r>
              <a:rPr lang="en-US" i="1" dirty="0"/>
              <a:t>(1 + .14) = $370.50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you </a:t>
            </a:r>
            <a:r>
              <a:rPr lang="en-US" dirty="0" smtClean="0"/>
              <a:t>reinvested this </a:t>
            </a:r>
            <a:r>
              <a:rPr lang="en-US" dirty="0"/>
              <a:t>entire amount, and thereby compound the interest, you will have </a:t>
            </a:r>
            <a:r>
              <a:rPr lang="en-US" i="1" dirty="0"/>
              <a:t>$370.50 </a:t>
            </a:r>
            <a:r>
              <a:rPr lang="en-US" dirty="0"/>
              <a:t>x </a:t>
            </a:r>
            <a:r>
              <a:rPr lang="en-US" i="1" dirty="0"/>
              <a:t>1.14 </a:t>
            </a:r>
            <a:r>
              <a:rPr lang="en-US" i="1" dirty="0" smtClean="0"/>
              <a:t>= $</a:t>
            </a:r>
            <a:r>
              <a:rPr lang="en-US" i="1" dirty="0"/>
              <a:t>422.37 </a:t>
            </a:r>
            <a:r>
              <a:rPr lang="en-US" dirty="0"/>
              <a:t>at the end of the second year.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total interest you earn is thus </a:t>
            </a:r>
            <a:r>
              <a:rPr lang="en-US" i="1" dirty="0"/>
              <a:t>$422.37 </a:t>
            </a:r>
            <a:r>
              <a:rPr lang="en-US" i="1" dirty="0" smtClean="0"/>
              <a:t>– 325 = </a:t>
            </a:r>
            <a:r>
              <a:rPr lang="en-US" i="1" dirty="0"/>
              <a:t>$97.37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Your </a:t>
            </a:r>
            <a:r>
              <a:rPr lang="en-US" dirty="0"/>
              <a:t>$325 original principal earns </a:t>
            </a:r>
            <a:r>
              <a:rPr lang="en-US" i="1" dirty="0"/>
              <a:t>$325 </a:t>
            </a:r>
            <a:r>
              <a:rPr lang="en-US" dirty="0"/>
              <a:t>x</a:t>
            </a:r>
            <a:r>
              <a:rPr lang="en-US" i="1" dirty="0"/>
              <a:t>.14 = $45.50 </a:t>
            </a:r>
            <a:r>
              <a:rPr lang="en-US" dirty="0"/>
              <a:t>in interest each </a:t>
            </a:r>
            <a:r>
              <a:rPr lang="en-US" dirty="0" smtClean="0"/>
              <a:t>year, for </a:t>
            </a:r>
            <a:r>
              <a:rPr lang="en-US" dirty="0"/>
              <a:t>a two-year total of $91 in simple interest.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remaining </a:t>
            </a:r>
            <a:r>
              <a:rPr lang="en-US" i="1" dirty="0"/>
              <a:t>$97.37 -- 91 = $6.37 </a:t>
            </a:r>
            <a:r>
              <a:rPr lang="en-US" dirty="0" smtClean="0"/>
              <a:t>results from </a:t>
            </a:r>
            <a:r>
              <a:rPr lang="en-US" dirty="0"/>
              <a:t>compounding.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much will you have in the third year?</a:t>
            </a:r>
          </a:p>
        </p:txBody>
      </p:sp>
    </p:spTree>
    <p:extLst>
      <p:ext uri="{BB962C8B-B14F-4D97-AF65-F5344CB8AC3E}">
        <p14:creationId xmlns:p14="http://schemas.microsoft.com/office/powerpoint/2010/main" val="24080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are introduced to the concept of opportunity costs and the economic </a:t>
            </a:r>
            <a:r>
              <a:rPr lang="en-US" dirty="0" smtClean="0"/>
              <a:t>term, </a:t>
            </a:r>
            <a:r>
              <a:rPr lang="en-US" i="1" dirty="0" smtClean="0"/>
              <a:t>Time</a:t>
            </a:r>
            <a:r>
              <a:rPr lang="en-US" i="1" dirty="0"/>
              <a:t>, Value of Money. </a:t>
            </a:r>
            <a:r>
              <a:rPr lang="en-US" dirty="0"/>
              <a:t>Suppose your sibling or friend owed you $500. Would </a:t>
            </a:r>
            <a:r>
              <a:rPr lang="en-US" dirty="0" smtClean="0"/>
              <a:t>you rather </a:t>
            </a:r>
            <a:r>
              <a:rPr lang="en-US" dirty="0"/>
              <a:t>have this money repaid to you right away, in one payment, or spread out over </a:t>
            </a:r>
            <a:r>
              <a:rPr lang="en-US" dirty="0" smtClean="0"/>
              <a:t>a year </a:t>
            </a:r>
            <a:r>
              <a:rPr lang="en-US" dirty="0"/>
              <a:t>in four installment </a:t>
            </a:r>
            <a:r>
              <a:rPr lang="en-US" dirty="0" smtClean="0"/>
              <a:t>payments with interest? </a:t>
            </a:r>
            <a:r>
              <a:rPr lang="en-US" dirty="0"/>
              <a:t>Would it make a difference either way?</a:t>
            </a:r>
          </a:p>
        </p:txBody>
      </p:sp>
    </p:spTree>
    <p:extLst>
      <p:ext uri="{BB962C8B-B14F-4D97-AF65-F5344CB8AC3E}">
        <p14:creationId xmlns:p14="http://schemas.microsoft.com/office/powerpoint/2010/main" val="25814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you go in for an interview for a part-time job. The boss offers to pay you $50 </a:t>
            </a:r>
            <a:r>
              <a:rPr lang="en-US" dirty="0" smtClean="0"/>
              <a:t>a day </a:t>
            </a:r>
            <a:r>
              <a:rPr lang="en-US" dirty="0"/>
              <a:t>for a 5-day, 10-week position. Otherwise, you can earn only one cent on the </a:t>
            </a:r>
            <a:r>
              <a:rPr lang="en-US" dirty="0" smtClean="0"/>
              <a:t>first day </a:t>
            </a:r>
            <a:r>
              <a:rPr lang="en-US" dirty="0"/>
              <a:t>but have your daily wage doubled every additional day you work. </a:t>
            </a:r>
            <a:endParaRPr lang="en-US" dirty="0" smtClean="0"/>
          </a:p>
          <a:p>
            <a:r>
              <a:rPr lang="en-US" dirty="0" smtClean="0"/>
              <a:t>Which option would </a:t>
            </a:r>
            <a:r>
              <a:rPr lang="en-US" dirty="0"/>
              <a:t>you take?</a:t>
            </a:r>
          </a:p>
        </p:txBody>
      </p:sp>
    </p:spTree>
    <p:extLst>
      <p:ext uri="{BB962C8B-B14F-4D97-AF65-F5344CB8AC3E}">
        <p14:creationId xmlns:p14="http://schemas.microsoft.com/office/powerpoint/2010/main" val="19792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can analyze the relationship between time and the </a:t>
            </a:r>
            <a:r>
              <a:rPr lang="en-US" dirty="0"/>
              <a:t>v</a:t>
            </a:r>
            <a:r>
              <a:rPr lang="en-US" dirty="0" smtClean="0"/>
              <a:t>alue of Money. </a:t>
            </a:r>
          </a:p>
          <a:p>
            <a:r>
              <a:rPr lang="en-US" dirty="0" smtClean="0"/>
              <a:t>Success Criteria:</a:t>
            </a:r>
            <a:endParaRPr lang="en-US" dirty="0"/>
          </a:p>
          <a:p>
            <a:pPr lvl="1"/>
            <a:r>
              <a:rPr lang="en-US" dirty="0" smtClean="0"/>
              <a:t>Describe the relationship between </a:t>
            </a:r>
            <a:r>
              <a:rPr lang="en-US" i="1" dirty="0" smtClean="0"/>
              <a:t>Time </a:t>
            </a:r>
            <a:r>
              <a:rPr lang="en-US" dirty="0" smtClean="0"/>
              <a:t>and the </a:t>
            </a:r>
            <a:r>
              <a:rPr lang="en-US" i="1" dirty="0" smtClean="0"/>
              <a:t>Value </a:t>
            </a:r>
            <a:r>
              <a:rPr lang="en-US" i="1" dirty="0"/>
              <a:t>of Money. </a:t>
            </a:r>
            <a:endParaRPr lang="en-US" i="1" dirty="0" smtClean="0"/>
          </a:p>
          <a:p>
            <a:pPr lvl="1"/>
            <a:r>
              <a:rPr lang="en-US" dirty="0" smtClean="0"/>
              <a:t>Explain the </a:t>
            </a:r>
            <a:r>
              <a:rPr lang="en-US" dirty="0"/>
              <a:t>concept of Opportunity Costs. </a:t>
            </a:r>
            <a:endParaRPr lang="en-US" dirty="0" smtClean="0"/>
          </a:p>
          <a:p>
            <a:pPr lvl="1"/>
            <a:r>
              <a:rPr lang="en-US" dirty="0" smtClean="0"/>
              <a:t>Practice </a:t>
            </a:r>
            <a:r>
              <a:rPr lang="en-US" dirty="0"/>
              <a:t>using a </a:t>
            </a:r>
            <a:r>
              <a:rPr lang="en-US" b="1" dirty="0"/>
              <a:t>Decision Tree </a:t>
            </a:r>
            <a:r>
              <a:rPr lang="en-US" dirty="0"/>
              <a:t>to analyze the Opportunity Costs of </a:t>
            </a:r>
            <a:r>
              <a:rPr lang="en-US" dirty="0" smtClean="0"/>
              <a:t>your choices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Examine </a:t>
            </a:r>
            <a:r>
              <a:rPr lang="en-US" dirty="0"/>
              <a:t>the trade-off between money now and money later. This depends </a:t>
            </a:r>
            <a:r>
              <a:rPr lang="en-US" dirty="0" smtClean="0"/>
              <a:t>on the </a:t>
            </a:r>
            <a:r>
              <a:rPr lang="en-US" dirty="0"/>
              <a:t>rate of interest you can earn by investing.</a:t>
            </a:r>
          </a:p>
          <a:p>
            <a:pPr lvl="1"/>
            <a:r>
              <a:rPr lang="en-US" dirty="0" smtClean="0"/>
              <a:t>Evaluate the </a:t>
            </a:r>
            <a:r>
              <a:rPr lang="en-US" dirty="0"/>
              <a:t>power of investing in interest-bearing accounts.</a:t>
            </a:r>
          </a:p>
        </p:txBody>
      </p:sp>
    </p:spTree>
    <p:extLst>
      <p:ext uri="{BB962C8B-B14F-4D97-AF65-F5344CB8AC3E}">
        <p14:creationId xmlns:p14="http://schemas.microsoft.com/office/powerpoint/2010/main" val="8483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Vocabulary </a:t>
            </a:r>
            <a:r>
              <a:rPr lang="en-US" b="1" dirty="0" smtClean="0"/>
              <a:t>Review…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Demand:  </a:t>
            </a:r>
            <a:r>
              <a:rPr lang="en-US" dirty="0" smtClean="0"/>
              <a:t>the </a:t>
            </a:r>
            <a:r>
              <a:rPr lang="en-US" dirty="0"/>
              <a:t>different quantities of a resource, good, or service that will be </a:t>
            </a:r>
            <a:r>
              <a:rPr lang="en-US" dirty="0" smtClean="0"/>
              <a:t>purchased at </a:t>
            </a:r>
            <a:r>
              <a:rPr lang="en-US" dirty="0"/>
              <a:t>various prices during a specific time period (willingness and ability to purchase </a:t>
            </a:r>
            <a:r>
              <a:rPr lang="en-US" dirty="0" smtClean="0"/>
              <a:t>goods and </a:t>
            </a:r>
            <a:r>
              <a:rPr lang="en-US" dirty="0"/>
              <a:t>services for a particular price).</a:t>
            </a:r>
          </a:p>
          <a:p>
            <a:r>
              <a:rPr lang="en-US" b="1" dirty="0"/>
              <a:t>Supply </a:t>
            </a:r>
            <a:r>
              <a:rPr lang="en-US" b="1" dirty="0" smtClean="0"/>
              <a:t>:  </a:t>
            </a:r>
            <a:r>
              <a:rPr lang="en-US" dirty="0" smtClean="0"/>
              <a:t>the </a:t>
            </a:r>
            <a:r>
              <a:rPr lang="en-US" dirty="0"/>
              <a:t>different quantities of a resource, good, or service that will be offered </a:t>
            </a:r>
            <a:r>
              <a:rPr lang="en-US" dirty="0" smtClean="0"/>
              <a:t>for sale </a:t>
            </a:r>
            <a:r>
              <a:rPr lang="en-US" dirty="0"/>
              <a:t>at various possible prices during a specific time period (quantity of a </a:t>
            </a:r>
            <a:r>
              <a:rPr lang="en-US" dirty="0" smtClean="0"/>
              <a:t>product producers </a:t>
            </a:r>
            <a:r>
              <a:rPr lang="en-US" dirty="0"/>
              <a:t>are willing to provide at a particular price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Scarcity: </a:t>
            </a:r>
            <a:r>
              <a:rPr lang="en-US" b="1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situation in which wants are greater than available resources</a:t>
            </a:r>
            <a:r>
              <a:rPr lang="en-US" dirty="0" smtClean="0"/>
              <a:t>.</a:t>
            </a:r>
          </a:p>
          <a:p>
            <a:r>
              <a:rPr lang="en-US" b="1" dirty="0"/>
              <a:t>Opportunity Cost- </a:t>
            </a:r>
            <a:r>
              <a:rPr lang="en-US" dirty="0"/>
              <a:t>the cost of something in terms of opportunity foregone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Savings-</a:t>
            </a:r>
            <a:r>
              <a:rPr lang="en-US" dirty="0" smtClean="0"/>
              <a:t> </a:t>
            </a:r>
            <a:r>
              <a:rPr lang="en-US" dirty="0"/>
              <a:t>equals disposable income minus consumption</a:t>
            </a:r>
            <a:endParaRPr lang="en-US" dirty="0" smtClean="0"/>
          </a:p>
          <a:p>
            <a:r>
              <a:rPr lang="en-US" b="1" dirty="0"/>
              <a:t>Disposable Income- </a:t>
            </a:r>
            <a:r>
              <a:rPr lang="en-US" dirty="0"/>
              <a:t>what one can spend after </a:t>
            </a:r>
            <a:r>
              <a:rPr lang="en-US" dirty="0" smtClean="0"/>
              <a:t>taxes</a:t>
            </a:r>
            <a:endParaRPr lang="en-US" b="1" dirty="0" smtClean="0"/>
          </a:p>
          <a:p>
            <a:r>
              <a:rPr lang="en-US" b="1" dirty="0" smtClean="0"/>
              <a:t>Consumption-</a:t>
            </a:r>
            <a:r>
              <a:rPr lang="en-US" dirty="0" smtClean="0"/>
              <a:t> </a:t>
            </a:r>
            <a:r>
              <a:rPr lang="en-US" dirty="0"/>
              <a:t>spending on goods and services</a:t>
            </a:r>
          </a:p>
          <a:p>
            <a:r>
              <a:rPr lang="en-US" b="1" dirty="0" smtClean="0"/>
              <a:t>Interest</a:t>
            </a:r>
            <a:r>
              <a:rPr lang="en-US" dirty="0" smtClean="0"/>
              <a:t> (how it is calculated)- </a:t>
            </a:r>
            <a:r>
              <a:rPr lang="en-US" dirty="0"/>
              <a:t>A fee paid by a borrower of money </a:t>
            </a:r>
            <a:r>
              <a:rPr lang="en-US" dirty="0" smtClean="0"/>
              <a:t>to the </a:t>
            </a:r>
            <a:r>
              <a:rPr lang="en-US" dirty="0"/>
              <a:t>owner as a form of compensation for the use of that money. It is most </a:t>
            </a:r>
            <a:r>
              <a:rPr lang="en-US" dirty="0" smtClean="0"/>
              <a:t>commonly the </a:t>
            </a:r>
            <a:r>
              <a:rPr lang="en-US" dirty="0"/>
              <a:t>price paid for the use of borrowed money (ex. Credit Cards) or money earned </a:t>
            </a:r>
            <a:r>
              <a:rPr lang="en-US" dirty="0" smtClean="0"/>
              <a:t>by depositing </a:t>
            </a:r>
            <a:r>
              <a:rPr lang="en-US" dirty="0"/>
              <a:t>money (ex. Savings account at a bank.)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Key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Future value (FV</a:t>
            </a:r>
            <a:r>
              <a:rPr lang="en-US" dirty="0" smtClean="0"/>
              <a:t>)-  the amount </a:t>
            </a:r>
            <a:r>
              <a:rPr lang="en-US" dirty="0"/>
              <a:t>of money to </a:t>
            </a:r>
            <a:r>
              <a:rPr lang="en-US" dirty="0" smtClean="0"/>
              <a:t>which an </a:t>
            </a:r>
            <a:r>
              <a:rPr lang="en-US" dirty="0"/>
              <a:t>investment will grow over a finite period of time at a given interest rate. </a:t>
            </a:r>
            <a:endParaRPr lang="en-US" dirty="0" smtClean="0"/>
          </a:p>
          <a:p>
            <a:pPr lvl="1"/>
            <a:r>
              <a:rPr lang="en-US" dirty="0" smtClean="0"/>
              <a:t>Put another way</a:t>
            </a:r>
            <a:r>
              <a:rPr lang="en-US" dirty="0"/>
              <a:t>, future value is the cash value of an investment at a particular time in the future</a:t>
            </a:r>
            <a:r>
              <a:rPr lang="en-US" dirty="0" smtClean="0"/>
              <a:t>.</a:t>
            </a:r>
          </a:p>
          <a:p>
            <a:r>
              <a:rPr lang="en-US" b="1" dirty="0"/>
              <a:t>Compounding-</a:t>
            </a:r>
            <a:r>
              <a:rPr lang="en-US" dirty="0"/>
              <a:t> The process of leaving the initial investment plus any accumulated interest in a bank for more than one period is </a:t>
            </a:r>
            <a:r>
              <a:rPr lang="en-US" i="1" dirty="0"/>
              <a:t>reinvesting </a:t>
            </a:r>
            <a:r>
              <a:rPr lang="en-US" dirty="0"/>
              <a:t>the interest</a:t>
            </a:r>
          </a:p>
        </p:txBody>
      </p:sp>
    </p:spTree>
    <p:extLst>
      <p:ext uri="{BB962C8B-B14F-4D97-AF65-F5344CB8AC3E}">
        <p14:creationId xmlns:p14="http://schemas.microsoft.com/office/powerpoint/2010/main" val="40705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an interest rate?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are interest rates used when investing similar to the interest rates used with credit cards?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1306</TotalTime>
  <Words>1842</Words>
  <Application>Microsoft Office PowerPoint</Application>
  <PresentationFormat>On-screen Show (4:3)</PresentationFormat>
  <Paragraphs>152</Paragraphs>
  <Slides>30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Warm Up</vt:lpstr>
      <vt:lpstr>Time, Value of Money </vt:lpstr>
      <vt:lpstr>Overview</vt:lpstr>
      <vt:lpstr>Learning Target</vt:lpstr>
      <vt:lpstr>Key Vocabulary Review…</vt:lpstr>
      <vt:lpstr>New Key Vocabulary</vt:lpstr>
      <vt:lpstr>New Key Vocab</vt:lpstr>
      <vt:lpstr>Discussion </vt:lpstr>
      <vt:lpstr>Discussion</vt:lpstr>
      <vt:lpstr>Discussion</vt:lpstr>
      <vt:lpstr>Investing for a Single Period</vt:lpstr>
      <vt:lpstr>Discussion</vt:lpstr>
      <vt:lpstr>Investing for More than One Period</vt:lpstr>
      <vt:lpstr>Investing</vt:lpstr>
      <vt:lpstr>Time, Value of Money Worksheet</vt:lpstr>
      <vt:lpstr>Compound Interest Activity</vt:lpstr>
      <vt:lpstr>How many years did it take to double your money?</vt:lpstr>
      <vt:lpstr>PowerPoint Presentation</vt:lpstr>
      <vt:lpstr>Complete page 26 of your workbook for homework</vt:lpstr>
      <vt:lpstr>Discussion</vt:lpstr>
      <vt:lpstr>PowerPoint Presentation</vt:lpstr>
      <vt:lpstr>Decision Tree Example</vt:lpstr>
      <vt:lpstr>PowerPoint Presentation</vt:lpstr>
      <vt:lpstr>PowerPoint Presentation</vt:lpstr>
      <vt:lpstr>PROS and CONS</vt:lpstr>
      <vt:lpstr>Decision Tree Scenario</vt:lpstr>
      <vt:lpstr>PowerPoint Presentation</vt:lpstr>
      <vt:lpstr>Debrief</vt:lpstr>
      <vt:lpstr>Extension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Time, Value of Money</dc:title>
  <dc:creator>Meghan Law</dc:creator>
  <cp:lastModifiedBy>Meghan Law</cp:lastModifiedBy>
  <cp:revision>33</cp:revision>
  <cp:lastPrinted>2015-01-21T14:33:22Z</cp:lastPrinted>
  <dcterms:created xsi:type="dcterms:W3CDTF">2015-01-16T18:28:10Z</dcterms:created>
  <dcterms:modified xsi:type="dcterms:W3CDTF">2016-02-04T16:44:52Z</dcterms:modified>
</cp:coreProperties>
</file>