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65"/>
  </p:notesMasterIdLst>
  <p:sldIdLst>
    <p:sldId id="256" r:id="rId2"/>
    <p:sldId id="312" r:id="rId3"/>
    <p:sldId id="313" r:id="rId4"/>
    <p:sldId id="314" r:id="rId5"/>
    <p:sldId id="315" r:id="rId6"/>
    <p:sldId id="316" r:id="rId7"/>
    <p:sldId id="317" r:id="rId8"/>
    <p:sldId id="307" r:id="rId9"/>
    <p:sldId id="257" r:id="rId10"/>
    <p:sldId id="258" r:id="rId11"/>
    <p:sldId id="308" r:id="rId12"/>
    <p:sldId id="309" r:id="rId13"/>
    <p:sldId id="310" r:id="rId14"/>
    <p:sldId id="259" r:id="rId15"/>
    <p:sldId id="260" r:id="rId16"/>
    <p:sldId id="261" r:id="rId17"/>
    <p:sldId id="318" r:id="rId18"/>
    <p:sldId id="262" r:id="rId19"/>
    <p:sldId id="263" r:id="rId20"/>
    <p:sldId id="264" r:id="rId21"/>
    <p:sldId id="265" r:id="rId22"/>
    <p:sldId id="311"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5" d="100"/>
          <a:sy n="45" d="100"/>
        </p:scale>
        <p:origin x="-2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F3E0B5E9-CF38-47F3-A452-B32BABADEBA9}" type="datetime1">
              <a:rPr lang="en-US"/>
              <a:pPr/>
              <a:t>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F2F44502-CA2C-4FB2-9D09-7E66ACD2391B}" type="slidenum">
              <a:rPr lang="en-US"/>
              <a:pPr/>
              <a:t>‹#›</a:t>
            </a:fld>
            <a:endParaRPr lang="en-US"/>
          </a:p>
        </p:txBody>
      </p:sp>
    </p:spTree>
    <p:extLst>
      <p:ext uri="{BB962C8B-B14F-4D97-AF65-F5344CB8AC3E}">
        <p14:creationId xmlns:p14="http://schemas.microsoft.com/office/powerpoint/2010/main" val="162534554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charset="0"/>
                <a:ea typeface="ＭＳ Ｐゴシック" charset="-128"/>
              </a:defRPr>
            </a:lvl1pPr>
            <a:lvl2pPr marL="37931725" indent="-37474525">
              <a:defRPr>
                <a:solidFill>
                  <a:schemeClr val="tx1"/>
                </a:solidFill>
                <a:latin typeface="Trebuchet MS" charset="0"/>
                <a:ea typeface="ＭＳ Ｐゴシック" charset="-128"/>
              </a:defRPr>
            </a:lvl2pPr>
            <a:lvl3pPr>
              <a:defRPr>
                <a:solidFill>
                  <a:schemeClr val="tx1"/>
                </a:solidFill>
                <a:latin typeface="Trebuchet MS" charset="0"/>
                <a:ea typeface="ＭＳ Ｐゴシック" charset="-128"/>
              </a:defRPr>
            </a:lvl3pPr>
            <a:lvl4pPr>
              <a:defRPr>
                <a:solidFill>
                  <a:schemeClr val="tx1"/>
                </a:solidFill>
                <a:latin typeface="Trebuchet MS" charset="0"/>
                <a:ea typeface="ＭＳ Ｐゴシック" charset="-128"/>
              </a:defRPr>
            </a:lvl4pPr>
            <a:lvl5pPr>
              <a:defRPr>
                <a:solidFill>
                  <a:schemeClr val="tx1"/>
                </a:solidFill>
                <a:latin typeface="Trebuchet MS" charset="0"/>
                <a:ea typeface="ＭＳ Ｐゴシック" charset="-128"/>
              </a:defRPr>
            </a:lvl5pPr>
            <a:lvl6pPr marL="457200" fontAlgn="base">
              <a:spcBef>
                <a:spcPct val="0"/>
              </a:spcBef>
              <a:spcAft>
                <a:spcPct val="0"/>
              </a:spcAft>
              <a:defRPr>
                <a:solidFill>
                  <a:schemeClr val="tx1"/>
                </a:solidFill>
                <a:latin typeface="Trebuchet MS" charset="0"/>
                <a:ea typeface="ＭＳ Ｐゴシック" charset="-128"/>
              </a:defRPr>
            </a:lvl6pPr>
            <a:lvl7pPr marL="914400" fontAlgn="base">
              <a:spcBef>
                <a:spcPct val="0"/>
              </a:spcBef>
              <a:spcAft>
                <a:spcPct val="0"/>
              </a:spcAft>
              <a:defRPr>
                <a:solidFill>
                  <a:schemeClr val="tx1"/>
                </a:solidFill>
                <a:latin typeface="Trebuchet MS" charset="0"/>
                <a:ea typeface="ＭＳ Ｐゴシック" charset="-128"/>
              </a:defRPr>
            </a:lvl7pPr>
            <a:lvl8pPr marL="1371600" fontAlgn="base">
              <a:spcBef>
                <a:spcPct val="0"/>
              </a:spcBef>
              <a:spcAft>
                <a:spcPct val="0"/>
              </a:spcAft>
              <a:defRPr>
                <a:solidFill>
                  <a:schemeClr val="tx1"/>
                </a:solidFill>
                <a:latin typeface="Trebuchet MS" charset="0"/>
                <a:ea typeface="ＭＳ Ｐゴシック" charset="-128"/>
              </a:defRPr>
            </a:lvl8pPr>
            <a:lvl9pPr marL="1828800" fontAlgn="base">
              <a:spcBef>
                <a:spcPct val="0"/>
              </a:spcBef>
              <a:spcAft>
                <a:spcPct val="0"/>
              </a:spcAft>
              <a:defRPr>
                <a:solidFill>
                  <a:schemeClr val="tx1"/>
                </a:solidFill>
                <a:latin typeface="Trebuchet MS" charset="0"/>
                <a:ea typeface="ＭＳ Ｐゴシック" charset="-128"/>
              </a:defRPr>
            </a:lvl9pPr>
          </a:lstStyle>
          <a:p>
            <a:fld id="{2F6F44E3-D233-4212-8E80-07E6D22DBA5C}" type="slidenum">
              <a:rPr lang="en-US">
                <a:latin typeface="Calibri" charset="0"/>
              </a:rPr>
              <a:pPr/>
              <a:t>24</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a:solidFill>
                  <a:srgbClr val="FFFFFF"/>
                </a:solidFill>
              </a:defRPr>
            </a:lvl1pPr>
          </a:lstStyle>
          <a:p>
            <a:fld id="{CB4A57E5-3F4D-495F-A31B-EF1383B90764}" type="datetime1">
              <a:rPr lang="en-US"/>
              <a:pPr/>
              <a:t>2/4/2016</a:t>
            </a:fld>
            <a:endParaRPr lang="en-US"/>
          </a:p>
        </p:txBody>
      </p:sp>
      <p:sp>
        <p:nvSpPr>
          <p:cNvPr id="7" name="Footer Placeholder 17"/>
          <p:cNvSpPr>
            <a:spLocks noGrp="1"/>
          </p:cNvSpPr>
          <p:nvPr>
            <p:ph type="ftr" sz="quarter" idx="11"/>
          </p:nvPr>
        </p:nvSpPr>
        <p:spPr>
          <a:xfrm>
            <a:off x="2819400" y="6557963"/>
            <a:ext cx="2927350" cy="228600"/>
          </a:xfrm>
        </p:spPr>
        <p:txBody>
          <a:bodyPr/>
          <a:lstStyle>
            <a:lvl1pPr>
              <a:defRPr lang="en-US" dirty="0">
                <a:solidFill>
                  <a:srgbClr val="FFFFFF"/>
                </a:solidFill>
              </a:defRPr>
            </a:lvl1pPr>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6155C06D-3B2B-4DDE-AF62-A7EF07DDC804}" type="slidenum">
              <a:rPr lang="en-US"/>
              <a:pPr/>
              <a:t>‹#›</a:t>
            </a:fld>
            <a:endParaRPr lang="en-US"/>
          </a:p>
        </p:txBody>
      </p:sp>
    </p:spTree>
    <p:extLst>
      <p:ext uri="{BB962C8B-B14F-4D97-AF65-F5344CB8AC3E}">
        <p14:creationId xmlns:p14="http://schemas.microsoft.com/office/powerpoint/2010/main" val="41078671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fld id="{95B89823-A966-4E48-9677-C988A8569186}" type="datetime1">
              <a:rPr lang="en-US"/>
              <a:pPr/>
              <a:t>2/4/2016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fld id="{AC4EF574-5E45-4BE2-8B59-0168E5BE70BE}" type="slidenum">
              <a:rPr lang="en-US"/>
              <a:pPr/>
              <a:t>‹#›</a:t>
            </a:fld>
            <a:endParaRPr lang="en-US"/>
          </a:p>
        </p:txBody>
      </p:sp>
    </p:spTree>
    <p:extLst>
      <p:ext uri="{BB962C8B-B14F-4D97-AF65-F5344CB8AC3E}">
        <p14:creationId xmlns:p14="http://schemas.microsoft.com/office/powerpoint/2010/main" val="92944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lstStyle>
          <a:p>
            <a:fld id="{4806672F-25E7-4D7F-9C38-EE08FFB69232}" type="datetime1">
              <a:rPr lang="en-US"/>
              <a:pPr/>
              <a:t>2/4/2016</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lvl1pPr>
          </a:lstStyle>
          <a:p>
            <a:fld id="{3E8B11B5-5BF3-47A2-AF60-63ACF575EE57}" type="slidenum">
              <a:rPr lang="en-US"/>
              <a:pPr/>
              <a:t>‹#›</a:t>
            </a:fld>
            <a:endParaRPr lang="en-US"/>
          </a:p>
        </p:txBody>
      </p:sp>
    </p:spTree>
    <p:extLst>
      <p:ext uri="{BB962C8B-B14F-4D97-AF65-F5344CB8AC3E}">
        <p14:creationId xmlns:p14="http://schemas.microsoft.com/office/powerpoint/2010/main" val="232254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fld id="{B7B4A6A7-CC8A-446A-826E-6CDCB63DA31A}" type="datetime1">
              <a:rPr lang="en-US"/>
              <a:pPr/>
              <a:t>2/4/2016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fld id="{E50D4CF0-2DF0-4078-BFBC-C7765F9C35E0}" type="slidenum">
              <a:rPr lang="en-US"/>
              <a:pPr/>
              <a:t>‹#›</a:t>
            </a:fld>
            <a:endParaRPr lang="en-US"/>
          </a:p>
        </p:txBody>
      </p:sp>
    </p:spTree>
    <p:extLst>
      <p:ext uri="{BB962C8B-B14F-4D97-AF65-F5344CB8AC3E}">
        <p14:creationId xmlns:p14="http://schemas.microsoft.com/office/powerpoint/2010/main" val="421815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lvl1pPr>
          </a:lstStyle>
          <a:p>
            <a:fld id="{C47DB22A-2F19-45D9-BB71-E43901F4F1A4}" type="datetime1">
              <a:rPr lang="en-US"/>
              <a:pPr/>
              <a:t>2/4/2016</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fld id="{3125B95D-15BD-47BE-967B-314D26674096}" type="slidenum">
              <a:rPr lang="en-US"/>
              <a:pPr/>
              <a:t>‹#›</a:t>
            </a:fld>
            <a:endParaRPr lang="en-US"/>
          </a:p>
        </p:txBody>
      </p:sp>
    </p:spTree>
    <p:extLst>
      <p:ext uri="{BB962C8B-B14F-4D97-AF65-F5344CB8AC3E}">
        <p14:creationId xmlns:p14="http://schemas.microsoft.com/office/powerpoint/2010/main" val="39092763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fld id="{A5C6C7A6-675B-4AD7-A8BB-2BE3816F2652}" type="datetime1">
              <a:rPr lang="en-US"/>
              <a:pPr/>
              <a:t>2/4/2016</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fld id="{5F244924-EBB8-4A6F-B563-EE32292218D5}" type="slidenum">
              <a:rPr lang="en-US"/>
              <a:pPr/>
              <a:t>‹#›</a:t>
            </a:fld>
            <a:endParaRPr lang="en-US"/>
          </a:p>
        </p:txBody>
      </p:sp>
    </p:spTree>
    <p:extLst>
      <p:ext uri="{BB962C8B-B14F-4D97-AF65-F5344CB8AC3E}">
        <p14:creationId xmlns:p14="http://schemas.microsoft.com/office/powerpoint/2010/main" val="356424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fld id="{605EC606-2FFC-4DB7-927B-EA1DE1C508AF}" type="datetime1">
              <a:rPr lang="en-US"/>
              <a:pPr/>
              <a:t>2/4/2016</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fld id="{FC204559-A512-4A95-ACCC-B4A637DE194A}" type="slidenum">
              <a:rPr lang="en-US"/>
              <a:pPr/>
              <a:t>‹#›</a:t>
            </a:fld>
            <a:endParaRPr lang="en-US"/>
          </a:p>
        </p:txBody>
      </p:sp>
    </p:spTree>
    <p:extLst>
      <p:ext uri="{BB962C8B-B14F-4D97-AF65-F5344CB8AC3E}">
        <p14:creationId xmlns:p14="http://schemas.microsoft.com/office/powerpoint/2010/main" val="106050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fld id="{3032CD3E-7199-443B-BD72-DEA8FD22B1C3}" type="datetime1">
              <a:rPr lang="en-US"/>
              <a:pPr/>
              <a:t>2/4/2016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fld id="{6425E9C3-49E2-41B8-B49B-244A43265542}" type="slidenum">
              <a:rPr lang="en-US"/>
              <a:pPr/>
              <a:t>‹#›</a:t>
            </a:fld>
            <a:endParaRPr lang="en-US"/>
          </a:p>
        </p:txBody>
      </p:sp>
    </p:spTree>
    <p:extLst>
      <p:ext uri="{BB962C8B-B14F-4D97-AF65-F5344CB8AC3E}">
        <p14:creationId xmlns:p14="http://schemas.microsoft.com/office/powerpoint/2010/main" val="140042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fld id="{49CA3978-DD19-4370-9E73-8BF820FFFE4F}" type="datetime1">
              <a:rPr lang="en-US"/>
              <a:pPr/>
              <a:t>2/4/2016</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fld id="{E8567EA0-1F37-4556-8BC3-0D34FDAF416F}" type="slidenum">
              <a:rPr lang="en-US"/>
              <a:pPr/>
              <a:t>‹#›</a:t>
            </a:fld>
            <a:endParaRPr lang="en-US"/>
          </a:p>
        </p:txBody>
      </p:sp>
    </p:spTree>
    <p:extLst>
      <p:ext uri="{BB962C8B-B14F-4D97-AF65-F5344CB8AC3E}">
        <p14:creationId xmlns:p14="http://schemas.microsoft.com/office/powerpoint/2010/main" val="346451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fld id="{598533B4-3825-4775-9FCB-6CF901ABB3CE}" type="datetime1">
              <a:rPr lang="en-US"/>
              <a:pPr/>
              <a:t>2/4/2016</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fld id="{3180AA9F-17C5-4870-8F2C-BD6BAAD2F5EF}" type="slidenum">
              <a:rPr lang="en-US"/>
              <a:pPr/>
              <a:t>‹#›</a:t>
            </a:fld>
            <a:endParaRPr lang="en-US"/>
          </a:p>
        </p:txBody>
      </p:sp>
    </p:spTree>
    <p:extLst>
      <p:ext uri="{BB962C8B-B14F-4D97-AF65-F5344CB8AC3E}">
        <p14:creationId xmlns:p14="http://schemas.microsoft.com/office/powerpoint/2010/main" val="399641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a:spLocks noChangeArrowheads="1"/>
          </p:cNvSpPr>
          <p:nvPr/>
        </p:nvSpPr>
        <p:spPr bwMode="auto">
          <a:xfrm rot="21240000">
            <a:off x="598488" y="1004888"/>
            <a:ext cx="4319587" cy="4311650"/>
          </a:xfrm>
          <a:prstGeom prst="rect">
            <a:avLst/>
          </a:prstGeom>
          <a:solidFill>
            <a:srgbClr val="FAFAFA"/>
          </a:solidFill>
          <a:ln w="1270" cap="rnd">
            <a:solidFill>
              <a:srgbClr val="EAEAEA"/>
            </a:solidFill>
            <a:miter lim="800000"/>
            <a:headEnd/>
            <a:tailEnd/>
          </a:ln>
          <a:effectLst>
            <a:outerShdw blurRad="25000" dist="12700" dir="5400000" algn="t" rotWithShape="0">
              <a:srgbClr val="80808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 name="Rectangle 5"/>
          <p:cNvSpPr>
            <a:spLocks noChangeArrowheads="1"/>
          </p:cNvSpPr>
          <p:nvPr/>
        </p:nvSpPr>
        <p:spPr bwMode="auto">
          <a:xfrm rot="21420000">
            <a:off x="596900" y="998538"/>
            <a:ext cx="4319588" cy="4313237"/>
          </a:xfrm>
          <a:prstGeom prst="rect">
            <a:avLst/>
          </a:prstGeom>
          <a:solidFill>
            <a:srgbClr val="FAFAFA"/>
          </a:solidFill>
          <a:ln w="1270" cap="rnd">
            <a:solidFill>
              <a:srgbClr val="EAEAEA"/>
            </a:solidFill>
            <a:miter lim="800000"/>
            <a:headEnd/>
            <a:tailEnd/>
          </a:ln>
          <a:effectLst>
            <a:outerShdw blurRad="28000" dist="12700" dir="5400000" algn="tl" rotWithShape="0">
              <a:srgbClr val="80808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fld id="{B60B9F80-7CA7-4AC9-8159-492218E68BD0}" type="datetime1">
              <a:rPr lang="en-US"/>
              <a:pPr/>
              <a:t>2/4/2016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7FF16A72-36A4-4F82-AAA7-57376A718355}" type="slidenum">
              <a:rPr lang="en-US"/>
              <a:pPr/>
              <a:t>‹#›</a:t>
            </a:fld>
            <a:endParaRPr lang="en-US"/>
          </a:p>
        </p:txBody>
      </p:sp>
    </p:spTree>
    <p:extLst>
      <p:ext uri="{BB962C8B-B14F-4D97-AF65-F5344CB8AC3E}">
        <p14:creationId xmlns:p14="http://schemas.microsoft.com/office/powerpoint/2010/main" val="54026758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wrap="square" lIns="91440" tIns="0" rIns="91440" bIns="0" numCol="1" anchor="b" anchorCtr="0" compatLnSpc="1">
            <a:prstTxWarp prst="textNoShape">
              <a:avLst/>
            </a:prstTxWarp>
          </a:bodyPr>
          <a:lstStyle>
            <a:lvl1pPr>
              <a:defRPr sz="1000">
                <a:solidFill>
                  <a:schemeClr val="tx2"/>
                </a:solidFill>
                <a:latin typeface="Trebuchet MS" charset="0"/>
              </a:defRPr>
            </a:lvl1pPr>
          </a:lstStyle>
          <a:p>
            <a:fld id="{454F6D35-3FA0-4918-90E3-0184727FFDF5}" type="datetime1">
              <a:rPr lang="en-US"/>
              <a:pPr/>
              <a:t>2/4/2016</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ea typeface="+mn-ea"/>
              </a:defRPr>
            </a:lvl1pPr>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latin typeface="Trebuchet MS" charset="0"/>
              </a:defRPr>
            </a:lvl1pPr>
          </a:lstStyle>
          <a:p>
            <a:fld id="{8EE53B1B-2DE3-40AE-A726-A0433278D91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697" r:id="rId2"/>
    <p:sldLayoutId id="2147483705" r:id="rId3"/>
    <p:sldLayoutId id="2147483698" r:id="rId4"/>
    <p:sldLayoutId id="2147483699" r:id="rId5"/>
    <p:sldLayoutId id="2147483700" r:id="rId6"/>
    <p:sldLayoutId id="2147483701" r:id="rId7"/>
    <p:sldLayoutId id="2147483702" r:id="rId8"/>
    <p:sldLayoutId id="2147483706" r:id="rId9"/>
    <p:sldLayoutId id="2147483703" r:id="rId10"/>
    <p:sldLayoutId id="2147483707"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ＭＳ Ｐゴシック" charset="-128"/>
          <a:cs typeface="+mj-cs"/>
        </a:defRPr>
      </a:lvl1pPr>
      <a:lvl2pPr algn="l" rtl="0" fontAlgn="base">
        <a:spcBef>
          <a:spcPct val="0"/>
        </a:spcBef>
        <a:spcAft>
          <a:spcPct val="0"/>
        </a:spcAft>
        <a:defRPr sz="3800" b="1">
          <a:solidFill>
            <a:schemeClr val="tx1"/>
          </a:solidFill>
          <a:latin typeface="Trebuchet MS" charset="0"/>
          <a:ea typeface="ＭＳ Ｐゴシック" charset="-128"/>
        </a:defRPr>
      </a:lvl2pPr>
      <a:lvl3pPr algn="l" rtl="0" fontAlgn="base">
        <a:spcBef>
          <a:spcPct val="0"/>
        </a:spcBef>
        <a:spcAft>
          <a:spcPct val="0"/>
        </a:spcAft>
        <a:defRPr sz="3800" b="1">
          <a:solidFill>
            <a:schemeClr val="tx1"/>
          </a:solidFill>
          <a:latin typeface="Trebuchet MS" charset="0"/>
          <a:ea typeface="ＭＳ Ｐゴシック" charset="-128"/>
        </a:defRPr>
      </a:lvl3pPr>
      <a:lvl4pPr algn="l" rtl="0" fontAlgn="base">
        <a:spcBef>
          <a:spcPct val="0"/>
        </a:spcBef>
        <a:spcAft>
          <a:spcPct val="0"/>
        </a:spcAft>
        <a:defRPr sz="3800" b="1">
          <a:solidFill>
            <a:schemeClr val="tx1"/>
          </a:solidFill>
          <a:latin typeface="Trebuchet MS" charset="0"/>
          <a:ea typeface="ＭＳ Ｐゴシック" charset="-128"/>
        </a:defRPr>
      </a:lvl4pPr>
      <a:lvl5pPr algn="l" rtl="0" fontAlgn="base">
        <a:spcBef>
          <a:spcPct val="0"/>
        </a:spcBef>
        <a:spcAft>
          <a:spcPct val="0"/>
        </a:spcAft>
        <a:defRPr sz="3800" b="1">
          <a:solidFill>
            <a:schemeClr val="tx1"/>
          </a:solidFill>
          <a:latin typeface="Trebuchet MS" charset="0"/>
          <a:ea typeface="ＭＳ Ｐゴシック" charset="-128"/>
        </a:defRPr>
      </a:lvl5pPr>
      <a:lvl6pPr marL="457200" algn="l" rtl="0" fontAlgn="base">
        <a:spcBef>
          <a:spcPct val="0"/>
        </a:spcBef>
        <a:spcAft>
          <a:spcPct val="0"/>
        </a:spcAft>
        <a:defRPr sz="3800" b="1">
          <a:solidFill>
            <a:schemeClr val="tx1"/>
          </a:solidFill>
          <a:latin typeface="Trebuchet MS" charset="0"/>
          <a:ea typeface="ＭＳ Ｐゴシック" charset="-128"/>
        </a:defRPr>
      </a:lvl6pPr>
      <a:lvl7pPr marL="914400" algn="l" rtl="0" fontAlgn="base">
        <a:spcBef>
          <a:spcPct val="0"/>
        </a:spcBef>
        <a:spcAft>
          <a:spcPct val="0"/>
        </a:spcAft>
        <a:defRPr sz="3800" b="1">
          <a:solidFill>
            <a:schemeClr val="tx1"/>
          </a:solidFill>
          <a:latin typeface="Trebuchet MS" charset="0"/>
          <a:ea typeface="ＭＳ Ｐゴシック" charset="-128"/>
        </a:defRPr>
      </a:lvl7pPr>
      <a:lvl8pPr marL="1371600" algn="l" rtl="0" fontAlgn="base">
        <a:spcBef>
          <a:spcPct val="0"/>
        </a:spcBef>
        <a:spcAft>
          <a:spcPct val="0"/>
        </a:spcAft>
        <a:defRPr sz="3800" b="1">
          <a:solidFill>
            <a:schemeClr val="tx1"/>
          </a:solidFill>
          <a:latin typeface="Trebuchet MS" charset="0"/>
          <a:ea typeface="ＭＳ Ｐゴシック" charset="-128"/>
        </a:defRPr>
      </a:lvl8pPr>
      <a:lvl9pPr marL="1828800" algn="l" rtl="0" fontAlgn="base">
        <a:spcBef>
          <a:spcPct val="0"/>
        </a:spcBef>
        <a:spcAft>
          <a:spcPct val="0"/>
        </a:spcAft>
        <a:defRPr sz="3800" b="1">
          <a:solidFill>
            <a:schemeClr val="tx1"/>
          </a:solidFill>
          <a:latin typeface="Trebuchet MS" charset="0"/>
          <a:ea typeface="ＭＳ Ｐゴシック" charset="-128"/>
        </a:defRPr>
      </a:lvl9pPr>
    </p:titleStyle>
    <p:bodyStyle>
      <a:lvl1pPr marL="273050" indent="-273050" algn="l" rtl="0" fontAlgn="base">
        <a:spcBef>
          <a:spcPts val="600"/>
        </a:spcBef>
        <a:spcAft>
          <a:spcPct val="0"/>
        </a:spcAft>
        <a:buClr>
          <a:schemeClr val="tx2"/>
        </a:buClr>
        <a:buSzPct val="73000"/>
        <a:buFont typeface="Wingdings 2" charset="2"/>
        <a:buChar char=""/>
        <a:defRPr sz="2600" kern="1200">
          <a:solidFill>
            <a:schemeClr val="tx1"/>
          </a:solidFill>
          <a:latin typeface="+mn-lt"/>
          <a:ea typeface="ＭＳ Ｐゴシック" charset="-128"/>
          <a:cs typeface="+mn-cs"/>
        </a:defRPr>
      </a:lvl1pPr>
      <a:lvl2pPr marL="520700" indent="-228600" algn="l" rtl="0" fontAlgn="base">
        <a:spcBef>
          <a:spcPts val="500"/>
        </a:spcBef>
        <a:spcAft>
          <a:spcPct val="0"/>
        </a:spcAft>
        <a:buClr>
          <a:srgbClr val="F9B639"/>
        </a:buClr>
        <a:buSzPct val="80000"/>
        <a:buFont typeface="Wingdings 2" charset="2"/>
        <a:buChar char=""/>
        <a:defRPr sz="2300" kern="1200">
          <a:solidFill>
            <a:srgbClr val="6C6C6C"/>
          </a:solidFill>
          <a:latin typeface="+mn-lt"/>
          <a:ea typeface="ＭＳ Ｐゴシック" charset="-128"/>
          <a:cs typeface="+mn-cs"/>
        </a:defRPr>
      </a:lvl2pPr>
      <a:lvl3pPr marL="758825" indent="-228600" algn="l" rtl="0" fontAlgn="base">
        <a:spcBef>
          <a:spcPts val="400"/>
        </a:spcBef>
        <a:spcAft>
          <a:spcPct val="0"/>
        </a:spcAft>
        <a:buClr>
          <a:srgbClr val="F9B639"/>
        </a:buClr>
        <a:buSzPct val="60000"/>
        <a:buFont typeface="Wingdings" charset="2"/>
        <a:buChar char=""/>
        <a:defRPr sz="2000" kern="1200">
          <a:solidFill>
            <a:schemeClr val="tx1"/>
          </a:solidFill>
          <a:latin typeface="+mn-lt"/>
          <a:ea typeface="ＭＳ Ｐゴシック" charset="-128"/>
          <a:cs typeface="+mn-cs"/>
        </a:defRPr>
      </a:lvl3pPr>
      <a:lvl4pPr marL="1004888" indent="-228600" algn="l" rtl="0" fontAlgn="base">
        <a:spcBef>
          <a:spcPct val="20000"/>
        </a:spcBef>
        <a:spcAft>
          <a:spcPct val="0"/>
        </a:spcAft>
        <a:buClr>
          <a:srgbClr val="F9B639"/>
        </a:buClr>
        <a:buSzPct val="80000"/>
        <a:buFont typeface="Wingdings 2" charset="2"/>
        <a:buChar char=""/>
        <a:defRPr sz="2000" kern="1200">
          <a:solidFill>
            <a:srgbClr val="6C6C6C"/>
          </a:solidFill>
          <a:latin typeface="+mn-lt"/>
          <a:ea typeface="ＭＳ Ｐゴシック" charset="-128"/>
          <a:cs typeface="+mn-cs"/>
        </a:defRPr>
      </a:lvl4pPr>
      <a:lvl5pPr marL="1279525" indent="-228600" algn="l" rtl="0" fontAlgn="base">
        <a:spcBef>
          <a:spcPts val="400"/>
        </a:spcBef>
        <a:spcAft>
          <a:spcPct val="0"/>
        </a:spcAft>
        <a:buClr>
          <a:srgbClr val="F9B639"/>
        </a:buClr>
        <a:buSzPct val="70000"/>
        <a:buFont typeface="Wingdings" charset="2"/>
        <a:buChar char=""/>
        <a:defRPr kern="1200">
          <a:solidFill>
            <a:schemeClr val="tx1"/>
          </a:solidFill>
          <a:latin typeface="+mn-lt"/>
          <a:ea typeface="ＭＳ Ｐゴシック" charset="-128"/>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rPr>
              <a:t>Warm-Up</a:t>
            </a:r>
            <a:endParaRPr lang="en-US" dirty="0">
              <a:ea typeface="+mj-ea"/>
            </a:endParaRPr>
          </a:p>
        </p:txBody>
      </p:sp>
      <p:sp>
        <p:nvSpPr>
          <p:cNvPr id="14339" name="Subtitle 2"/>
          <p:cNvSpPr>
            <a:spLocks noGrp="1"/>
          </p:cNvSpPr>
          <p:nvPr>
            <p:ph idx="1"/>
          </p:nvPr>
        </p:nvSpPr>
        <p:spPr/>
        <p:txBody>
          <a:bodyPr/>
          <a:lstStyle/>
          <a:p>
            <a:r>
              <a:rPr lang="en-US" dirty="0" smtClean="0"/>
              <a:t>What is a decision tree?  </a:t>
            </a:r>
          </a:p>
          <a:p>
            <a:r>
              <a:rPr lang="en-US" dirty="0" smtClean="0"/>
              <a:t>With your should partner</a:t>
            </a:r>
            <a:r>
              <a:rPr lang="en-US" smtClean="0"/>
              <a:t>, create a decision </a:t>
            </a:r>
            <a:r>
              <a:rPr lang="en-US" dirty="0" smtClean="0"/>
              <a:t>tree based on the following question:</a:t>
            </a:r>
          </a:p>
          <a:p>
            <a:pPr lvl="1"/>
            <a:r>
              <a:rPr lang="en-US" dirty="0" smtClean="0"/>
              <a:t>Should I have a credit card?</a:t>
            </a:r>
            <a:endParaRPr lang="en-US" dirty="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Learning Target</a:t>
            </a:r>
            <a:endParaRPr lang="en-US" dirty="0">
              <a:ea typeface="+mj-ea"/>
            </a:endParaRPr>
          </a:p>
        </p:txBody>
      </p:sp>
      <p:sp>
        <p:nvSpPr>
          <p:cNvPr id="16387" name="Content Placeholder 2"/>
          <p:cNvSpPr>
            <a:spLocks noGrp="1"/>
          </p:cNvSpPr>
          <p:nvPr>
            <p:ph idx="1"/>
          </p:nvPr>
        </p:nvSpPr>
        <p:spPr/>
        <p:txBody>
          <a:bodyPr/>
          <a:lstStyle/>
          <a:p>
            <a:r>
              <a:rPr lang="en-US" dirty="0" smtClean="0"/>
              <a:t>I can explore the costs of using a credit card and make good decisions about when and how to use it</a:t>
            </a:r>
          </a:p>
          <a:p>
            <a:r>
              <a:rPr lang="en-US" dirty="0" smtClean="0"/>
              <a:t>Success Criteria</a:t>
            </a:r>
          </a:p>
          <a:p>
            <a:pPr lvl="1"/>
            <a:r>
              <a:rPr lang="en-US" dirty="0" smtClean="0"/>
              <a:t>Explain the 3 C’s of Credit</a:t>
            </a:r>
          </a:p>
          <a:p>
            <a:pPr lvl="1"/>
            <a:r>
              <a:rPr lang="en-US" dirty="0" smtClean="0"/>
              <a:t>Identify differences between debit and credit cards</a:t>
            </a:r>
          </a:p>
          <a:p>
            <a:pPr lvl="1"/>
            <a:r>
              <a:rPr lang="en-US" dirty="0" smtClean="0"/>
              <a:t>Explore the costs and benefits of using a credit card, especially while travelling</a:t>
            </a:r>
          </a:p>
          <a:p>
            <a:pPr lvl="1"/>
            <a:r>
              <a:rPr lang="en-US" dirty="0" smtClean="0"/>
              <a:t>Determine if </a:t>
            </a:r>
            <a:r>
              <a:rPr lang="en-US" dirty="0" smtClean="0"/>
              <a:t>I am  ready </a:t>
            </a:r>
            <a:r>
              <a:rPr lang="en-US" dirty="0" smtClean="0"/>
              <a:t>to use a credit card</a:t>
            </a:r>
          </a:p>
          <a:p>
            <a:pPr lvl="1"/>
            <a:r>
              <a:rPr lang="en-US" dirty="0" smtClean="0"/>
              <a:t>Practice filling out a credit card application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Demand:  </a:t>
            </a:r>
            <a:r>
              <a:rPr lang="en-US" dirty="0" smtClean="0"/>
              <a:t>the </a:t>
            </a:r>
            <a:r>
              <a:rPr lang="en-US" dirty="0"/>
              <a:t>different quantities of a resource, good, or service that will be </a:t>
            </a:r>
            <a:r>
              <a:rPr lang="en-US" dirty="0" smtClean="0"/>
              <a:t>purchased at </a:t>
            </a:r>
            <a:r>
              <a:rPr lang="en-US" dirty="0"/>
              <a:t>various prices during a specific time period (willingness and ability to purchase </a:t>
            </a:r>
            <a:r>
              <a:rPr lang="en-US" dirty="0" smtClean="0"/>
              <a:t>goods and </a:t>
            </a:r>
            <a:r>
              <a:rPr lang="en-US" dirty="0"/>
              <a:t>services for a particular price).</a:t>
            </a:r>
          </a:p>
          <a:p>
            <a:r>
              <a:rPr lang="en-US" b="1" dirty="0"/>
              <a:t>Supply </a:t>
            </a:r>
            <a:r>
              <a:rPr lang="en-US" b="1" dirty="0" smtClean="0"/>
              <a:t>:  </a:t>
            </a:r>
            <a:r>
              <a:rPr lang="en-US" dirty="0" smtClean="0"/>
              <a:t>the </a:t>
            </a:r>
            <a:r>
              <a:rPr lang="en-US" dirty="0"/>
              <a:t>different quantities of a resource, good, or service that will be offered </a:t>
            </a:r>
            <a:r>
              <a:rPr lang="en-US" dirty="0" smtClean="0"/>
              <a:t>for sale </a:t>
            </a:r>
            <a:r>
              <a:rPr lang="en-US" dirty="0"/>
              <a:t>at various possible prices during a specific time period (quantity of a </a:t>
            </a:r>
            <a:r>
              <a:rPr lang="en-US" dirty="0" smtClean="0"/>
              <a:t>product producers </a:t>
            </a:r>
            <a:r>
              <a:rPr lang="en-US" dirty="0"/>
              <a:t>are willing to provide at a particular price</a:t>
            </a:r>
            <a:r>
              <a:rPr lang="en-US" dirty="0" smtClean="0"/>
              <a:t>).</a:t>
            </a:r>
          </a:p>
          <a:p>
            <a:r>
              <a:rPr lang="en-US" b="1" dirty="0" smtClean="0"/>
              <a:t>Scarcity: </a:t>
            </a:r>
            <a:r>
              <a:rPr lang="en-US" b="1" i="1" dirty="0" smtClean="0"/>
              <a:t> </a:t>
            </a:r>
            <a:r>
              <a:rPr lang="en-US" dirty="0" smtClean="0"/>
              <a:t>the </a:t>
            </a:r>
            <a:r>
              <a:rPr lang="en-US" dirty="0"/>
              <a:t>situation in which wants are greater than available resources</a:t>
            </a:r>
            <a:r>
              <a:rPr lang="en-US" dirty="0" smtClean="0"/>
              <a:t>.</a:t>
            </a:r>
          </a:p>
          <a:p>
            <a:r>
              <a:rPr lang="en-US" b="1" dirty="0"/>
              <a:t>Opportunity Cost- </a:t>
            </a:r>
            <a:r>
              <a:rPr lang="en-US" dirty="0"/>
              <a:t>the cost of something in terms of opportunity foregone</a:t>
            </a:r>
          </a:p>
          <a:p>
            <a:endParaRPr lang="en-US" dirty="0"/>
          </a:p>
        </p:txBody>
      </p:sp>
      <p:sp>
        <p:nvSpPr>
          <p:cNvPr id="2" name="Title 1"/>
          <p:cNvSpPr>
            <a:spLocks noGrp="1"/>
          </p:cNvSpPr>
          <p:nvPr>
            <p:ph type="title"/>
          </p:nvPr>
        </p:nvSpPr>
        <p:spPr/>
        <p:txBody>
          <a:bodyPr>
            <a:normAutofit/>
          </a:bodyPr>
          <a:lstStyle/>
          <a:p>
            <a:r>
              <a:rPr lang="en-US" b="1" dirty="0"/>
              <a:t>Key Vocabulary </a:t>
            </a:r>
            <a:r>
              <a:rPr lang="en-US" b="1" dirty="0" smtClean="0"/>
              <a:t>Review…</a:t>
            </a:r>
            <a:endParaRPr lang="en-US" b="1" dirty="0"/>
          </a:p>
        </p:txBody>
      </p:sp>
    </p:spTree>
    <p:extLst>
      <p:ext uri="{BB962C8B-B14F-4D97-AF65-F5344CB8AC3E}">
        <p14:creationId xmlns:p14="http://schemas.microsoft.com/office/powerpoint/2010/main" val="3884828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Savings-</a:t>
            </a:r>
            <a:r>
              <a:rPr lang="en-US" dirty="0" smtClean="0"/>
              <a:t> </a:t>
            </a:r>
            <a:r>
              <a:rPr lang="en-US" dirty="0"/>
              <a:t>equals disposable income minus consumption</a:t>
            </a:r>
            <a:endParaRPr lang="en-US" dirty="0" smtClean="0"/>
          </a:p>
          <a:p>
            <a:r>
              <a:rPr lang="en-US" b="1" dirty="0"/>
              <a:t>Disposable Income- </a:t>
            </a:r>
            <a:r>
              <a:rPr lang="en-US" dirty="0"/>
              <a:t>what one can spend after </a:t>
            </a:r>
            <a:r>
              <a:rPr lang="en-US" dirty="0" smtClean="0"/>
              <a:t>taxes</a:t>
            </a:r>
            <a:endParaRPr lang="en-US" b="1" dirty="0" smtClean="0"/>
          </a:p>
          <a:p>
            <a:r>
              <a:rPr lang="en-US" b="1" dirty="0" smtClean="0"/>
              <a:t>Consumption-</a:t>
            </a:r>
            <a:r>
              <a:rPr lang="en-US" dirty="0" smtClean="0"/>
              <a:t> </a:t>
            </a:r>
            <a:r>
              <a:rPr lang="en-US" dirty="0"/>
              <a:t>spending on goods and services</a:t>
            </a:r>
          </a:p>
          <a:p>
            <a:r>
              <a:rPr lang="en-US" b="1" dirty="0" smtClean="0"/>
              <a:t>Interest</a:t>
            </a:r>
            <a:r>
              <a:rPr lang="en-US" dirty="0" smtClean="0"/>
              <a:t> (how it is calculated)- </a:t>
            </a:r>
            <a:r>
              <a:rPr lang="en-US" dirty="0"/>
              <a:t>A fee paid by a borrower of money </a:t>
            </a:r>
            <a:r>
              <a:rPr lang="en-US" dirty="0" smtClean="0"/>
              <a:t>to the </a:t>
            </a:r>
            <a:r>
              <a:rPr lang="en-US" dirty="0"/>
              <a:t>owner as a form of compensation for the use of that money. It is most </a:t>
            </a:r>
            <a:r>
              <a:rPr lang="en-US" dirty="0" smtClean="0"/>
              <a:t>commonly the </a:t>
            </a:r>
            <a:r>
              <a:rPr lang="en-US" dirty="0"/>
              <a:t>price paid for the use of borrowed money (ex. Credit Cards) or money earned </a:t>
            </a:r>
            <a:r>
              <a:rPr lang="en-US" dirty="0" smtClean="0"/>
              <a:t>by depositing </a:t>
            </a:r>
            <a:r>
              <a:rPr lang="en-US" dirty="0"/>
              <a:t>money (ex. Savings account at a bank.)</a:t>
            </a:r>
            <a:endParaRPr lang="en-US" dirty="0" smtClean="0"/>
          </a:p>
          <a:p>
            <a:endParaRPr lang="en-US" dirty="0"/>
          </a:p>
        </p:txBody>
      </p:sp>
      <p:sp>
        <p:nvSpPr>
          <p:cNvPr id="2" name="Title 1"/>
          <p:cNvSpPr>
            <a:spLocks noGrp="1"/>
          </p:cNvSpPr>
          <p:nvPr>
            <p:ph type="title"/>
          </p:nvPr>
        </p:nvSpPr>
        <p:spPr/>
        <p:txBody>
          <a:bodyPr/>
          <a:lstStyle/>
          <a:p>
            <a:r>
              <a:rPr lang="en-US" b="1" dirty="0" smtClean="0"/>
              <a:t>Key Vocabulary Review…</a:t>
            </a:r>
            <a:endParaRPr lang="en-US" b="1" dirty="0"/>
          </a:p>
        </p:txBody>
      </p:sp>
    </p:spTree>
    <p:extLst>
      <p:ext uri="{BB962C8B-B14F-4D97-AF65-F5344CB8AC3E}">
        <p14:creationId xmlns:p14="http://schemas.microsoft.com/office/powerpoint/2010/main" val="1130912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Future value (FV</a:t>
            </a:r>
            <a:r>
              <a:rPr lang="en-US" dirty="0" smtClean="0"/>
              <a:t>)-  the amount </a:t>
            </a:r>
            <a:r>
              <a:rPr lang="en-US" dirty="0"/>
              <a:t>of money to </a:t>
            </a:r>
            <a:r>
              <a:rPr lang="en-US" dirty="0" smtClean="0"/>
              <a:t>which an </a:t>
            </a:r>
            <a:r>
              <a:rPr lang="en-US" dirty="0"/>
              <a:t>investment will grow over a finite period of time at a given interest rate. </a:t>
            </a:r>
            <a:endParaRPr lang="en-US" dirty="0" smtClean="0"/>
          </a:p>
          <a:p>
            <a:pPr lvl="1"/>
            <a:r>
              <a:rPr lang="en-US" dirty="0" smtClean="0"/>
              <a:t>Put another way</a:t>
            </a:r>
            <a:r>
              <a:rPr lang="en-US" dirty="0"/>
              <a:t>, future value is the cash value of an investment at a particular time in the future</a:t>
            </a:r>
            <a:r>
              <a:rPr lang="en-US" dirty="0" smtClean="0"/>
              <a:t>.</a:t>
            </a:r>
          </a:p>
          <a:p>
            <a:r>
              <a:rPr lang="en-US" b="1" dirty="0"/>
              <a:t>Compounding-</a:t>
            </a:r>
            <a:r>
              <a:rPr lang="en-US" dirty="0"/>
              <a:t> The process of leaving the initial investment plus any accumulated interest in a bank for more than one period is </a:t>
            </a:r>
            <a:r>
              <a:rPr lang="en-US" i="1" dirty="0"/>
              <a:t>reinvesting </a:t>
            </a:r>
            <a:r>
              <a:rPr lang="en-US" dirty="0"/>
              <a:t>the interest</a:t>
            </a:r>
          </a:p>
        </p:txBody>
      </p:sp>
      <p:sp>
        <p:nvSpPr>
          <p:cNvPr id="2" name="Title 1"/>
          <p:cNvSpPr>
            <a:spLocks noGrp="1"/>
          </p:cNvSpPr>
          <p:nvPr>
            <p:ph type="title"/>
          </p:nvPr>
        </p:nvSpPr>
        <p:spPr/>
        <p:txBody>
          <a:bodyPr/>
          <a:lstStyle/>
          <a:p>
            <a:r>
              <a:rPr lang="en-US" dirty="0" smtClean="0"/>
              <a:t>New Key Vocab</a:t>
            </a:r>
            <a:endParaRPr lang="en-US" dirty="0"/>
          </a:p>
        </p:txBody>
      </p:sp>
    </p:spTree>
    <p:extLst>
      <p:ext uri="{BB962C8B-B14F-4D97-AF65-F5344CB8AC3E}">
        <p14:creationId xmlns:p14="http://schemas.microsoft.com/office/powerpoint/2010/main" val="240455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Discussion</a:t>
            </a:r>
            <a:endParaRPr lang="en-US" dirty="0">
              <a:ea typeface="+mj-ea"/>
            </a:endParaRPr>
          </a:p>
        </p:txBody>
      </p:sp>
      <p:sp>
        <p:nvSpPr>
          <p:cNvPr id="3" name="Content Placeholder 2"/>
          <p:cNvSpPr>
            <a:spLocks noGrp="1"/>
          </p:cNvSpPr>
          <p:nvPr>
            <p:ph idx="1"/>
          </p:nvPr>
        </p:nvSpPr>
        <p:spPr/>
        <p:txBody>
          <a:bodyPr>
            <a:normAutofit/>
          </a:bodyPr>
          <a:lstStyle/>
          <a:p>
            <a:pPr>
              <a:lnSpc>
                <a:spcPct val="90000"/>
              </a:lnSpc>
            </a:pPr>
            <a:r>
              <a:rPr lang="en-US" dirty="0" smtClean="0"/>
              <a:t>What is credit?</a:t>
            </a:r>
          </a:p>
          <a:p>
            <a:pPr lvl="1">
              <a:lnSpc>
                <a:spcPct val="90000"/>
              </a:lnSpc>
            </a:pPr>
            <a:r>
              <a:rPr lang="en-US" dirty="0" smtClean="0"/>
              <a:t>Credit is the borrowing of funds with the intent of paying them back.</a:t>
            </a:r>
          </a:p>
          <a:p>
            <a:pPr lvl="1">
              <a:lnSpc>
                <a:spcPct val="90000"/>
              </a:lnSpc>
            </a:pPr>
            <a:endParaRPr lang="en-US" dirty="0" smtClean="0"/>
          </a:p>
          <a:p>
            <a:pPr lvl="1">
              <a:lnSpc>
                <a:spcPct val="90000"/>
              </a:lnSpc>
            </a:pPr>
            <a:r>
              <a:rPr lang="en-US" dirty="0" smtClean="0"/>
              <a:t>With credit cards, there may be a charge when you borrow funds. The charge is usually in the form of fees and/or interest.</a:t>
            </a:r>
          </a:p>
          <a:p>
            <a:pPr lvl="1">
              <a:lnSpc>
                <a:spcPct val="90000"/>
              </a:lnSpc>
            </a:pPr>
            <a:r>
              <a:rPr lang="en-US" dirty="0" smtClean="0"/>
              <a:t>If you pay off you entire credit card bill every month you will not pay interest. </a:t>
            </a:r>
          </a:p>
          <a:p>
            <a:pPr lvl="1">
              <a:lnSpc>
                <a:spcPct val="90000"/>
              </a:lnSpc>
            </a:pPr>
            <a:r>
              <a:rPr lang="en-US" dirty="0" smtClean="0"/>
              <a:t>However, there may be an annual (yearly) fee or other fees.</a:t>
            </a:r>
          </a:p>
          <a:p>
            <a:pPr lvl="1">
              <a:lnSpc>
                <a:spcPct val="90000"/>
              </a:lnSpc>
            </a:pPr>
            <a:r>
              <a:rPr lang="en-US" dirty="0" smtClean="0"/>
              <a:t>If you carry over some of your balance to the next month, you will pay interest.</a:t>
            </a:r>
          </a:p>
          <a:p>
            <a:pPr lvl="1">
              <a:lnSpc>
                <a:spcPct val="90000"/>
              </a:lnSpc>
            </a:pPr>
            <a:endParaRPr lang="en-US"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fontAlgn="auto">
              <a:spcAft>
                <a:spcPts val="0"/>
              </a:spcAft>
              <a:defRPr/>
            </a:pPr>
            <a:r>
              <a:rPr lang="en-US" dirty="0" smtClean="0">
                <a:ea typeface="+mj-ea"/>
              </a:rPr>
              <a:t>Discussion</a:t>
            </a:r>
            <a:endParaRPr lang="en-US" dirty="0">
              <a:ea typeface="+mj-ea"/>
            </a:endParaRPr>
          </a:p>
        </p:txBody>
      </p:sp>
      <p:sp>
        <p:nvSpPr>
          <p:cNvPr id="18435" name="Content Placeholder 2"/>
          <p:cNvSpPr>
            <a:spLocks noGrp="1"/>
          </p:cNvSpPr>
          <p:nvPr>
            <p:ph idx="1"/>
          </p:nvPr>
        </p:nvSpPr>
        <p:spPr/>
        <p:txBody>
          <a:bodyPr/>
          <a:lstStyle/>
          <a:p>
            <a:r>
              <a:rPr lang="en-US" sz="3600" dirty="0" smtClean="0"/>
              <a:t> </a:t>
            </a:r>
            <a:r>
              <a:rPr lang="en-US" sz="2800" dirty="0"/>
              <a:t>Why is important to recognize the cost of using </a:t>
            </a:r>
            <a:r>
              <a:rPr lang="en-US" sz="2800" dirty="0" smtClean="0"/>
              <a:t>credit?</a:t>
            </a:r>
          </a:p>
          <a:p>
            <a:pPr lvl="1"/>
            <a:r>
              <a:rPr lang="en-US" dirty="0" smtClean="0"/>
              <a:t>Using </a:t>
            </a:r>
            <a:r>
              <a:rPr lang="en-US" dirty="0"/>
              <a:t>credit wisely will help you build a good credit history – which will be very important in helping you build your long-term assets in the future. </a:t>
            </a:r>
            <a:endParaRPr lang="en-US" dirty="0" smtClean="0"/>
          </a:p>
          <a:p>
            <a:pPr lvl="1"/>
            <a:r>
              <a:rPr lang="en-US" dirty="0" smtClean="0"/>
              <a:t>When </a:t>
            </a:r>
            <a:r>
              <a:rPr lang="en-US" dirty="0"/>
              <a:t>traveling it could be helpful at times to use credit cards because they can be very convenient and beneficial in emergencies. </a:t>
            </a:r>
            <a:endParaRPr lang="en-US" dirty="0" smtClean="0"/>
          </a:p>
          <a:p>
            <a:pPr lvl="1"/>
            <a:r>
              <a:rPr lang="en-US" dirty="0" smtClean="0"/>
              <a:t>When you are travelling in can help helpful and convenient and beneficial if there is an emergency</a:t>
            </a:r>
          </a:p>
          <a:p>
            <a:pPr lvl="1">
              <a:buFont typeface="Wingdings 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fade">
                                      <p:cBhvr>
                                        <p:cTn id="17"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rPr>
              <a:t>How do people get a loan or credit card?</a:t>
            </a:r>
            <a:endParaRPr lang="en-US" dirty="0">
              <a:ea typeface="+mj-ea"/>
            </a:endParaRPr>
          </a:p>
        </p:txBody>
      </p:sp>
      <p:sp>
        <p:nvSpPr>
          <p:cNvPr id="19459" name="Content Placeholder 2"/>
          <p:cNvSpPr>
            <a:spLocks noGrp="1"/>
          </p:cNvSpPr>
          <p:nvPr>
            <p:ph type="body" idx="1"/>
          </p:nvPr>
        </p:nvSpPr>
        <p:spPr>
          <a:xfrm>
            <a:off x="718457" y="1905000"/>
            <a:ext cx="6603831" cy="743507"/>
          </a:xfrm>
        </p:spPr>
        <p:txBody>
          <a:bodyPr/>
          <a:lstStyle/>
          <a:p>
            <a:r>
              <a:rPr lang="en-US" dirty="0" smtClean="0"/>
              <a:t>Banks and credit card companies decide if they will extend credit to you and what your credit limit will be.</a:t>
            </a:r>
          </a:p>
          <a:p>
            <a:r>
              <a:rPr lang="en-US" dirty="0" smtClean="0"/>
              <a:t>If you apply for a credit card or loan you will be asked to fill out an 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fade">
                                      <p:cBhvr>
                                        <p:cTn id="10"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a:ea typeface="+mj-ea"/>
              </a:rPr>
              <a:t>Banks will make a decision based upon the 3 C’s</a:t>
            </a:r>
            <a:endParaRPr lang="en-US" dirty="0">
              <a:ea typeface="+mj-ea"/>
            </a:endParaRPr>
          </a:p>
        </p:txBody>
      </p:sp>
      <p:sp>
        <p:nvSpPr>
          <p:cNvPr id="23555" name="Content Placeholder 2"/>
          <p:cNvSpPr>
            <a:spLocks noGrp="1"/>
          </p:cNvSpPr>
          <p:nvPr>
            <p:ph idx="1"/>
          </p:nvPr>
        </p:nvSpPr>
        <p:spPr/>
        <p:txBody>
          <a:bodyPr/>
          <a:lstStyle/>
          <a:p>
            <a:r>
              <a:rPr lang="en-US" dirty="0" smtClean="0"/>
              <a:t>Character: Will you repay the debt?</a:t>
            </a:r>
          </a:p>
          <a:p>
            <a:r>
              <a:rPr lang="en-US" dirty="0" smtClean="0"/>
              <a:t>Capacity: Can you repay the debt?</a:t>
            </a:r>
          </a:p>
          <a:p>
            <a:r>
              <a:rPr lang="en-US" dirty="0" smtClean="0"/>
              <a:t>Capital: What if you don’t repay the debt?</a:t>
            </a:r>
          </a:p>
        </p:txBody>
      </p:sp>
    </p:spTree>
    <p:extLst>
      <p:ext uri="{BB962C8B-B14F-4D97-AF65-F5344CB8AC3E}">
        <p14:creationId xmlns:p14="http://schemas.microsoft.com/office/powerpoint/2010/main" val="3541913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ea typeface="+mj-ea"/>
              </a:rPr>
              <a:t>Banks will make a decision based upon the 3 C’s</a:t>
            </a:r>
            <a:endParaRPr lang="en-US" dirty="0">
              <a:ea typeface="+mj-ea"/>
            </a:endParaRPr>
          </a:p>
        </p:txBody>
      </p:sp>
      <p:sp>
        <p:nvSpPr>
          <p:cNvPr id="20483" name="Content Placeholder 2"/>
          <p:cNvSpPr>
            <a:spLocks noGrp="1"/>
          </p:cNvSpPr>
          <p:nvPr>
            <p:ph idx="1"/>
          </p:nvPr>
        </p:nvSpPr>
        <p:spPr/>
        <p:txBody>
          <a:bodyPr/>
          <a:lstStyle/>
          <a:p>
            <a:r>
              <a:rPr lang="en-US" dirty="0" smtClean="0"/>
              <a:t>Character: Will you repay the debt?</a:t>
            </a:r>
          </a:p>
          <a:p>
            <a:pPr lvl="1"/>
            <a:r>
              <a:rPr lang="en-US" dirty="0" smtClean="0"/>
              <a:t>From your credit history, does it look like you possess the honesty and reliability to pay credit debts?</a:t>
            </a:r>
          </a:p>
          <a:p>
            <a:pPr lvl="2"/>
            <a:r>
              <a:rPr lang="en-US" dirty="0" smtClean="0"/>
              <a:t>Have you used a credit card before?</a:t>
            </a:r>
          </a:p>
          <a:p>
            <a:pPr lvl="2"/>
            <a:r>
              <a:rPr lang="en-US" dirty="0" smtClean="0"/>
              <a:t>Do you pay your bills on time?</a:t>
            </a:r>
          </a:p>
          <a:p>
            <a:pPr lvl="2"/>
            <a:r>
              <a:rPr lang="en-US" dirty="0" smtClean="0"/>
              <a:t>Do you have a good credit report?</a:t>
            </a:r>
          </a:p>
          <a:p>
            <a:pPr lvl="2"/>
            <a:r>
              <a:rPr lang="en-US" dirty="0" smtClean="0"/>
              <a:t>Can you provide character references?</a:t>
            </a:r>
          </a:p>
          <a:p>
            <a:pPr lvl="2"/>
            <a:r>
              <a:rPr lang="en-US" dirty="0" smtClean="0"/>
              <a:t>How long have you lived at your current address?</a:t>
            </a:r>
          </a:p>
          <a:p>
            <a:pPr lvl="2"/>
            <a:r>
              <a:rPr lang="en-US" dirty="0" smtClean="0"/>
              <a:t>How long have you been at your present job?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ea typeface="+mj-ea"/>
              </a:rPr>
              <a:t>Banks will make a decision based upon the 3 C’s</a:t>
            </a:r>
            <a:endParaRPr lang="en-US" dirty="0">
              <a:ea typeface="+mj-ea"/>
            </a:endParaRPr>
          </a:p>
        </p:txBody>
      </p:sp>
      <p:sp>
        <p:nvSpPr>
          <p:cNvPr id="21507" name="Content Placeholder 2"/>
          <p:cNvSpPr>
            <a:spLocks noGrp="1"/>
          </p:cNvSpPr>
          <p:nvPr>
            <p:ph idx="1"/>
          </p:nvPr>
        </p:nvSpPr>
        <p:spPr/>
        <p:txBody>
          <a:bodyPr/>
          <a:lstStyle/>
          <a:p>
            <a:r>
              <a:rPr lang="en-US" smtClean="0"/>
              <a:t>Capacity: Can you repay the debt?</a:t>
            </a:r>
          </a:p>
          <a:p>
            <a:pPr lvl="1"/>
            <a:r>
              <a:rPr lang="en-US" smtClean="0"/>
              <a:t>Have you been working regularly in an occupation that is likely to provide enough income to support your use of credit?</a:t>
            </a:r>
          </a:p>
          <a:p>
            <a:pPr lvl="2"/>
            <a:r>
              <a:rPr lang="en-US" smtClean="0"/>
              <a:t>Do you have a steady job?</a:t>
            </a:r>
          </a:p>
          <a:p>
            <a:pPr lvl="2"/>
            <a:r>
              <a:rPr lang="en-US" smtClean="0"/>
              <a:t>How many other loan payments do you have?</a:t>
            </a:r>
          </a:p>
          <a:p>
            <a:pPr lvl="2"/>
            <a:r>
              <a:rPr lang="en-US" smtClean="0"/>
              <a:t>What are your current living expenses?</a:t>
            </a:r>
          </a:p>
          <a:p>
            <a:pPr lvl="2"/>
            <a:r>
              <a:rPr lang="en-US" smtClean="0"/>
              <a:t>What are your current debts?</a:t>
            </a:r>
          </a:p>
          <a:p>
            <a:pPr lvl="2"/>
            <a:r>
              <a:rPr lang="en-US" smtClean="0"/>
              <a:t>How many dependents do you have?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1" y="2743200"/>
            <a:ext cx="3657600" cy="3657600"/>
          </a:xfrm>
        </p:spPr>
        <p:txBody>
          <a:bodyPr>
            <a:normAutofit/>
          </a:bodyPr>
          <a:lstStyle/>
          <a:p>
            <a:r>
              <a:rPr lang="en-US" dirty="0" smtClean="0"/>
              <a:t>When deciding what to do with your money, why would someone want to use a decision tree?</a:t>
            </a:r>
          </a:p>
          <a:p>
            <a:r>
              <a:rPr lang="en-US" dirty="0" smtClean="0"/>
              <a:t>It is a tool </a:t>
            </a:r>
            <a:r>
              <a:rPr lang="en-US" dirty="0"/>
              <a:t>that uses a tree-like graph or model of decisions and their possible </a:t>
            </a:r>
            <a:r>
              <a:rPr lang="en-US" dirty="0" smtClean="0"/>
              <a:t>consequences.  </a:t>
            </a:r>
          </a:p>
          <a:p>
            <a:r>
              <a:rPr lang="en-US" dirty="0" smtClean="0"/>
              <a:t>A </a:t>
            </a:r>
            <a:r>
              <a:rPr lang="en-US" dirty="0"/>
              <a:t>decision tree is used to identify the strategy most likely to reach a goal. </a:t>
            </a:r>
          </a:p>
        </p:txBody>
      </p:sp>
      <p:sp>
        <p:nvSpPr>
          <p:cNvPr id="4" name="Title 3"/>
          <p:cNvSpPr>
            <a:spLocks noGrp="1"/>
          </p:cNvSpPr>
          <p:nvPr>
            <p:ph type="title"/>
          </p:nvPr>
        </p:nvSpPr>
        <p:spPr>
          <a:xfrm>
            <a:off x="1066800" y="652796"/>
            <a:ext cx="6255488" cy="1362075"/>
          </a:xfrm>
        </p:spPr>
        <p:txBody>
          <a:bodyPr/>
          <a:lstStyle/>
          <a:p>
            <a:r>
              <a:rPr lang="en-US" dirty="0" smtClean="0"/>
              <a:t>Discussion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667000"/>
            <a:ext cx="3648075" cy="385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71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ppt_x"/>
                                          </p:val>
                                        </p:tav>
                                        <p:tav tm="100000">
                                          <p:val>
                                            <p:strVal val="#ppt_x"/>
                                          </p:val>
                                        </p:tav>
                                      </p:tavLst>
                                    </p:anim>
                                    <p:anim calcmode="lin" valueType="num">
                                      <p:cBhvr additive="base">
                                        <p:cTn id="1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ea typeface="+mj-ea"/>
              </a:rPr>
              <a:t>Banks will make a decision based upon the 3 C’s</a:t>
            </a:r>
            <a:endParaRPr lang="en-US" dirty="0">
              <a:ea typeface="+mj-ea"/>
            </a:endParaRPr>
          </a:p>
        </p:txBody>
      </p:sp>
      <p:sp>
        <p:nvSpPr>
          <p:cNvPr id="22531" name="Content Placeholder 2"/>
          <p:cNvSpPr>
            <a:spLocks noGrp="1"/>
          </p:cNvSpPr>
          <p:nvPr>
            <p:ph idx="1"/>
          </p:nvPr>
        </p:nvSpPr>
        <p:spPr/>
        <p:txBody>
          <a:bodyPr/>
          <a:lstStyle/>
          <a:p>
            <a:r>
              <a:rPr lang="en-US" smtClean="0"/>
              <a:t>Capital: What if you don’t repay the debt?</a:t>
            </a:r>
          </a:p>
          <a:p>
            <a:pPr lvl="1"/>
            <a:r>
              <a:rPr lang="en-US" smtClean="0"/>
              <a:t>Do you have any valuable assests such as real estate, savings, or investments that could be used to repay credit debts if income is unavailable?</a:t>
            </a:r>
          </a:p>
          <a:p>
            <a:pPr lvl="2"/>
            <a:r>
              <a:rPr lang="en-US" smtClean="0"/>
              <a:t>What property or possessions do you own that can secure the loan?</a:t>
            </a:r>
          </a:p>
          <a:p>
            <a:pPr lvl="2"/>
            <a:r>
              <a:rPr lang="en-US" smtClean="0"/>
              <a:t>Do you have a savings account?</a:t>
            </a:r>
          </a:p>
          <a:p>
            <a:pPr lvl="2"/>
            <a:r>
              <a:rPr lang="en-US" smtClean="0"/>
              <a:t>Do you have investments to use a collateral?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Review the 3 C’s</a:t>
            </a:r>
            <a:endParaRPr lang="en-US" dirty="0">
              <a:ea typeface="+mj-ea"/>
            </a:endParaRPr>
          </a:p>
        </p:txBody>
      </p:sp>
      <p:sp>
        <p:nvSpPr>
          <p:cNvPr id="23555" name="Content Placeholder 2"/>
          <p:cNvSpPr>
            <a:spLocks noGrp="1"/>
          </p:cNvSpPr>
          <p:nvPr>
            <p:ph idx="1"/>
          </p:nvPr>
        </p:nvSpPr>
        <p:spPr/>
        <p:txBody>
          <a:bodyPr/>
          <a:lstStyle/>
          <a:p>
            <a:r>
              <a:rPr lang="en-US" dirty="0" smtClean="0"/>
              <a:t>Character: Will you repay the debt?</a:t>
            </a:r>
          </a:p>
          <a:p>
            <a:r>
              <a:rPr lang="en-US" dirty="0" smtClean="0"/>
              <a:t>Capacity: Can you repay the debt?</a:t>
            </a:r>
          </a:p>
          <a:p>
            <a:r>
              <a:rPr lang="en-US" dirty="0" smtClean="0"/>
              <a:t>Capital: What if you don’t repay the debt?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39143" y="533400"/>
            <a:ext cx="5878286" cy="2868168"/>
          </a:xfrm>
        </p:spPr>
        <p:txBody>
          <a:bodyPr/>
          <a:lstStyle/>
          <a:p>
            <a:r>
              <a:rPr lang="en-US" sz="3200" dirty="0" smtClean="0"/>
              <a:t>How many of you Are interested </a:t>
            </a:r>
            <a:r>
              <a:rPr lang="en-US" sz="3200" dirty="0"/>
              <a:t>in having a credit card?</a:t>
            </a:r>
            <a:br>
              <a:rPr lang="en-US" sz="3200" dirty="0"/>
            </a:br>
            <a:r>
              <a:rPr lang="en-US" sz="3200" dirty="0"/>
              <a:t/>
            </a:r>
            <a:br>
              <a:rPr lang="en-US" sz="3200" dirty="0"/>
            </a:br>
            <a:r>
              <a:rPr lang="en-US" sz="3200" dirty="0"/>
              <a:t>Why would you like a credit card</a:t>
            </a:r>
            <a:r>
              <a:rPr lang="en-US" sz="3200" dirty="0" smtClean="0"/>
              <a:t>?</a:t>
            </a:r>
            <a:endParaRPr lang="en-US" sz="3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1038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98" y="2821837"/>
            <a:ext cx="6255488" cy="1362075"/>
          </a:xfrm>
        </p:spPr>
        <p:txBody>
          <a:bodyPr/>
          <a:lstStyle/>
          <a:p>
            <a:pPr fontAlgn="auto">
              <a:spcAft>
                <a:spcPts val="0"/>
              </a:spcAft>
              <a:defRPr/>
            </a:pPr>
            <a:r>
              <a:rPr lang="en-US" dirty="0" smtClean="0">
                <a:ea typeface="+mj-ea"/>
              </a:rPr>
              <a:t>Credit Card Game</a:t>
            </a:r>
            <a:endParaRPr lang="en-US" dirty="0">
              <a:ea typeface="+mj-ea"/>
            </a:endParaRPr>
          </a:p>
        </p:txBody>
      </p:sp>
      <p:sp>
        <p:nvSpPr>
          <p:cNvPr id="24579" name="Content Placeholder 2"/>
          <p:cNvSpPr>
            <a:spLocks noGrp="1"/>
          </p:cNvSpPr>
          <p:nvPr>
            <p:ph type="body" idx="1"/>
          </p:nvPr>
        </p:nvSpPr>
        <p:spPr>
          <a:xfrm>
            <a:off x="489857" y="1905000"/>
            <a:ext cx="7217229" cy="743507"/>
          </a:xfrm>
        </p:spPr>
        <p:txBody>
          <a:bodyPr/>
          <a:lstStyle/>
          <a:p>
            <a:endParaRPr lang="en-US" dirty="0" smtClean="0"/>
          </a:p>
          <a:p>
            <a:r>
              <a:rPr lang="en-US" dirty="0" smtClean="0"/>
              <a:t>This game will teach you more about how credit cards 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Credit Card Game Rules</a:t>
            </a:r>
            <a:endParaRPr lang="en-US" dirty="0">
              <a:ea typeface="+mj-ea"/>
            </a:endParaRPr>
          </a:p>
        </p:txBody>
      </p:sp>
      <p:sp>
        <p:nvSpPr>
          <p:cNvPr id="3" name="Content Placeholder 2"/>
          <p:cNvSpPr>
            <a:spLocks noGrp="1"/>
          </p:cNvSpPr>
          <p:nvPr>
            <p:ph idx="1"/>
          </p:nvPr>
        </p:nvSpPr>
        <p:spPr/>
        <p:txBody>
          <a:bodyPr>
            <a:normAutofit/>
          </a:bodyPr>
          <a:lstStyle/>
          <a:p>
            <a:pPr>
              <a:lnSpc>
                <a:spcPct val="80000"/>
              </a:lnSpc>
            </a:pPr>
            <a:r>
              <a:rPr lang="en-US" sz="1600" dirty="0" smtClean="0"/>
              <a:t>Each group must select one spokes person</a:t>
            </a:r>
          </a:p>
          <a:p>
            <a:pPr>
              <a:lnSpc>
                <a:spcPct val="80000"/>
              </a:lnSpc>
            </a:pPr>
            <a:r>
              <a:rPr lang="en-US" sz="1600" dirty="0" smtClean="0"/>
              <a:t>All students in the group must decide on an answer</a:t>
            </a:r>
          </a:p>
          <a:p>
            <a:pPr>
              <a:lnSpc>
                <a:spcPct val="80000"/>
              </a:lnSpc>
            </a:pPr>
            <a:r>
              <a:rPr lang="en-US" sz="1600" dirty="0" smtClean="0"/>
              <a:t>The majority prevails whenever the group disagrees on the answer</a:t>
            </a:r>
          </a:p>
          <a:p>
            <a:pPr>
              <a:lnSpc>
                <a:spcPct val="80000"/>
              </a:lnSpc>
            </a:pPr>
            <a:r>
              <a:rPr lang="en-US" sz="1600" dirty="0" smtClean="0"/>
              <a:t>The spokesperson must hold up the TRUE/FALSE card to indicate the group decision on the question.</a:t>
            </a:r>
          </a:p>
          <a:p>
            <a:pPr>
              <a:lnSpc>
                <a:spcPct val="80000"/>
              </a:lnSpc>
            </a:pPr>
            <a:r>
              <a:rPr lang="en-US" sz="1600" dirty="0" smtClean="0"/>
              <a:t>Teams must answer each question.</a:t>
            </a:r>
          </a:p>
          <a:p>
            <a:pPr>
              <a:lnSpc>
                <a:spcPct val="80000"/>
              </a:lnSpc>
            </a:pPr>
            <a:r>
              <a:rPr lang="en-US" sz="1600" dirty="0" smtClean="0"/>
              <a:t>The spokesperson must hold up the DOUBLE DOWN card if the group wants to use this option</a:t>
            </a:r>
          </a:p>
          <a:p>
            <a:pPr>
              <a:lnSpc>
                <a:spcPct val="80000"/>
              </a:lnSpc>
            </a:pPr>
            <a:r>
              <a:rPr lang="en-US" sz="1600" dirty="0" smtClean="0"/>
              <a:t>Each group earns 5 points for each correct answer. Each group loses 5 points for each incorrect answer.</a:t>
            </a:r>
          </a:p>
          <a:p>
            <a:pPr>
              <a:lnSpc>
                <a:spcPct val="80000"/>
              </a:lnSpc>
            </a:pPr>
            <a:r>
              <a:rPr lang="en-US" sz="1600" dirty="0" smtClean="0"/>
              <a:t>Each group may choose to DOUBLE DOWN on any question up to a total of 5 questions. If the group answers correctly, it receives 10 points, if the group is incorrect, they loses 10 points. </a:t>
            </a:r>
          </a:p>
          <a:p>
            <a:pPr>
              <a:lnSpc>
                <a:spcPct val="80000"/>
              </a:lnSpc>
            </a:pPr>
            <a:r>
              <a:rPr lang="en-US" sz="1600" dirty="0" smtClean="0"/>
              <a:t>Groups should use the DOUBLE DOWN on questions they are most confident about.</a:t>
            </a:r>
          </a:p>
          <a:p>
            <a:pPr>
              <a:lnSpc>
                <a:spcPct val="80000"/>
              </a:lnSpc>
            </a:pPr>
            <a:r>
              <a:rPr lang="en-US" sz="1600" dirty="0" smtClean="0"/>
              <a:t>A total of 100 points is a perfect score. To earn this score, the students must answer all questions correctly and DOUBLE DOWN correctly on 5 questions.</a:t>
            </a:r>
          </a:p>
          <a:p>
            <a:pPr>
              <a:lnSpc>
                <a:spcPct val="80000"/>
              </a:lnSpc>
            </a:pPr>
            <a:r>
              <a:rPr lang="en-US" sz="1600" dirty="0" smtClean="0"/>
              <a:t>Team with the most points wins.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5" y="0"/>
            <a:ext cx="7239000" cy="1143000"/>
          </a:xfrm>
        </p:spPr>
        <p:txBody>
          <a:bodyPr/>
          <a:lstStyle/>
          <a:p>
            <a:pPr fontAlgn="auto">
              <a:spcAft>
                <a:spcPts val="0"/>
              </a:spcAft>
              <a:defRPr/>
            </a:pPr>
            <a:r>
              <a:rPr lang="en-US" dirty="0" smtClean="0">
                <a:ea typeface="+mj-ea"/>
              </a:rPr>
              <a:t>How to play:</a:t>
            </a:r>
            <a:endParaRPr lang="en-US" dirty="0">
              <a:ea typeface="+mj-ea"/>
            </a:endParaRPr>
          </a:p>
        </p:txBody>
      </p:sp>
      <p:sp>
        <p:nvSpPr>
          <p:cNvPr id="27651" name="Content Placeholder 2"/>
          <p:cNvSpPr>
            <a:spLocks noGrp="1"/>
          </p:cNvSpPr>
          <p:nvPr>
            <p:ph idx="1"/>
          </p:nvPr>
        </p:nvSpPr>
        <p:spPr>
          <a:xfrm>
            <a:off x="179615" y="1273629"/>
            <a:ext cx="7788728" cy="5182734"/>
          </a:xfrm>
        </p:spPr>
        <p:txBody>
          <a:bodyPr/>
          <a:lstStyle/>
          <a:p>
            <a:r>
              <a:rPr lang="en-US" dirty="0" smtClean="0"/>
              <a:t>For each question, students will need to decide in their groups if they think the statement is true or false. </a:t>
            </a:r>
          </a:p>
          <a:p>
            <a:pPr lvl="1"/>
            <a:r>
              <a:rPr lang="en-US" dirty="0" smtClean="0"/>
              <a:t>The spokesperson will then hold up the appropriate side of the TRUE/FALSE card to reveal your group’s decision.</a:t>
            </a:r>
          </a:p>
          <a:p>
            <a:pPr lvl="1"/>
            <a:r>
              <a:rPr lang="en-US" dirty="0" smtClean="0"/>
              <a:t>The spokesperson should also hold up the DOUBLE DOWN card if this tactic was chosen for the question.</a:t>
            </a:r>
          </a:p>
          <a:p>
            <a:r>
              <a:rPr lang="en-US" dirty="0" smtClean="0"/>
              <a:t>Wait to hold up your card until you hear me say, “reveal your answers.”</a:t>
            </a:r>
          </a:p>
          <a:p>
            <a:pPr lvl="1"/>
            <a:r>
              <a:rPr lang="en-US" dirty="0" smtClean="0"/>
              <a:t>Make sure to also hold up the TRUE/FALSE and DOUBLE DOWN card at the same time if you choose to DOUBLE DOWN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Scoring</a:t>
            </a:r>
            <a:endParaRPr lang="en-US" dirty="0">
              <a:ea typeface="+mj-ea"/>
            </a:endParaRPr>
          </a:p>
        </p:txBody>
      </p:sp>
      <p:sp>
        <p:nvSpPr>
          <p:cNvPr id="28675" name="Content Placeholder 2"/>
          <p:cNvSpPr>
            <a:spLocks noGrp="1"/>
          </p:cNvSpPr>
          <p:nvPr>
            <p:ph idx="1"/>
          </p:nvPr>
        </p:nvSpPr>
        <p:spPr/>
        <p:txBody>
          <a:bodyPr/>
          <a:lstStyle/>
          <a:p>
            <a:r>
              <a:rPr lang="en-US" dirty="0" smtClean="0"/>
              <a:t>You will have to keep track of your own score on your score sheet.</a:t>
            </a:r>
          </a:p>
          <a:p>
            <a:r>
              <a:rPr lang="en-US" dirty="0" smtClean="0"/>
              <a:t>I will keep a point total on the board for each team.</a:t>
            </a:r>
          </a:p>
          <a:p>
            <a:r>
              <a:rPr lang="en-US" dirty="0" smtClean="0"/>
              <a:t>You will use this information to decide when to DOUBLE DOWN.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a:t>
            </a:r>
            <a:endParaRPr lang="en-US" dirty="0">
              <a:ea typeface="+mj-ea"/>
            </a:endParaRPr>
          </a:p>
        </p:txBody>
      </p:sp>
      <p:sp>
        <p:nvSpPr>
          <p:cNvPr id="29699" name="Content Placeholder 2"/>
          <p:cNvSpPr>
            <a:spLocks noGrp="1"/>
          </p:cNvSpPr>
          <p:nvPr>
            <p:ph idx="1"/>
          </p:nvPr>
        </p:nvSpPr>
        <p:spPr/>
        <p:txBody>
          <a:bodyPr/>
          <a:lstStyle/>
          <a:p>
            <a:r>
              <a:rPr lang="en-US" smtClean="0"/>
              <a:t>Interest is the amount you pay for borrowing money.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a:t>
            </a:r>
            <a:endParaRPr lang="en-US" dirty="0">
              <a:ea typeface="+mj-ea"/>
            </a:endParaRPr>
          </a:p>
        </p:txBody>
      </p:sp>
      <p:sp>
        <p:nvSpPr>
          <p:cNvPr id="30723" name="Content Placeholder 2"/>
          <p:cNvSpPr>
            <a:spLocks noGrp="1"/>
          </p:cNvSpPr>
          <p:nvPr>
            <p:ph idx="1"/>
          </p:nvPr>
        </p:nvSpPr>
        <p:spPr/>
        <p:txBody>
          <a:bodyPr/>
          <a:lstStyle/>
          <a:p>
            <a:r>
              <a:rPr lang="en-US" smtClean="0"/>
              <a:t>TRUE:</a:t>
            </a:r>
          </a:p>
          <a:p>
            <a:pPr lvl="1"/>
            <a:r>
              <a:rPr lang="en-US" smtClean="0"/>
              <a:t>Interest can be fixed or variable; charges of interest can depend on your credit history. The interest rate is sometimes referred to as the ARP or Annual Percentage Rate. The higher the APR, the more you pay.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2:</a:t>
            </a:r>
            <a:endParaRPr lang="en-US" dirty="0">
              <a:ea typeface="+mj-ea"/>
            </a:endParaRPr>
          </a:p>
        </p:txBody>
      </p:sp>
      <p:sp>
        <p:nvSpPr>
          <p:cNvPr id="31747" name="Content Placeholder 2"/>
          <p:cNvSpPr>
            <a:spLocks noGrp="1"/>
          </p:cNvSpPr>
          <p:nvPr>
            <p:ph idx="1"/>
          </p:nvPr>
        </p:nvSpPr>
        <p:spPr/>
        <p:txBody>
          <a:bodyPr/>
          <a:lstStyle/>
          <a:p>
            <a:r>
              <a:rPr lang="en-US" smtClean="0"/>
              <a:t>When using a credit card, you purchase now and pay now.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351" y="3475167"/>
            <a:ext cx="9509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4963302" y="3470115"/>
            <a:ext cx="935992" cy="506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304800"/>
            <a:ext cx="7315200" cy="646331"/>
          </a:xfrm>
          <a:prstGeom prst="rect">
            <a:avLst/>
          </a:prstGeom>
        </p:spPr>
        <p:txBody>
          <a:bodyPr wrap="square">
            <a:spAutoFit/>
          </a:bodyPr>
          <a:lstStyle/>
          <a:p>
            <a:pPr algn="ctr"/>
            <a:r>
              <a:rPr lang="en-US" b="1" dirty="0"/>
              <a:t>Decision Tree</a:t>
            </a:r>
          </a:p>
          <a:p>
            <a:pPr algn="ctr"/>
            <a:r>
              <a:rPr lang="en-US" b="1" dirty="0"/>
              <a:t>Problem: </a:t>
            </a:r>
            <a:r>
              <a:rPr lang="en-US" dirty="0"/>
              <a:t>State the problem or question </a:t>
            </a:r>
            <a:r>
              <a:rPr lang="en-US" dirty="0" smtClean="0"/>
              <a:t>that needs </a:t>
            </a:r>
            <a:r>
              <a:rPr lang="en-US" dirty="0"/>
              <a:t>to be answered.</a:t>
            </a:r>
          </a:p>
        </p:txBody>
      </p:sp>
      <p:sp>
        <p:nvSpPr>
          <p:cNvPr id="5" name="Rectangle 4"/>
          <p:cNvSpPr/>
          <p:nvPr/>
        </p:nvSpPr>
        <p:spPr>
          <a:xfrm>
            <a:off x="3217078" y="1036287"/>
            <a:ext cx="2756973" cy="369332"/>
          </a:xfrm>
          <a:prstGeom prst="rect">
            <a:avLst/>
          </a:prstGeom>
        </p:spPr>
        <p:txBody>
          <a:bodyPr wrap="none">
            <a:spAutoFit/>
          </a:bodyPr>
          <a:lstStyle/>
          <a:p>
            <a:r>
              <a:rPr lang="en-US" dirty="0"/>
              <a:t>Develop a list of questions?</a:t>
            </a:r>
          </a:p>
        </p:txBody>
      </p:sp>
      <p:sp>
        <p:nvSpPr>
          <p:cNvPr id="6" name="Rectangle 5"/>
          <p:cNvSpPr/>
          <p:nvPr/>
        </p:nvSpPr>
        <p:spPr>
          <a:xfrm>
            <a:off x="1087069" y="2286000"/>
            <a:ext cx="2209800" cy="646331"/>
          </a:xfrm>
          <a:prstGeom prst="rect">
            <a:avLst/>
          </a:prstGeom>
        </p:spPr>
        <p:txBody>
          <a:bodyPr wrap="square">
            <a:spAutoFit/>
          </a:bodyPr>
          <a:lstStyle/>
          <a:p>
            <a:r>
              <a:rPr lang="en-US" dirty="0"/>
              <a:t>Place possible</a:t>
            </a:r>
          </a:p>
          <a:p>
            <a:r>
              <a:rPr lang="en-US" dirty="0"/>
              <a:t>outcomes in boxes</a:t>
            </a:r>
          </a:p>
        </p:txBody>
      </p:sp>
      <p:sp>
        <p:nvSpPr>
          <p:cNvPr id="7" name="Rectangle 6"/>
          <p:cNvSpPr/>
          <p:nvPr/>
        </p:nvSpPr>
        <p:spPr>
          <a:xfrm>
            <a:off x="5638800" y="2296217"/>
            <a:ext cx="1931182" cy="646331"/>
          </a:xfrm>
          <a:prstGeom prst="rect">
            <a:avLst/>
          </a:prstGeom>
        </p:spPr>
        <p:txBody>
          <a:bodyPr wrap="square">
            <a:spAutoFit/>
          </a:bodyPr>
          <a:lstStyle/>
          <a:p>
            <a:r>
              <a:rPr lang="en-US" dirty="0"/>
              <a:t>Place yes or no Questions in boxes</a:t>
            </a:r>
          </a:p>
        </p:txBody>
      </p:sp>
      <p:sp>
        <p:nvSpPr>
          <p:cNvPr id="8" name="Rectangle 7"/>
          <p:cNvSpPr/>
          <p:nvPr/>
        </p:nvSpPr>
        <p:spPr>
          <a:xfrm>
            <a:off x="6361376" y="1916668"/>
            <a:ext cx="486030" cy="369332"/>
          </a:xfrm>
          <a:prstGeom prst="rect">
            <a:avLst/>
          </a:prstGeom>
        </p:spPr>
        <p:txBody>
          <a:bodyPr wrap="none">
            <a:spAutoFit/>
          </a:bodyPr>
          <a:lstStyle/>
          <a:p>
            <a:r>
              <a:rPr lang="en-US" dirty="0"/>
              <a:t>NO</a:t>
            </a:r>
          </a:p>
        </p:txBody>
      </p:sp>
      <p:sp>
        <p:nvSpPr>
          <p:cNvPr id="9" name="Rectangle 8"/>
          <p:cNvSpPr/>
          <p:nvPr/>
        </p:nvSpPr>
        <p:spPr>
          <a:xfrm>
            <a:off x="5188283" y="3536896"/>
            <a:ext cx="486030" cy="369332"/>
          </a:xfrm>
          <a:prstGeom prst="rect">
            <a:avLst/>
          </a:prstGeom>
        </p:spPr>
        <p:txBody>
          <a:bodyPr wrap="none">
            <a:spAutoFit/>
          </a:bodyPr>
          <a:lstStyle/>
          <a:p>
            <a:r>
              <a:rPr lang="en-US" dirty="0"/>
              <a:t>NO</a:t>
            </a:r>
          </a:p>
        </p:txBody>
      </p:sp>
      <p:sp>
        <p:nvSpPr>
          <p:cNvPr id="11" name="Rectangle 10"/>
          <p:cNvSpPr/>
          <p:nvPr/>
        </p:nvSpPr>
        <p:spPr>
          <a:xfrm>
            <a:off x="1983949" y="1887470"/>
            <a:ext cx="512641" cy="369332"/>
          </a:xfrm>
          <a:prstGeom prst="rect">
            <a:avLst/>
          </a:prstGeom>
        </p:spPr>
        <p:txBody>
          <a:bodyPr wrap="none">
            <a:spAutoFit/>
          </a:bodyPr>
          <a:lstStyle/>
          <a:p>
            <a:r>
              <a:rPr lang="en-US" dirty="0"/>
              <a:t>YES</a:t>
            </a:r>
          </a:p>
        </p:txBody>
      </p:sp>
      <p:sp>
        <p:nvSpPr>
          <p:cNvPr id="12" name="Rectangle 11"/>
          <p:cNvSpPr/>
          <p:nvPr/>
        </p:nvSpPr>
        <p:spPr>
          <a:xfrm>
            <a:off x="2805486" y="3536896"/>
            <a:ext cx="512641" cy="369332"/>
          </a:xfrm>
          <a:prstGeom prst="rect">
            <a:avLst/>
          </a:prstGeom>
        </p:spPr>
        <p:txBody>
          <a:bodyPr wrap="none">
            <a:spAutoFit/>
          </a:bodyPr>
          <a:lstStyle/>
          <a:p>
            <a:r>
              <a:rPr lang="en-US" dirty="0"/>
              <a:t>YES</a:t>
            </a:r>
          </a:p>
        </p:txBody>
      </p:sp>
      <p:cxnSp>
        <p:nvCxnSpPr>
          <p:cNvPr id="16" name="Straight Arrow Connector 15"/>
          <p:cNvCxnSpPr/>
          <p:nvPr/>
        </p:nvCxnSpPr>
        <p:spPr>
          <a:xfrm flipH="1">
            <a:off x="2872092" y="1414383"/>
            <a:ext cx="1661985" cy="718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p:cNvCxnSpPr>
          <p:nvPr/>
        </p:nvCxnSpPr>
        <p:spPr>
          <a:xfrm>
            <a:off x="4595565" y="1405619"/>
            <a:ext cx="1378486" cy="7361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857652" y="2952417"/>
            <a:ext cx="609600" cy="369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018389" y="2952417"/>
            <a:ext cx="746022" cy="333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7858978" y="4099059"/>
            <a:ext cx="380999"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7391400" y="4601308"/>
            <a:ext cx="512641" cy="369332"/>
          </a:xfrm>
          <a:prstGeom prst="rect">
            <a:avLst/>
          </a:prstGeom>
        </p:spPr>
        <p:txBody>
          <a:bodyPr wrap="none">
            <a:spAutoFit/>
          </a:bodyPr>
          <a:lstStyle/>
          <a:p>
            <a:r>
              <a:rPr lang="en-US" dirty="0"/>
              <a:t>YES</a:t>
            </a:r>
          </a:p>
        </p:txBody>
      </p:sp>
      <p:sp>
        <p:nvSpPr>
          <p:cNvPr id="35" name="Rectangle 34"/>
          <p:cNvSpPr/>
          <p:nvPr/>
        </p:nvSpPr>
        <p:spPr>
          <a:xfrm>
            <a:off x="7953868" y="5649709"/>
            <a:ext cx="486030" cy="369332"/>
          </a:xfrm>
          <a:prstGeom prst="rect">
            <a:avLst/>
          </a:prstGeom>
        </p:spPr>
        <p:txBody>
          <a:bodyPr wrap="none">
            <a:spAutoFit/>
          </a:bodyPr>
          <a:lstStyle/>
          <a:p>
            <a:r>
              <a:rPr lang="en-US" dirty="0" smtClean="0"/>
              <a:t>NO</a:t>
            </a:r>
            <a:endParaRPr lang="en-US" dirty="0"/>
          </a:p>
        </p:txBody>
      </p:sp>
      <p:sp>
        <p:nvSpPr>
          <p:cNvPr id="36" name="Rectangle 35"/>
          <p:cNvSpPr/>
          <p:nvPr/>
        </p:nvSpPr>
        <p:spPr>
          <a:xfrm>
            <a:off x="8657970" y="4601308"/>
            <a:ext cx="486030" cy="369332"/>
          </a:xfrm>
          <a:prstGeom prst="rect">
            <a:avLst/>
          </a:prstGeom>
        </p:spPr>
        <p:txBody>
          <a:bodyPr wrap="none">
            <a:spAutoFit/>
          </a:bodyPr>
          <a:lstStyle/>
          <a:p>
            <a:r>
              <a:rPr lang="en-US" dirty="0" smtClean="0"/>
              <a:t>NO</a:t>
            </a:r>
            <a:endParaRPr lang="en-US" dirty="0"/>
          </a:p>
        </p:txBody>
      </p:sp>
      <p:sp>
        <p:nvSpPr>
          <p:cNvPr id="38" name="Rectangle 37"/>
          <p:cNvSpPr/>
          <p:nvPr/>
        </p:nvSpPr>
        <p:spPr>
          <a:xfrm>
            <a:off x="6881530" y="5649709"/>
            <a:ext cx="512641" cy="369332"/>
          </a:xfrm>
          <a:prstGeom prst="rect">
            <a:avLst/>
          </a:prstGeom>
        </p:spPr>
        <p:txBody>
          <a:bodyPr wrap="none">
            <a:spAutoFit/>
          </a:bodyPr>
          <a:lstStyle/>
          <a:p>
            <a:r>
              <a:rPr lang="en-US" dirty="0" smtClean="0"/>
              <a:t>YES</a:t>
            </a:r>
            <a:endParaRPr lang="en-US" dirty="0"/>
          </a:p>
        </p:txBody>
      </p:sp>
      <p:cxnSp>
        <p:nvCxnSpPr>
          <p:cNvPr id="45" name="Straight Arrow Connector 44"/>
          <p:cNvCxnSpPr/>
          <p:nvPr/>
        </p:nvCxnSpPr>
        <p:spPr>
          <a:xfrm flipH="1">
            <a:off x="7313661" y="4996494"/>
            <a:ext cx="256321" cy="5172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8388844" y="4119700"/>
            <a:ext cx="346549" cy="415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240269" y="2963003"/>
            <a:ext cx="748811" cy="3481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764411" y="4996494"/>
            <a:ext cx="356962" cy="433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4411" y="3470115"/>
            <a:ext cx="9509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612" y="3475167"/>
            <a:ext cx="9509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9" name="Straight Arrow Connector 48"/>
          <p:cNvCxnSpPr/>
          <p:nvPr/>
        </p:nvCxnSpPr>
        <p:spPr>
          <a:xfrm flipH="1">
            <a:off x="999665" y="2989775"/>
            <a:ext cx="609600" cy="369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838200" y="3538542"/>
            <a:ext cx="486030" cy="369332"/>
          </a:xfrm>
          <a:prstGeom prst="rect">
            <a:avLst/>
          </a:prstGeom>
        </p:spPr>
        <p:txBody>
          <a:bodyPr wrap="none">
            <a:spAutoFit/>
          </a:bodyPr>
          <a:lstStyle/>
          <a:p>
            <a:r>
              <a:rPr lang="en-US" dirty="0"/>
              <a:t>NO</a:t>
            </a:r>
          </a:p>
        </p:txBody>
      </p:sp>
      <p:sp>
        <p:nvSpPr>
          <p:cNvPr id="52" name="Rectangle 51"/>
          <p:cNvSpPr/>
          <p:nvPr/>
        </p:nvSpPr>
        <p:spPr>
          <a:xfrm>
            <a:off x="8049478" y="3536896"/>
            <a:ext cx="512641" cy="369332"/>
          </a:xfrm>
          <a:prstGeom prst="rect">
            <a:avLst/>
          </a:prstGeom>
        </p:spPr>
        <p:txBody>
          <a:bodyPr wrap="none">
            <a:spAutoFit/>
          </a:bodyPr>
          <a:lstStyle/>
          <a:p>
            <a:r>
              <a:rPr lang="en-US" dirty="0"/>
              <a:t>YES</a:t>
            </a:r>
          </a:p>
        </p:txBody>
      </p:sp>
      <p:sp>
        <p:nvSpPr>
          <p:cNvPr id="24" name="Rectangle 23"/>
          <p:cNvSpPr/>
          <p:nvPr/>
        </p:nvSpPr>
        <p:spPr>
          <a:xfrm>
            <a:off x="185740" y="4357047"/>
            <a:ext cx="4572000" cy="2308324"/>
          </a:xfrm>
          <a:prstGeom prst="rect">
            <a:avLst/>
          </a:prstGeom>
        </p:spPr>
        <p:txBody>
          <a:bodyPr>
            <a:spAutoFit/>
          </a:bodyPr>
          <a:lstStyle/>
          <a:p>
            <a:r>
              <a:rPr lang="en-US" sz="1600" dirty="0" smtClean="0"/>
              <a:t>For each choice, name </a:t>
            </a:r>
            <a:r>
              <a:rPr lang="en-US" sz="1600" dirty="0"/>
              <a:t>the results or consequences of each choice. Write </a:t>
            </a:r>
            <a:r>
              <a:rPr lang="en-US" sz="1600" dirty="0" smtClean="0"/>
              <a:t>your responses </a:t>
            </a:r>
            <a:r>
              <a:rPr lang="en-US" sz="1600" dirty="0"/>
              <a:t>under the appropriate choice and put a plus sign next to the positive results and a minus sign next to the negative ones. If one consequence is more important than another, </a:t>
            </a:r>
            <a:r>
              <a:rPr lang="en-US" sz="1600" dirty="0" smtClean="0"/>
              <a:t>you may </a:t>
            </a:r>
            <a:r>
              <a:rPr lang="en-US" sz="1600" dirty="0"/>
              <a:t>wish to use double plus or minus signs. </a:t>
            </a:r>
            <a:r>
              <a:rPr lang="en-US" sz="1600" dirty="0" smtClean="0"/>
              <a:t>The negative </a:t>
            </a:r>
            <a:r>
              <a:rPr lang="en-US" sz="1600" dirty="0"/>
              <a:t>consequences are opportunity costs, or the next best thing that is given up when a choice is made.</a:t>
            </a:r>
          </a:p>
        </p:txBody>
      </p:sp>
    </p:spTree>
    <p:extLst>
      <p:ext uri="{BB962C8B-B14F-4D97-AF65-F5344CB8AC3E}">
        <p14:creationId xmlns:p14="http://schemas.microsoft.com/office/powerpoint/2010/main" val="2495071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2:</a:t>
            </a:r>
            <a:endParaRPr lang="en-US" dirty="0">
              <a:ea typeface="+mj-ea"/>
            </a:endParaRPr>
          </a:p>
        </p:txBody>
      </p:sp>
      <p:sp>
        <p:nvSpPr>
          <p:cNvPr id="32771" name="Content Placeholder 2"/>
          <p:cNvSpPr>
            <a:spLocks noGrp="1"/>
          </p:cNvSpPr>
          <p:nvPr>
            <p:ph idx="1"/>
          </p:nvPr>
        </p:nvSpPr>
        <p:spPr/>
        <p:txBody>
          <a:bodyPr/>
          <a:lstStyle/>
          <a:p>
            <a:r>
              <a:rPr lang="en-US" smtClean="0"/>
              <a:t>FALSE:</a:t>
            </a:r>
          </a:p>
          <a:p>
            <a:pPr lvl="1"/>
            <a:r>
              <a:rPr lang="en-US" smtClean="0"/>
              <a:t>You purchase now and pay later.</a:t>
            </a:r>
          </a:p>
          <a:p>
            <a:pPr lvl="1"/>
            <a:r>
              <a:rPr lang="en-US" smtClean="0"/>
              <a:t>Because of this, you might be tempted to overspend but if you don’t pay off your balance each month, items can cost more because of fees and interest charges.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3:</a:t>
            </a:r>
            <a:endParaRPr lang="en-US" dirty="0">
              <a:ea typeface="+mj-ea"/>
            </a:endParaRPr>
          </a:p>
        </p:txBody>
      </p:sp>
      <p:sp>
        <p:nvSpPr>
          <p:cNvPr id="33795" name="Content Placeholder 2"/>
          <p:cNvSpPr>
            <a:spLocks noGrp="1"/>
          </p:cNvSpPr>
          <p:nvPr>
            <p:ph idx="1"/>
          </p:nvPr>
        </p:nvSpPr>
        <p:spPr/>
        <p:txBody>
          <a:bodyPr/>
          <a:lstStyle/>
          <a:p>
            <a:r>
              <a:rPr lang="en-US" smtClean="0"/>
              <a:t>A credit limit is the amount of money available to you to spend when using credit.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3:</a:t>
            </a:r>
            <a:endParaRPr lang="en-US" dirty="0">
              <a:ea typeface="+mj-ea"/>
            </a:endParaRPr>
          </a:p>
        </p:txBody>
      </p:sp>
      <p:sp>
        <p:nvSpPr>
          <p:cNvPr id="34819" name="Content Placeholder 2"/>
          <p:cNvSpPr>
            <a:spLocks noGrp="1"/>
          </p:cNvSpPr>
          <p:nvPr>
            <p:ph idx="1"/>
          </p:nvPr>
        </p:nvSpPr>
        <p:spPr/>
        <p:txBody>
          <a:bodyPr/>
          <a:lstStyle/>
          <a:p>
            <a:r>
              <a:rPr lang="en-US" smtClean="0"/>
              <a:t>TRUE:</a:t>
            </a:r>
          </a:p>
          <a:p>
            <a:pPr lvl="1"/>
            <a:r>
              <a:rPr lang="en-US" smtClean="0"/>
              <a:t>Credit cards are NOT a blank check and you have a spending limit that you cannot exceed. If you do, credit card companies charge an over-the-limit fee.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4:</a:t>
            </a:r>
            <a:endParaRPr lang="en-US" dirty="0">
              <a:ea typeface="+mj-ea"/>
            </a:endParaRPr>
          </a:p>
        </p:txBody>
      </p:sp>
      <p:sp>
        <p:nvSpPr>
          <p:cNvPr id="35843" name="Content Placeholder 2"/>
          <p:cNvSpPr>
            <a:spLocks noGrp="1"/>
          </p:cNvSpPr>
          <p:nvPr>
            <p:ph idx="1"/>
          </p:nvPr>
        </p:nvSpPr>
        <p:spPr/>
        <p:txBody>
          <a:bodyPr/>
          <a:lstStyle/>
          <a:p>
            <a:r>
              <a:rPr lang="en-US" smtClean="0"/>
              <a:t>It can be really convenient to pay with a credit card when travelling.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4:</a:t>
            </a:r>
            <a:endParaRPr lang="en-US" dirty="0">
              <a:ea typeface="+mj-ea"/>
            </a:endParaRPr>
          </a:p>
        </p:txBody>
      </p:sp>
      <p:sp>
        <p:nvSpPr>
          <p:cNvPr id="36867" name="Content Placeholder 2"/>
          <p:cNvSpPr>
            <a:spLocks noGrp="1"/>
          </p:cNvSpPr>
          <p:nvPr>
            <p:ph idx="1"/>
          </p:nvPr>
        </p:nvSpPr>
        <p:spPr/>
        <p:txBody>
          <a:bodyPr/>
          <a:lstStyle/>
          <a:p>
            <a:r>
              <a:rPr lang="en-US" smtClean="0"/>
              <a:t>TRUE:</a:t>
            </a:r>
          </a:p>
          <a:p>
            <a:pPr lvl="1"/>
            <a:r>
              <a:rPr lang="en-US" smtClean="0"/>
              <a:t>Credit Cards, when used correctly, can be very beneficial while travelling, for the following reasons:</a:t>
            </a:r>
          </a:p>
          <a:p>
            <a:pPr lvl="2"/>
            <a:r>
              <a:rPr lang="en-US" smtClean="0"/>
              <a:t>Credit cards can be used for purchases when you don’t have the currency of the country you are visiting.</a:t>
            </a:r>
          </a:p>
          <a:p>
            <a:pPr lvl="2"/>
            <a:r>
              <a:rPr lang="en-US" smtClean="0"/>
              <a:t>They can be cancelled easily when lost or stolen-cash you cannot replace.</a:t>
            </a:r>
          </a:p>
          <a:p>
            <a:pPr lvl="2"/>
            <a:r>
              <a:rPr lang="en-US" smtClean="0"/>
              <a:t>With some credit cards you even get a better exchange rate because you are not paying a commission to the currency exchange company or bank.</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5:</a:t>
            </a:r>
            <a:endParaRPr lang="en-US" dirty="0">
              <a:ea typeface="+mj-ea"/>
            </a:endParaRPr>
          </a:p>
        </p:txBody>
      </p:sp>
      <p:sp>
        <p:nvSpPr>
          <p:cNvPr id="37891" name="Content Placeholder 2"/>
          <p:cNvSpPr>
            <a:spLocks noGrp="1"/>
          </p:cNvSpPr>
          <p:nvPr>
            <p:ph idx="1"/>
          </p:nvPr>
        </p:nvSpPr>
        <p:spPr/>
        <p:txBody>
          <a:bodyPr/>
          <a:lstStyle/>
          <a:p>
            <a:r>
              <a:rPr lang="en-US" smtClean="0"/>
              <a:t>It’s a good idea to complete every new credit card application that you receive in the mail.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5:</a:t>
            </a:r>
            <a:endParaRPr lang="en-US" dirty="0">
              <a:ea typeface="+mj-ea"/>
            </a:endParaRPr>
          </a:p>
        </p:txBody>
      </p:sp>
      <p:sp>
        <p:nvSpPr>
          <p:cNvPr id="38915" name="Content Placeholder 2"/>
          <p:cNvSpPr>
            <a:spLocks noGrp="1"/>
          </p:cNvSpPr>
          <p:nvPr>
            <p:ph idx="1"/>
          </p:nvPr>
        </p:nvSpPr>
        <p:spPr/>
        <p:txBody>
          <a:bodyPr/>
          <a:lstStyle/>
          <a:p>
            <a:r>
              <a:rPr lang="en-US" smtClean="0"/>
              <a:t>FALSE:</a:t>
            </a:r>
          </a:p>
          <a:p>
            <a:pPr lvl="1"/>
            <a:r>
              <a:rPr lang="en-US" smtClean="0"/>
              <a:t>Completing every new credit card application that you receive hurts your credit score. </a:t>
            </a:r>
          </a:p>
          <a:p>
            <a:pPr lvl="1"/>
            <a:r>
              <a:rPr lang="en-US" smtClean="0"/>
              <a:t>Your credit score is a number that represents your credit worthiness. The higher the score, the better. This also hampers your ability to establish a good credit history.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6:</a:t>
            </a:r>
            <a:endParaRPr lang="en-US" dirty="0">
              <a:ea typeface="+mj-ea"/>
            </a:endParaRPr>
          </a:p>
        </p:txBody>
      </p:sp>
      <p:sp>
        <p:nvSpPr>
          <p:cNvPr id="39939" name="Content Placeholder 2"/>
          <p:cNvSpPr>
            <a:spLocks noGrp="1"/>
          </p:cNvSpPr>
          <p:nvPr>
            <p:ph idx="1"/>
          </p:nvPr>
        </p:nvSpPr>
        <p:spPr/>
        <p:txBody>
          <a:bodyPr/>
          <a:lstStyle/>
          <a:p>
            <a:r>
              <a:rPr lang="en-US" smtClean="0"/>
              <a:t>Credit card companies usually charge a currency conversion fee or using your credit card overseas.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6:</a:t>
            </a:r>
            <a:endParaRPr lang="en-US" dirty="0">
              <a:ea typeface="+mj-ea"/>
            </a:endParaRPr>
          </a:p>
        </p:txBody>
      </p:sp>
      <p:sp>
        <p:nvSpPr>
          <p:cNvPr id="40963" name="Content Placeholder 2"/>
          <p:cNvSpPr>
            <a:spLocks noGrp="1"/>
          </p:cNvSpPr>
          <p:nvPr>
            <p:ph idx="1"/>
          </p:nvPr>
        </p:nvSpPr>
        <p:spPr/>
        <p:txBody>
          <a:bodyPr/>
          <a:lstStyle/>
          <a:p>
            <a:r>
              <a:rPr lang="en-US" smtClean="0"/>
              <a:t>TRUE:</a:t>
            </a:r>
          </a:p>
          <a:p>
            <a:pPr lvl="1"/>
            <a:r>
              <a:rPr lang="en-US" smtClean="0"/>
              <a:t>Savvy travelers know their rates! Each credit card is different but most will charge a currency conversion fee and some have additional fees for foreign purchases. It is wise to call your credit card company before you travel to be clear on all fees.</a:t>
            </a:r>
          </a:p>
          <a:p>
            <a:pPr lvl="1"/>
            <a:r>
              <a:rPr lang="en-US" smtClean="0"/>
              <a:t>Then you will know how much it will cost you to use your credit card when travelling.</a:t>
            </a:r>
          </a:p>
          <a:p>
            <a:pPr lvl="1"/>
            <a:r>
              <a:rPr lang="en-US" smtClean="0"/>
              <a:t>Also, credit card companies will know you are travelling and won’t think your credit card has been stolen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7:</a:t>
            </a:r>
            <a:endParaRPr lang="en-US" dirty="0">
              <a:ea typeface="+mj-ea"/>
            </a:endParaRPr>
          </a:p>
        </p:txBody>
      </p:sp>
      <p:sp>
        <p:nvSpPr>
          <p:cNvPr id="41987" name="Content Placeholder 2"/>
          <p:cNvSpPr>
            <a:spLocks noGrp="1"/>
          </p:cNvSpPr>
          <p:nvPr>
            <p:ph idx="1"/>
          </p:nvPr>
        </p:nvSpPr>
        <p:spPr/>
        <p:txBody>
          <a:bodyPr/>
          <a:lstStyle/>
          <a:p>
            <a:r>
              <a:rPr lang="en-US" smtClean="0"/>
              <a:t>When you sign up for a credit card with a low introductory rate that is the rate you will always receive.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123113" cy="3581400"/>
          </a:xfrm>
        </p:spPr>
        <p:txBody>
          <a:bodyPr>
            <a:normAutofit/>
          </a:bodyPr>
          <a:lstStyle/>
          <a:p>
            <a:r>
              <a:rPr lang="en-US" dirty="0" smtClean="0"/>
              <a:t>Imagine </a:t>
            </a:r>
            <a:r>
              <a:rPr lang="en-US" dirty="0"/>
              <a:t>that </a:t>
            </a:r>
            <a:r>
              <a:rPr lang="en-US" dirty="0" smtClean="0"/>
              <a:t>you are </a:t>
            </a:r>
            <a:r>
              <a:rPr lang="en-US" dirty="0"/>
              <a:t>deciding if </a:t>
            </a:r>
            <a:r>
              <a:rPr lang="en-US" dirty="0" smtClean="0"/>
              <a:t>you should </a:t>
            </a:r>
            <a:r>
              <a:rPr lang="en-US" dirty="0"/>
              <a:t>lend $500 </a:t>
            </a:r>
            <a:r>
              <a:rPr lang="en-US" dirty="0" smtClean="0"/>
              <a:t>to your brother</a:t>
            </a:r>
            <a:r>
              <a:rPr lang="en-US" dirty="0"/>
              <a:t>.  </a:t>
            </a:r>
            <a:r>
              <a:rPr lang="en-US" dirty="0" smtClean="0"/>
              <a:t>Your brother is younger then you, doesn’t work yet, and can be responsible at times.</a:t>
            </a:r>
          </a:p>
          <a:p>
            <a:r>
              <a:rPr lang="en-US" dirty="0" smtClean="0"/>
              <a:t>Think about </a:t>
            </a:r>
            <a:r>
              <a:rPr lang="en-US" dirty="0"/>
              <a:t>some of the cost and benefits </a:t>
            </a:r>
            <a:r>
              <a:rPr lang="en-US" dirty="0" smtClean="0"/>
              <a:t>involved with your decision</a:t>
            </a:r>
          </a:p>
          <a:p>
            <a:endParaRPr lang="en-US" dirty="0"/>
          </a:p>
          <a:p>
            <a:endParaRPr lang="en-US" dirty="0" smtClean="0"/>
          </a:p>
          <a:p>
            <a:endParaRPr lang="en-US" dirty="0"/>
          </a:p>
          <a:p>
            <a:r>
              <a:rPr lang="en-US" dirty="0" smtClean="0"/>
              <a:t>Remember… </a:t>
            </a:r>
            <a:r>
              <a:rPr lang="en-US" dirty="0"/>
              <a:t>each choice has opportunity cost and </a:t>
            </a:r>
            <a:r>
              <a:rPr lang="en-US" dirty="0" smtClean="0"/>
              <a:t>your job </a:t>
            </a:r>
            <a:r>
              <a:rPr lang="en-US" dirty="0"/>
              <a:t>is to determine if </a:t>
            </a:r>
            <a:r>
              <a:rPr lang="en-US" dirty="0" smtClean="0"/>
              <a:t>you should </a:t>
            </a:r>
            <a:r>
              <a:rPr lang="en-US" dirty="0"/>
              <a:t>lend money to </a:t>
            </a:r>
            <a:r>
              <a:rPr lang="en-US" dirty="0" smtClean="0"/>
              <a:t>you sibling</a:t>
            </a:r>
            <a:r>
              <a:rPr lang="en-US" dirty="0"/>
              <a:t>. </a:t>
            </a:r>
          </a:p>
        </p:txBody>
      </p:sp>
      <p:sp>
        <p:nvSpPr>
          <p:cNvPr id="4" name="Title 3"/>
          <p:cNvSpPr>
            <a:spLocks noGrp="1"/>
          </p:cNvSpPr>
          <p:nvPr>
            <p:ph type="title"/>
          </p:nvPr>
        </p:nvSpPr>
        <p:spPr>
          <a:xfrm>
            <a:off x="1066800" y="1374702"/>
            <a:ext cx="6255488" cy="1362075"/>
          </a:xfrm>
        </p:spPr>
        <p:txBody>
          <a:bodyPr/>
          <a:lstStyle/>
          <a:p>
            <a:r>
              <a:rPr lang="en-US" dirty="0" smtClean="0"/>
              <a:t>Decision Tree Example</a:t>
            </a:r>
            <a:endParaRPr lang="en-US" dirty="0"/>
          </a:p>
        </p:txBody>
      </p:sp>
    </p:spTree>
    <p:extLst>
      <p:ext uri="{BB962C8B-B14F-4D97-AF65-F5344CB8AC3E}">
        <p14:creationId xmlns:p14="http://schemas.microsoft.com/office/powerpoint/2010/main" val="25905760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7:</a:t>
            </a:r>
            <a:endParaRPr lang="en-US" dirty="0">
              <a:ea typeface="+mj-ea"/>
            </a:endParaRPr>
          </a:p>
        </p:txBody>
      </p:sp>
      <p:sp>
        <p:nvSpPr>
          <p:cNvPr id="43011" name="Content Placeholder 2"/>
          <p:cNvSpPr>
            <a:spLocks noGrp="1"/>
          </p:cNvSpPr>
          <p:nvPr>
            <p:ph idx="1"/>
          </p:nvPr>
        </p:nvSpPr>
        <p:spPr/>
        <p:txBody>
          <a:bodyPr/>
          <a:lstStyle/>
          <a:p>
            <a:r>
              <a:rPr lang="en-US" smtClean="0"/>
              <a:t>FALSE:</a:t>
            </a:r>
          </a:p>
          <a:p>
            <a:pPr lvl="1"/>
            <a:r>
              <a:rPr lang="en-US" smtClean="0"/>
              <a:t>Low Introductory Rates or Low Interest Teaser are a way of making a credit card look like a really good deal when you first sign up. However, usually this rate will go up after a couple of months.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8:</a:t>
            </a:r>
            <a:endParaRPr lang="en-US" dirty="0">
              <a:ea typeface="+mj-ea"/>
            </a:endParaRPr>
          </a:p>
        </p:txBody>
      </p:sp>
      <p:sp>
        <p:nvSpPr>
          <p:cNvPr id="44035" name="Content Placeholder 2"/>
          <p:cNvSpPr>
            <a:spLocks noGrp="1"/>
          </p:cNvSpPr>
          <p:nvPr>
            <p:ph idx="1"/>
          </p:nvPr>
        </p:nvSpPr>
        <p:spPr/>
        <p:txBody>
          <a:bodyPr/>
          <a:lstStyle/>
          <a:p>
            <a:r>
              <a:rPr lang="en-US" smtClean="0"/>
              <a:t>Credit cards and debit cards look the same because they are the same.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8:</a:t>
            </a:r>
            <a:endParaRPr lang="en-US" dirty="0">
              <a:ea typeface="+mj-ea"/>
            </a:endParaRPr>
          </a:p>
        </p:txBody>
      </p:sp>
      <p:sp>
        <p:nvSpPr>
          <p:cNvPr id="3" name="Content Placeholder 2"/>
          <p:cNvSpPr>
            <a:spLocks noGrp="1"/>
          </p:cNvSpPr>
          <p:nvPr>
            <p:ph idx="1"/>
          </p:nvPr>
        </p:nvSpPr>
        <p:spPr/>
        <p:txBody>
          <a:bodyPr>
            <a:normAutofit/>
          </a:bodyPr>
          <a:lstStyle/>
          <a:p>
            <a:pPr>
              <a:lnSpc>
                <a:spcPct val="80000"/>
              </a:lnSpc>
            </a:pPr>
            <a:r>
              <a:rPr lang="en-US" sz="2000" smtClean="0"/>
              <a:t>FALSE:</a:t>
            </a:r>
          </a:p>
          <a:p>
            <a:pPr lvl="1">
              <a:lnSpc>
                <a:spcPct val="80000"/>
              </a:lnSpc>
            </a:pPr>
            <a:r>
              <a:rPr lang="en-US" sz="1800" smtClean="0"/>
              <a:t>Credit cards and debit cards may look the same but they are very different.</a:t>
            </a:r>
          </a:p>
          <a:p>
            <a:pPr lvl="1">
              <a:lnSpc>
                <a:spcPct val="80000"/>
              </a:lnSpc>
            </a:pPr>
            <a:r>
              <a:rPr lang="en-US" sz="1800" smtClean="0"/>
              <a:t>Debit cards function like a check and are connected directly to your checking account and the money is automatically withdrawn.</a:t>
            </a:r>
          </a:p>
          <a:p>
            <a:pPr lvl="1">
              <a:lnSpc>
                <a:spcPct val="80000"/>
              </a:lnSpc>
            </a:pPr>
            <a:r>
              <a:rPr lang="en-US" sz="1800" smtClean="0"/>
              <a:t>With credit cards you are borrowing the money with the expectation of paying it back. If you pay your entire monthly balance each month you will NOT pay interest.</a:t>
            </a:r>
          </a:p>
          <a:p>
            <a:pPr lvl="1">
              <a:lnSpc>
                <a:spcPct val="80000"/>
              </a:lnSpc>
            </a:pPr>
            <a:r>
              <a:rPr lang="en-US" sz="1800" smtClean="0"/>
              <a:t>If you only pay part of the balance, you WILL be charged interest on the remaining balance the next month and so on until the balance is paid in full. For example, if you owe $150 and you only pay $50, the next month you will be charges interest on the remaining $100. If your interest rate were 12% you would owe $112 the next month.</a:t>
            </a:r>
          </a:p>
          <a:p>
            <a:pPr lvl="1">
              <a:lnSpc>
                <a:spcPct val="80000"/>
              </a:lnSpc>
            </a:pPr>
            <a:r>
              <a:rPr lang="en-US" sz="1800" smtClean="0"/>
              <a:t>Not paying off the entire monthly balance means that will you pay more for an item than the original price. In our example, the item that was $150 would cost you $162 over 2 months.</a:t>
            </a:r>
          </a:p>
          <a:p>
            <a:pPr lvl="1">
              <a:lnSpc>
                <a:spcPct val="80000"/>
              </a:lnSpc>
            </a:pPr>
            <a:endParaRPr lang="en-US" sz="1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9:</a:t>
            </a:r>
            <a:endParaRPr lang="en-US" dirty="0">
              <a:ea typeface="+mj-ea"/>
            </a:endParaRPr>
          </a:p>
        </p:txBody>
      </p:sp>
      <p:sp>
        <p:nvSpPr>
          <p:cNvPr id="46083" name="Content Placeholder 2"/>
          <p:cNvSpPr>
            <a:spLocks noGrp="1"/>
          </p:cNvSpPr>
          <p:nvPr>
            <p:ph idx="1"/>
          </p:nvPr>
        </p:nvSpPr>
        <p:spPr/>
        <p:txBody>
          <a:bodyPr/>
          <a:lstStyle/>
          <a:p>
            <a:r>
              <a:rPr lang="en-US" smtClean="0"/>
              <a:t>If the citizens of a country have bad credit, it doesn’t affect the country’s financial health.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9:</a:t>
            </a:r>
            <a:endParaRPr lang="en-US" dirty="0">
              <a:ea typeface="+mj-ea"/>
            </a:endParaRPr>
          </a:p>
        </p:txBody>
      </p:sp>
      <p:sp>
        <p:nvSpPr>
          <p:cNvPr id="47107" name="Content Placeholder 2"/>
          <p:cNvSpPr>
            <a:spLocks noGrp="1"/>
          </p:cNvSpPr>
          <p:nvPr>
            <p:ph idx="1"/>
          </p:nvPr>
        </p:nvSpPr>
        <p:spPr/>
        <p:txBody>
          <a:bodyPr/>
          <a:lstStyle/>
          <a:p>
            <a:r>
              <a:rPr lang="en-US" smtClean="0"/>
              <a:t>FALSE:</a:t>
            </a:r>
          </a:p>
          <a:p>
            <a:pPr lvl="1"/>
            <a:r>
              <a:rPr lang="en-US" smtClean="0"/>
              <a:t>When a country’s citizens as a whole have poor credit, it affects the entire country and the government. Citizens with poor credit have to declare bankruptcy. This costs the government money in the form of court fees and other costs.</a:t>
            </a:r>
          </a:p>
          <a:p>
            <a:pPr lvl="1"/>
            <a:r>
              <a:rPr lang="en-US" smtClean="0"/>
              <a:t> On a larger scale, when too many people cannot repay their loans if affects the overall financial health of a country, especially the banks.</a:t>
            </a:r>
          </a:p>
          <a:p>
            <a:pPr lvl="1"/>
            <a:r>
              <a:rPr lang="en-US" smtClean="0"/>
              <a:t>We saw recently in the United States that this led to a government bailout-the government paying the banks to help with the financial situation.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10:</a:t>
            </a:r>
            <a:endParaRPr lang="en-US" dirty="0">
              <a:ea typeface="+mj-ea"/>
            </a:endParaRPr>
          </a:p>
        </p:txBody>
      </p:sp>
      <p:sp>
        <p:nvSpPr>
          <p:cNvPr id="48131" name="Content Placeholder 2"/>
          <p:cNvSpPr>
            <a:spLocks noGrp="1"/>
          </p:cNvSpPr>
          <p:nvPr>
            <p:ph idx="1"/>
          </p:nvPr>
        </p:nvSpPr>
        <p:spPr/>
        <p:txBody>
          <a:bodyPr/>
          <a:lstStyle/>
          <a:p>
            <a:r>
              <a:rPr lang="en-US" smtClean="0"/>
              <a:t>Credit cards can be cancelled if stolen or lost.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10:</a:t>
            </a:r>
            <a:endParaRPr lang="en-US" dirty="0">
              <a:ea typeface="+mj-ea"/>
            </a:endParaRPr>
          </a:p>
        </p:txBody>
      </p:sp>
      <p:sp>
        <p:nvSpPr>
          <p:cNvPr id="49155" name="Content Placeholder 2"/>
          <p:cNvSpPr>
            <a:spLocks noGrp="1"/>
          </p:cNvSpPr>
          <p:nvPr>
            <p:ph idx="1"/>
          </p:nvPr>
        </p:nvSpPr>
        <p:spPr/>
        <p:txBody>
          <a:bodyPr/>
          <a:lstStyle/>
          <a:p>
            <a:r>
              <a:rPr lang="en-US" smtClean="0"/>
              <a:t>TRUE:</a:t>
            </a:r>
          </a:p>
          <a:p>
            <a:pPr lvl="1"/>
            <a:r>
              <a:rPr lang="en-US" smtClean="0"/>
              <a:t>This is a nice safety feature of credit cards. If you cancel your card as soon as you notice it is gone then no one else can use it.</a:t>
            </a:r>
          </a:p>
          <a:p>
            <a:pPr lvl="1"/>
            <a:r>
              <a:rPr lang="en-US" smtClean="0"/>
              <a:t>If you lose your card you might have to pay a LOST CARD REPLACEMENT FEE but this is better than a stranger charging things on your card!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11:</a:t>
            </a:r>
            <a:endParaRPr lang="en-US" dirty="0">
              <a:ea typeface="+mj-ea"/>
            </a:endParaRPr>
          </a:p>
        </p:txBody>
      </p:sp>
      <p:sp>
        <p:nvSpPr>
          <p:cNvPr id="50179" name="Content Placeholder 2"/>
          <p:cNvSpPr>
            <a:spLocks noGrp="1"/>
          </p:cNvSpPr>
          <p:nvPr>
            <p:ph idx="1"/>
          </p:nvPr>
        </p:nvSpPr>
        <p:spPr/>
        <p:txBody>
          <a:bodyPr/>
          <a:lstStyle/>
          <a:p>
            <a:r>
              <a:rPr lang="en-US" smtClean="0"/>
              <a:t>You don’t need to know how much money you owe on your credit cards-that’s why they send you a bill every month!!</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11:</a:t>
            </a:r>
            <a:endParaRPr lang="en-US" dirty="0">
              <a:ea typeface="+mj-ea"/>
            </a:endParaRPr>
          </a:p>
        </p:txBody>
      </p:sp>
      <p:sp>
        <p:nvSpPr>
          <p:cNvPr id="51203" name="Content Placeholder 2"/>
          <p:cNvSpPr>
            <a:spLocks noGrp="1"/>
          </p:cNvSpPr>
          <p:nvPr>
            <p:ph idx="1"/>
          </p:nvPr>
        </p:nvSpPr>
        <p:spPr/>
        <p:txBody>
          <a:bodyPr/>
          <a:lstStyle/>
          <a:p>
            <a:r>
              <a:rPr lang="en-US" smtClean="0"/>
              <a:t>FALSE:</a:t>
            </a:r>
          </a:p>
          <a:p>
            <a:pPr lvl="1"/>
            <a:r>
              <a:rPr lang="en-US" smtClean="0"/>
              <a:t>You want to keep track to make sure that your monthly bill is correct and that you will have the money to pay off your bill!</a:t>
            </a:r>
          </a:p>
          <a:p>
            <a:pPr lvl="1"/>
            <a:r>
              <a:rPr lang="en-US" smtClean="0"/>
              <a:t>It is very important to check your bills closely to make sure that all of the charges are accurate.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12:</a:t>
            </a:r>
            <a:endParaRPr lang="en-US" dirty="0">
              <a:ea typeface="+mj-ea"/>
            </a:endParaRPr>
          </a:p>
        </p:txBody>
      </p:sp>
      <p:sp>
        <p:nvSpPr>
          <p:cNvPr id="52227" name="Content Placeholder 2"/>
          <p:cNvSpPr>
            <a:spLocks noGrp="1"/>
          </p:cNvSpPr>
          <p:nvPr>
            <p:ph idx="1"/>
          </p:nvPr>
        </p:nvSpPr>
        <p:spPr/>
        <p:txBody>
          <a:bodyPr/>
          <a:lstStyle/>
          <a:p>
            <a:r>
              <a:rPr lang="en-US" smtClean="0"/>
              <a:t>Having good credit is only part of being money savvy; it is also important to save and invest.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law\AppData\Local\Microsoft\Windows\Temporary Internet Files\Content.Outlook\ODCYA42E\Screen Shot 2016-02-02 at 6 54 43 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445"/>
            <a:ext cx="5182363" cy="686344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30911036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12:</a:t>
            </a:r>
            <a:endParaRPr lang="en-US" dirty="0">
              <a:ea typeface="+mj-ea"/>
            </a:endParaRPr>
          </a:p>
        </p:txBody>
      </p:sp>
      <p:sp>
        <p:nvSpPr>
          <p:cNvPr id="53251" name="Content Placeholder 2"/>
          <p:cNvSpPr>
            <a:spLocks noGrp="1"/>
          </p:cNvSpPr>
          <p:nvPr>
            <p:ph idx="1"/>
          </p:nvPr>
        </p:nvSpPr>
        <p:spPr/>
        <p:txBody>
          <a:bodyPr/>
          <a:lstStyle/>
          <a:p>
            <a:r>
              <a:rPr lang="en-US" smtClean="0"/>
              <a:t>TRUE:</a:t>
            </a:r>
          </a:p>
          <a:p>
            <a:pPr lvl="1"/>
            <a:r>
              <a:rPr lang="en-US" smtClean="0"/>
              <a:t>Money savvy people pay themselves first by saving and investing a portion of their income every month. This sets them up for complete financial success. This is also beneficial when it comes time to borrow a large sum of money for a car, house, or business. It helps in your CAPACITY to repay the larger amount.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13:</a:t>
            </a:r>
            <a:endParaRPr lang="en-US" dirty="0">
              <a:ea typeface="+mj-ea"/>
            </a:endParaRPr>
          </a:p>
        </p:txBody>
      </p:sp>
      <p:sp>
        <p:nvSpPr>
          <p:cNvPr id="54275" name="Content Placeholder 2"/>
          <p:cNvSpPr>
            <a:spLocks noGrp="1"/>
          </p:cNvSpPr>
          <p:nvPr>
            <p:ph idx="1"/>
          </p:nvPr>
        </p:nvSpPr>
        <p:spPr/>
        <p:txBody>
          <a:bodyPr/>
          <a:lstStyle/>
          <a:p>
            <a:r>
              <a:rPr lang="en-US" smtClean="0"/>
              <a:t>When exchanging cash or currency, banks and currency exchange companies charge a commission or fee for exchanging the money.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13:</a:t>
            </a:r>
            <a:endParaRPr lang="en-US" dirty="0">
              <a:ea typeface="+mj-ea"/>
            </a:endParaRPr>
          </a:p>
        </p:txBody>
      </p:sp>
      <p:sp>
        <p:nvSpPr>
          <p:cNvPr id="55299" name="Content Placeholder 2"/>
          <p:cNvSpPr>
            <a:spLocks noGrp="1"/>
          </p:cNvSpPr>
          <p:nvPr>
            <p:ph idx="1"/>
          </p:nvPr>
        </p:nvSpPr>
        <p:spPr/>
        <p:txBody>
          <a:bodyPr/>
          <a:lstStyle/>
          <a:p>
            <a:r>
              <a:rPr lang="en-US" smtClean="0"/>
              <a:t>TRUE:</a:t>
            </a:r>
          </a:p>
          <a:p>
            <a:pPr lvl="1"/>
            <a:r>
              <a:rPr lang="en-US" smtClean="0"/>
              <a:t>Banks and currency exchange companies charge a commission or fee for exchanging the money. It is usually a certain percentage of the money you exchange. If you exchange $100 you will not receive exactly what it is worth in the other currency because the fee will be deducted. </a:t>
            </a:r>
          </a:p>
          <a:p>
            <a:pPr lvl="1"/>
            <a:r>
              <a:rPr lang="en-US" smtClean="0"/>
              <a:t>NOTE: In International Towne, each country pays Singapore for the Currency Exchange Service, therefore individuals are not charged a commission.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14:</a:t>
            </a:r>
            <a:endParaRPr lang="en-US" dirty="0">
              <a:ea typeface="+mj-ea"/>
            </a:endParaRPr>
          </a:p>
        </p:txBody>
      </p:sp>
      <p:sp>
        <p:nvSpPr>
          <p:cNvPr id="56323" name="Content Placeholder 2"/>
          <p:cNvSpPr>
            <a:spLocks noGrp="1"/>
          </p:cNvSpPr>
          <p:nvPr>
            <p:ph idx="1"/>
          </p:nvPr>
        </p:nvSpPr>
        <p:spPr/>
        <p:txBody>
          <a:bodyPr/>
          <a:lstStyle/>
          <a:p>
            <a:r>
              <a:rPr lang="en-US" smtClean="0"/>
              <a:t>The credit card company doesn’t care if you pay your bill late or if you miss a month as long as you pay it eventually.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14:</a:t>
            </a:r>
            <a:endParaRPr lang="en-US" dirty="0">
              <a:ea typeface="+mj-ea"/>
            </a:endParaRPr>
          </a:p>
        </p:txBody>
      </p:sp>
      <p:sp>
        <p:nvSpPr>
          <p:cNvPr id="57347" name="Content Placeholder 2"/>
          <p:cNvSpPr>
            <a:spLocks noGrp="1"/>
          </p:cNvSpPr>
          <p:nvPr>
            <p:ph idx="1"/>
          </p:nvPr>
        </p:nvSpPr>
        <p:spPr/>
        <p:txBody>
          <a:bodyPr/>
          <a:lstStyle/>
          <a:p>
            <a:r>
              <a:rPr lang="en-US" smtClean="0"/>
              <a:t>FALSE:</a:t>
            </a:r>
          </a:p>
          <a:p>
            <a:pPr lvl="1"/>
            <a:r>
              <a:rPr lang="en-US" smtClean="0"/>
              <a:t>Credit card companies will increase the interest rate to a penalty rate on your card if you miss payments or send them in late repeatedly. With each late payment you will also be charged a late fee.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Question 15:</a:t>
            </a:r>
            <a:endParaRPr lang="en-US" dirty="0">
              <a:ea typeface="+mj-ea"/>
            </a:endParaRPr>
          </a:p>
        </p:txBody>
      </p:sp>
      <p:sp>
        <p:nvSpPr>
          <p:cNvPr id="58371" name="Content Placeholder 2"/>
          <p:cNvSpPr>
            <a:spLocks noGrp="1"/>
          </p:cNvSpPr>
          <p:nvPr>
            <p:ph idx="1"/>
          </p:nvPr>
        </p:nvSpPr>
        <p:spPr/>
        <p:txBody>
          <a:bodyPr/>
          <a:lstStyle/>
          <a:p>
            <a:r>
              <a:rPr lang="en-US" smtClean="0"/>
              <a:t>The 3 C’s of credit are Character, Capacity, and Capitalism.</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Answer 15:</a:t>
            </a:r>
            <a:endParaRPr lang="en-US" dirty="0">
              <a:ea typeface="+mj-ea"/>
            </a:endParaRPr>
          </a:p>
        </p:txBody>
      </p:sp>
      <p:sp>
        <p:nvSpPr>
          <p:cNvPr id="59395" name="Content Placeholder 2"/>
          <p:cNvSpPr>
            <a:spLocks noGrp="1"/>
          </p:cNvSpPr>
          <p:nvPr>
            <p:ph idx="1"/>
          </p:nvPr>
        </p:nvSpPr>
        <p:spPr/>
        <p:txBody>
          <a:bodyPr/>
          <a:lstStyle/>
          <a:p>
            <a:r>
              <a:rPr lang="en-US" smtClean="0"/>
              <a:t>FALSE:</a:t>
            </a:r>
          </a:p>
          <a:p>
            <a:pPr lvl="1"/>
            <a:r>
              <a:rPr lang="en-US" smtClean="0"/>
              <a:t>The 3 C’s of credit are Character, Capacity, Capital.</a:t>
            </a:r>
          </a:p>
          <a:p>
            <a:pPr lvl="1"/>
            <a:r>
              <a:rPr lang="en-US" smtClean="0"/>
              <a:t>These are the questions to ask before taking on any credit: </a:t>
            </a:r>
          </a:p>
          <a:p>
            <a:pPr lvl="2"/>
            <a:r>
              <a:rPr lang="en-US" smtClean="0"/>
              <a:t>Do you have the character to repay the debt?</a:t>
            </a:r>
          </a:p>
          <a:p>
            <a:pPr lvl="2"/>
            <a:r>
              <a:rPr lang="en-US" smtClean="0"/>
              <a:t>Do you have the capital to offset the debt if you can’t repay?</a:t>
            </a:r>
          </a:p>
          <a:p>
            <a:pPr lvl="2"/>
            <a:r>
              <a:rPr lang="en-US" smtClean="0"/>
              <a:t>Do you have the capacity or are you able to repay?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ea typeface="+mj-ea"/>
              </a:rPr>
              <a:t>Which team is the Winner?</a:t>
            </a:r>
            <a:endParaRPr lang="en-US" dirty="0">
              <a:ea typeface="+mj-ea"/>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Summary:</a:t>
            </a:r>
            <a:endParaRPr lang="en-US" dirty="0">
              <a:ea typeface="+mj-ea"/>
            </a:endParaRPr>
          </a:p>
        </p:txBody>
      </p:sp>
      <p:sp>
        <p:nvSpPr>
          <p:cNvPr id="3" name="Content Placeholder 2"/>
          <p:cNvSpPr>
            <a:spLocks noGrp="1"/>
          </p:cNvSpPr>
          <p:nvPr>
            <p:ph idx="1"/>
          </p:nvPr>
        </p:nvSpPr>
        <p:spPr/>
        <p:txBody>
          <a:bodyPr>
            <a:normAutofit/>
          </a:bodyPr>
          <a:lstStyle/>
          <a:p>
            <a:pPr>
              <a:lnSpc>
                <a:spcPct val="80000"/>
              </a:lnSpc>
            </a:pPr>
            <a:r>
              <a:rPr lang="en-US" sz="1800" smtClean="0"/>
              <a:t>At International Towne, credit cards are accepted in every country and 25% off their salary will be on their credit cards.</a:t>
            </a:r>
          </a:p>
          <a:p>
            <a:pPr>
              <a:lnSpc>
                <a:spcPct val="80000"/>
              </a:lnSpc>
            </a:pPr>
            <a:r>
              <a:rPr lang="en-US" sz="1800" smtClean="0"/>
              <a:t>Using a credit card may be more convenient because you will not need to have the correct currency in hand to make purchases.</a:t>
            </a:r>
          </a:p>
          <a:p>
            <a:pPr>
              <a:lnSpc>
                <a:spcPct val="80000"/>
              </a:lnSpc>
            </a:pPr>
            <a:r>
              <a:rPr lang="en-US" sz="1800" smtClean="0"/>
              <a:t>Using card cards can be safer when travelling</a:t>
            </a:r>
          </a:p>
          <a:p>
            <a:pPr>
              <a:lnSpc>
                <a:spcPct val="80000"/>
              </a:lnSpc>
            </a:pPr>
            <a:r>
              <a:rPr lang="en-US" sz="1800" smtClean="0"/>
              <a:t>Students will be issued a credit card from your countries Finance Minister; it is like receiving a card from the national bank.</a:t>
            </a:r>
          </a:p>
          <a:p>
            <a:pPr>
              <a:lnSpc>
                <a:spcPct val="80000"/>
              </a:lnSpc>
            </a:pPr>
            <a:r>
              <a:rPr lang="en-US" sz="1800" smtClean="0"/>
              <a:t>Students are responsible for paying for any credit card purchases by the end of the day in International Towne. </a:t>
            </a:r>
          </a:p>
          <a:p>
            <a:pPr>
              <a:lnSpc>
                <a:spcPct val="80000"/>
              </a:lnSpc>
            </a:pPr>
            <a:r>
              <a:rPr lang="en-US" sz="1800" smtClean="0"/>
              <a:t>If you do not pay their for their purchases, you will be marked down a level on the passport rubric.</a:t>
            </a:r>
          </a:p>
          <a:p>
            <a:pPr>
              <a:lnSpc>
                <a:spcPct val="80000"/>
              </a:lnSpc>
            </a:pPr>
            <a:r>
              <a:rPr lang="en-US" sz="1800" smtClean="0"/>
              <a:t>Credit card bills will be delivered to you during the second half of the day. </a:t>
            </a:r>
          </a:p>
          <a:p>
            <a:pPr>
              <a:lnSpc>
                <a:spcPct val="80000"/>
              </a:lnSpc>
            </a:pPr>
            <a:r>
              <a:rPr lang="en-US" sz="1800" smtClean="0"/>
              <a:t>Also, if you do not pay your bill, your country will be forced to pay for its citizens unpaid debt. This will negatively affect the country’s financial performance.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Credit Card Pros and Cons</a:t>
            </a:r>
            <a:endParaRPr lang="en-US" dirty="0">
              <a:ea typeface="+mj-ea"/>
            </a:endParaRPr>
          </a:p>
        </p:txBody>
      </p:sp>
      <p:sp>
        <p:nvSpPr>
          <p:cNvPr id="62467" name="Content Placeholder 2"/>
          <p:cNvSpPr>
            <a:spLocks noGrp="1"/>
          </p:cNvSpPr>
          <p:nvPr>
            <p:ph idx="1"/>
          </p:nvPr>
        </p:nvSpPr>
        <p:spPr/>
        <p:txBody>
          <a:bodyPr/>
          <a:lstStyle/>
          <a:p>
            <a:r>
              <a:rPr lang="en-US" smtClean="0"/>
              <a:t>The ease of swiping a credit card for purchases has its pros and cons.</a:t>
            </a:r>
          </a:p>
          <a:p>
            <a:r>
              <a:rPr lang="en-US" smtClean="0"/>
              <a:t>It may either help when handled properly or become a detriment.</a:t>
            </a:r>
          </a:p>
          <a:p>
            <a:r>
              <a:rPr lang="en-US" smtClean="0"/>
              <a:t>If you are able to pay your bills on time every month and not carry over a balance, credit cards can be a great convenience.</a:t>
            </a:r>
          </a:p>
          <a:p>
            <a:r>
              <a:rPr lang="en-US" smtClean="0"/>
              <a:t>The card can also land you deep in debt. This often occurs if you are unaware of the terms of the credit card agreement, and if you carry too many credit cards.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Check</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620" y="1463040"/>
            <a:ext cx="6991628" cy="5247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2280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Credit card pros:</a:t>
            </a:r>
            <a:endParaRPr lang="en-US" dirty="0">
              <a:ea typeface="+mj-ea"/>
            </a:endParaRPr>
          </a:p>
        </p:txBody>
      </p:sp>
      <p:sp>
        <p:nvSpPr>
          <p:cNvPr id="3" name="Content Placeholder 2"/>
          <p:cNvSpPr>
            <a:spLocks noGrp="1"/>
          </p:cNvSpPr>
          <p:nvPr>
            <p:ph idx="1"/>
          </p:nvPr>
        </p:nvSpPr>
        <p:spPr/>
        <p:txBody>
          <a:bodyPr>
            <a:normAutofit/>
          </a:bodyPr>
          <a:lstStyle/>
          <a:p>
            <a:pPr>
              <a:lnSpc>
                <a:spcPct val="80000"/>
              </a:lnSpc>
            </a:pPr>
            <a:r>
              <a:rPr lang="en-US" sz="1600" smtClean="0"/>
              <a:t>You can use them practically anywhere</a:t>
            </a:r>
          </a:p>
          <a:p>
            <a:pPr>
              <a:lnSpc>
                <a:spcPct val="80000"/>
              </a:lnSpc>
            </a:pPr>
            <a:r>
              <a:rPr lang="en-US" sz="1600" smtClean="0"/>
              <a:t>They can boost your purchasing power because they can be used to buy goods and services over the phone, through the mail and online.</a:t>
            </a:r>
          </a:p>
          <a:p>
            <a:pPr>
              <a:lnSpc>
                <a:spcPct val="80000"/>
              </a:lnSpc>
            </a:pPr>
            <a:r>
              <a:rPr lang="en-US" sz="1600" smtClean="0"/>
              <a:t>They provide financial backup in the event of an emergency, such as an unexpected healthcare cost, or auto repair.</a:t>
            </a:r>
          </a:p>
          <a:p>
            <a:pPr>
              <a:lnSpc>
                <a:spcPct val="80000"/>
              </a:lnSpc>
            </a:pPr>
            <a:r>
              <a:rPr lang="en-US" sz="1600" smtClean="0"/>
              <a:t>They allow you to purchase items and pay them off in monthly installments.</a:t>
            </a:r>
          </a:p>
          <a:p>
            <a:pPr>
              <a:lnSpc>
                <a:spcPct val="80000"/>
              </a:lnSpc>
            </a:pPr>
            <a:r>
              <a:rPr lang="en-US" sz="1600" smtClean="0"/>
              <a:t>They offer discounts at stores and rewards. For example, you can use them and get points that can be turned into things like airline tickets.</a:t>
            </a:r>
          </a:p>
          <a:p>
            <a:pPr>
              <a:lnSpc>
                <a:spcPct val="80000"/>
              </a:lnSpc>
            </a:pPr>
            <a:r>
              <a:rPr lang="en-US" sz="1600" smtClean="0"/>
              <a:t>Some may offer a cash back incentive.</a:t>
            </a:r>
          </a:p>
          <a:p>
            <a:pPr>
              <a:lnSpc>
                <a:spcPct val="80000"/>
              </a:lnSpc>
            </a:pPr>
            <a:r>
              <a:rPr lang="en-US" sz="1600" smtClean="0"/>
              <a:t>They can help build your credit history.</a:t>
            </a:r>
          </a:p>
          <a:p>
            <a:pPr>
              <a:lnSpc>
                <a:spcPct val="80000"/>
              </a:lnSpc>
            </a:pPr>
            <a:r>
              <a:rPr lang="en-US" sz="1600" smtClean="0"/>
              <a:t>They keep record of your expenses, helping you monitor your financial activities. </a:t>
            </a:r>
          </a:p>
          <a:p>
            <a:pPr>
              <a:lnSpc>
                <a:spcPct val="80000"/>
              </a:lnSpc>
            </a:pPr>
            <a:r>
              <a:rPr lang="en-US" sz="1600" smtClean="0"/>
              <a:t>They help raise your credit score, such as FICO credit score, when you pay balances down by the due date. This improved credit history paves the way for lower borrowing rates on other loans, including a mortgage.</a:t>
            </a:r>
          </a:p>
          <a:p>
            <a:pPr>
              <a:lnSpc>
                <a:spcPct val="80000"/>
              </a:lnSpc>
            </a:pPr>
            <a:r>
              <a:rPr lang="en-US" sz="1600" smtClean="0"/>
              <a:t>Credit cards allow you the right to dispute billing errors and defective merchandise.</a:t>
            </a:r>
          </a:p>
          <a:p>
            <a:pPr>
              <a:lnSpc>
                <a:spcPct val="80000"/>
              </a:lnSpc>
            </a:pPr>
            <a:r>
              <a:rPr lang="en-US" sz="1600" smtClean="0"/>
              <a:t>They allow you to withhold payments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Credit card Cons:</a:t>
            </a:r>
            <a:endParaRPr lang="en-US" dirty="0">
              <a:ea typeface="+mj-ea"/>
            </a:endParaRPr>
          </a:p>
        </p:txBody>
      </p:sp>
      <p:sp>
        <p:nvSpPr>
          <p:cNvPr id="3" name="Content Placeholder 2"/>
          <p:cNvSpPr>
            <a:spLocks noGrp="1"/>
          </p:cNvSpPr>
          <p:nvPr>
            <p:ph idx="1"/>
          </p:nvPr>
        </p:nvSpPr>
        <p:spPr/>
        <p:txBody>
          <a:bodyPr>
            <a:normAutofit/>
          </a:bodyPr>
          <a:lstStyle/>
          <a:p>
            <a:pPr>
              <a:lnSpc>
                <a:spcPct val="80000"/>
              </a:lnSpc>
            </a:pPr>
            <a:r>
              <a:rPr lang="en-US" sz="2000" smtClean="0"/>
              <a:t>Credit cards can have their disadvantages though, especially when they’re used in an unwise manner.</a:t>
            </a:r>
          </a:p>
          <a:p>
            <a:pPr>
              <a:lnSpc>
                <a:spcPct val="80000"/>
              </a:lnSpc>
            </a:pPr>
            <a:r>
              <a:rPr lang="en-US" sz="2000" smtClean="0"/>
              <a:t>Some consumers feel compelled to spend more than they have.</a:t>
            </a:r>
          </a:p>
          <a:p>
            <a:pPr>
              <a:lnSpc>
                <a:spcPct val="80000"/>
              </a:lnSpc>
            </a:pPr>
            <a:r>
              <a:rPr lang="en-US" sz="2000" smtClean="0"/>
              <a:t>Consumers may continuously roll over a balance for several months.</a:t>
            </a:r>
          </a:p>
          <a:p>
            <a:pPr>
              <a:lnSpc>
                <a:spcPct val="80000"/>
              </a:lnSpc>
            </a:pPr>
            <a:r>
              <a:rPr lang="en-US" sz="2000" smtClean="0"/>
              <a:t>When you default on credit card payments, you are charged with late fees and interest, increasing your debt load.</a:t>
            </a:r>
          </a:p>
          <a:p>
            <a:pPr>
              <a:lnSpc>
                <a:spcPct val="80000"/>
              </a:lnSpc>
            </a:pPr>
            <a:r>
              <a:rPr lang="en-US" sz="2000" smtClean="0"/>
              <a:t>Carrying a large amount of credit cards also inst too favorable in the eyes of lenders.</a:t>
            </a:r>
          </a:p>
          <a:p>
            <a:pPr>
              <a:lnSpc>
                <a:spcPct val="80000"/>
              </a:lnSpc>
            </a:pPr>
            <a:r>
              <a:rPr lang="en-US" sz="2000" smtClean="0"/>
              <a:t>Acquiring too much credit card debt can ruin your credit score.</a:t>
            </a:r>
          </a:p>
          <a:p>
            <a:pPr>
              <a:lnSpc>
                <a:spcPct val="80000"/>
              </a:lnSpc>
            </a:pPr>
            <a:r>
              <a:rPr lang="en-US" sz="2000" smtClean="0"/>
              <a:t>Studies have indicated credit card debt as a significant factor in consumer bankruptcies.</a:t>
            </a:r>
          </a:p>
          <a:p>
            <a:pPr>
              <a:lnSpc>
                <a:spcPct val="80000"/>
              </a:lnSpc>
            </a:pPr>
            <a:r>
              <a:rPr lang="en-US" sz="2000" smtClean="0"/>
              <a:t>Credit card fraud is a possibility.</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ea typeface="+mj-ea"/>
              </a:rPr>
              <a:t>Avoiding Credit card pitfalls</a:t>
            </a:r>
            <a:endParaRPr lang="en-US" dirty="0">
              <a:ea typeface="+mj-ea"/>
            </a:endParaRPr>
          </a:p>
        </p:txBody>
      </p:sp>
      <p:sp>
        <p:nvSpPr>
          <p:cNvPr id="65539" name="Content Placeholder 2"/>
          <p:cNvSpPr>
            <a:spLocks noGrp="1"/>
          </p:cNvSpPr>
          <p:nvPr>
            <p:ph idx="1"/>
          </p:nvPr>
        </p:nvSpPr>
        <p:spPr/>
        <p:txBody>
          <a:bodyPr/>
          <a:lstStyle/>
          <a:p>
            <a:r>
              <a:rPr lang="en-US" smtClean="0"/>
              <a:t>How to maximize credit card benefits:</a:t>
            </a:r>
          </a:p>
          <a:p>
            <a:pPr lvl="1"/>
            <a:r>
              <a:rPr lang="en-US" smtClean="0"/>
              <a:t>Keep track of your purchases</a:t>
            </a:r>
          </a:p>
          <a:p>
            <a:pPr lvl="1"/>
            <a:r>
              <a:rPr lang="en-US" smtClean="0"/>
              <a:t>Have a budget and avoid overspending</a:t>
            </a:r>
          </a:p>
          <a:p>
            <a:pPr lvl="1"/>
            <a:r>
              <a:rPr lang="en-US" smtClean="0"/>
              <a:t>Make an effort to pay off credit card balances at the end of each month.</a:t>
            </a:r>
          </a:p>
          <a:p>
            <a:pPr lvl="1"/>
            <a:r>
              <a:rPr lang="en-US" smtClean="0"/>
              <a:t>Make purchases with reliable companies and take extra precautions when making a purchase online.</a:t>
            </a:r>
          </a:p>
          <a:p>
            <a:pPr lvl="1"/>
            <a:r>
              <a:rPr lang="en-US" smtClean="0"/>
              <a:t>Report stolen cards immediately to the credit card company.</a:t>
            </a:r>
          </a:p>
          <a:p>
            <a:pPr lvl="1"/>
            <a:endParaRPr 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smtClean="0">
                <a:ea typeface="+mj-ea"/>
              </a:rPr>
              <a:t>Homework</a:t>
            </a:r>
            <a:r>
              <a:rPr lang="en-US" dirty="0" smtClean="0">
                <a:ea typeface="+mj-ea"/>
              </a:rPr>
              <a:t>:</a:t>
            </a:r>
            <a:br>
              <a:rPr lang="en-US" dirty="0" smtClean="0">
                <a:ea typeface="+mj-ea"/>
              </a:rPr>
            </a:br>
            <a:endParaRPr lang="en-US" dirty="0">
              <a:ea typeface="+mj-ea"/>
            </a:endParaRPr>
          </a:p>
        </p:txBody>
      </p:sp>
      <p:sp>
        <p:nvSpPr>
          <p:cNvPr id="66563" name="Content Placeholder 2"/>
          <p:cNvSpPr>
            <a:spLocks noGrp="1"/>
          </p:cNvSpPr>
          <p:nvPr>
            <p:ph idx="1"/>
          </p:nvPr>
        </p:nvSpPr>
        <p:spPr/>
        <p:txBody>
          <a:bodyPr/>
          <a:lstStyle/>
          <a:p>
            <a:pPr>
              <a:buFont typeface="Wingdings 2" charset="2"/>
              <a:buNone/>
            </a:pPr>
            <a:r>
              <a:rPr lang="en-US" dirty="0" smtClean="0"/>
              <a:t>Take the “ARE YOU READY FOR CREDIT?” Quiz</a:t>
            </a:r>
          </a:p>
          <a:p>
            <a:pPr>
              <a:buFont typeface="Wingdings 2" charset="2"/>
              <a:buNone/>
            </a:pPr>
            <a:r>
              <a:rPr lang="en-US" dirty="0" smtClean="0"/>
              <a:t>	This quiz is located on page </a:t>
            </a:r>
            <a:r>
              <a:rPr lang="en-US" dirty="0" smtClean="0"/>
              <a:t>29</a:t>
            </a:r>
            <a:r>
              <a:rPr lang="en-US" dirty="0" smtClean="0"/>
              <a:t> </a:t>
            </a:r>
            <a:r>
              <a:rPr lang="en-US" dirty="0" smtClean="0"/>
              <a:t>in your workbook</a:t>
            </a:r>
          </a:p>
          <a:p>
            <a:pPr>
              <a:buFont typeface="Wingdings 2" charset="2"/>
              <a:buNone/>
            </a:pPr>
            <a:r>
              <a:rPr lang="en-US" dirty="0" smtClean="0"/>
              <a:t>Practice filling out a credit application by “applying” for a credit card for International Towne. 	</a:t>
            </a:r>
          </a:p>
          <a:p>
            <a:pPr lvl="1"/>
            <a:r>
              <a:rPr lang="en-US" dirty="0" smtClean="0"/>
              <a:t>Complete </a:t>
            </a:r>
            <a:r>
              <a:rPr lang="en-US" smtClean="0"/>
              <a:t>page </a:t>
            </a:r>
            <a:r>
              <a:rPr lang="en-US" smtClean="0"/>
              <a:t>30 </a:t>
            </a:r>
            <a:r>
              <a:rPr lang="en-US" dirty="0" smtClean="0"/>
              <a:t>in your workbook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37953"/>
            <a:ext cx="7239000" cy="5818410"/>
          </a:xfrm>
        </p:spPr>
        <p:txBody>
          <a:bodyPr/>
          <a:lstStyle/>
          <a:p>
            <a:pPr marL="514350" indent="-514350">
              <a:buFont typeface="+mj-lt"/>
              <a:buAutoNum type="arabicPeriod"/>
            </a:pPr>
            <a:r>
              <a:rPr lang="en-US" sz="2800" dirty="0" smtClean="0"/>
              <a:t>5 </a:t>
            </a:r>
            <a:r>
              <a:rPr lang="en-US" sz="2800" dirty="0"/>
              <a:t>years - $701. 10 years - $984. 20 years - $1,935</a:t>
            </a:r>
          </a:p>
          <a:p>
            <a:pPr marL="514350" indent="-514350">
              <a:buFont typeface="+mj-lt"/>
              <a:buAutoNum type="arabicPeriod"/>
            </a:pPr>
            <a:r>
              <a:rPr lang="en-US" sz="2800" dirty="0" smtClean="0"/>
              <a:t>5 </a:t>
            </a:r>
            <a:r>
              <a:rPr lang="en-US" sz="2800" dirty="0"/>
              <a:t>years - $805. 10 years - $1,297. 20 years - $3,364</a:t>
            </a:r>
          </a:p>
          <a:p>
            <a:pPr marL="514350" indent="-514350">
              <a:buFont typeface="+mj-lt"/>
              <a:buAutoNum type="arabicPeriod"/>
            </a:pPr>
            <a:r>
              <a:rPr lang="en-US" sz="2800" dirty="0" smtClean="0"/>
              <a:t>41</a:t>
            </a:r>
            <a:r>
              <a:rPr lang="en-US" sz="2800" dirty="0"/>
              <a:t>%</a:t>
            </a:r>
          </a:p>
          <a:p>
            <a:pPr marL="514350" indent="-514350">
              <a:buFont typeface="+mj-lt"/>
              <a:buAutoNum type="arabicPeriod"/>
            </a:pPr>
            <a:r>
              <a:rPr lang="en-US" sz="2800" dirty="0" smtClean="0"/>
              <a:t>24</a:t>
            </a:r>
            <a:r>
              <a:rPr lang="en-US" sz="2800" dirty="0"/>
              <a:t>%</a:t>
            </a:r>
          </a:p>
          <a:p>
            <a:pPr marL="514350" indent="-514350">
              <a:buFont typeface="+mj-lt"/>
              <a:buAutoNum type="arabicPeriod"/>
            </a:pPr>
            <a:r>
              <a:rPr lang="en-US" sz="2800" dirty="0" smtClean="0"/>
              <a:t>$</a:t>
            </a:r>
            <a:r>
              <a:rPr lang="en-US" sz="2800" dirty="0"/>
              <a:t>208</a:t>
            </a:r>
          </a:p>
          <a:p>
            <a:pPr marL="514350" indent="-514350">
              <a:buFont typeface="+mj-lt"/>
              <a:buAutoNum type="arabicPeriod"/>
            </a:pPr>
            <a:r>
              <a:rPr lang="en-US" sz="2800" dirty="0" smtClean="0"/>
              <a:t>$</a:t>
            </a:r>
            <a:r>
              <a:rPr lang="en-US" sz="2800" dirty="0"/>
              <a:t>288</a:t>
            </a:r>
          </a:p>
          <a:p>
            <a:pPr marL="514350" indent="-514350">
              <a:buFont typeface="+mj-lt"/>
              <a:buAutoNum type="arabicPeriod"/>
            </a:pPr>
            <a:r>
              <a:rPr lang="en-US" sz="2800" dirty="0" smtClean="0"/>
              <a:t>$</a:t>
            </a:r>
            <a:r>
              <a:rPr lang="en-US" sz="2800" dirty="0"/>
              <a:t>25.20 monthly payments. $104.80 in interest ($25.20 x 24 = $604.80 - $500 (the original balance))</a:t>
            </a:r>
          </a:p>
          <a:p>
            <a:pPr marL="514350" indent="-514350">
              <a:buFont typeface="+mj-lt"/>
              <a:buAutoNum type="arabicPeriod"/>
            </a:pPr>
            <a:r>
              <a:rPr lang="en-US" sz="2800" dirty="0" smtClean="0"/>
              <a:t>$</a:t>
            </a:r>
            <a:r>
              <a:rPr lang="en-US" sz="2800" dirty="0"/>
              <a:t>126.02 monthly payments. $524.48 in interest</a:t>
            </a:r>
          </a:p>
        </p:txBody>
      </p:sp>
    </p:spTree>
    <p:extLst>
      <p:ext uri="{BB962C8B-B14F-4D97-AF65-F5344CB8AC3E}">
        <p14:creationId xmlns:p14="http://schemas.microsoft.com/office/powerpoint/2010/main" val="3918218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Credit cards</a:t>
            </a:r>
            <a:endParaRPr lang="en-US" dirty="0"/>
          </a:p>
        </p:txBody>
      </p:sp>
      <p:sp>
        <p:nvSpPr>
          <p:cNvPr id="5" name="Subtitle 4"/>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8497" y="3888525"/>
            <a:ext cx="28575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5658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ea typeface="+mj-ea"/>
              </a:rPr>
              <a:t>Overview</a:t>
            </a:r>
            <a:endParaRPr lang="en-US" dirty="0">
              <a:ea typeface="+mj-ea"/>
            </a:endParaRPr>
          </a:p>
        </p:txBody>
      </p:sp>
      <p:sp>
        <p:nvSpPr>
          <p:cNvPr id="15363" name="Content Placeholder 2"/>
          <p:cNvSpPr>
            <a:spLocks noGrp="1"/>
          </p:cNvSpPr>
          <p:nvPr>
            <p:ph idx="1"/>
          </p:nvPr>
        </p:nvSpPr>
        <p:spPr/>
        <p:txBody>
          <a:bodyPr/>
          <a:lstStyle/>
          <a:p>
            <a:r>
              <a:rPr lang="en-US" smtClean="0"/>
              <a:t>Students will play a game exploring the costs of using credit so that they can make good decisions about when and how to use credit. </a:t>
            </a:r>
          </a:p>
          <a:p>
            <a:r>
              <a:rPr lang="en-US" smtClean="0"/>
              <a:t>Students will learn how credit cards will be used in International Towne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Opulent.thmx</Template>
  <TotalTime>298</TotalTime>
  <Words>3638</Words>
  <Application>Microsoft Office PowerPoint</Application>
  <PresentationFormat>On-screen Show (4:3)</PresentationFormat>
  <Paragraphs>284</Paragraphs>
  <Slides>63</Slides>
  <Notes>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Opulent</vt:lpstr>
      <vt:lpstr>Warm-Up</vt:lpstr>
      <vt:lpstr>Discussion</vt:lpstr>
      <vt:lpstr>PowerPoint Presentation</vt:lpstr>
      <vt:lpstr>Decision Tree Example</vt:lpstr>
      <vt:lpstr>PowerPoint Presentation</vt:lpstr>
      <vt:lpstr>Homework Check</vt:lpstr>
      <vt:lpstr>PowerPoint Presentation</vt:lpstr>
      <vt:lpstr>Credit cards</vt:lpstr>
      <vt:lpstr>Overview</vt:lpstr>
      <vt:lpstr>Learning Target</vt:lpstr>
      <vt:lpstr>Key Vocabulary Review…</vt:lpstr>
      <vt:lpstr>Key Vocabulary Review…</vt:lpstr>
      <vt:lpstr>New Key Vocab</vt:lpstr>
      <vt:lpstr>Discussion</vt:lpstr>
      <vt:lpstr>Discussion</vt:lpstr>
      <vt:lpstr>How do people get a loan or credit card?</vt:lpstr>
      <vt:lpstr>Banks will make a decision based upon the 3 C’s</vt:lpstr>
      <vt:lpstr>Banks will make a decision based upon the 3 C’s</vt:lpstr>
      <vt:lpstr>Banks will make a decision based upon the 3 C’s</vt:lpstr>
      <vt:lpstr>Banks will make a decision based upon the 3 C’s</vt:lpstr>
      <vt:lpstr>Review the 3 C’s</vt:lpstr>
      <vt:lpstr>How many of you Are interested in having a credit card?  Why would you like a credit card?</vt:lpstr>
      <vt:lpstr>Credit Card Game</vt:lpstr>
      <vt:lpstr>Credit Card Game Rules</vt:lpstr>
      <vt:lpstr>How to play:</vt:lpstr>
      <vt:lpstr>Scoring</vt:lpstr>
      <vt:lpstr>Question 1:</vt:lpstr>
      <vt:lpstr>Answer 1:</vt:lpstr>
      <vt:lpstr>Question 2:</vt:lpstr>
      <vt:lpstr>Answer 2:</vt:lpstr>
      <vt:lpstr>Question 3:</vt:lpstr>
      <vt:lpstr>Answer 3:</vt:lpstr>
      <vt:lpstr>Question 4:</vt:lpstr>
      <vt:lpstr>Answer 4:</vt:lpstr>
      <vt:lpstr>Question 5:</vt:lpstr>
      <vt:lpstr>Answer 5:</vt:lpstr>
      <vt:lpstr>Question 6:</vt:lpstr>
      <vt:lpstr>Answer 6:</vt:lpstr>
      <vt:lpstr>Question 7:</vt:lpstr>
      <vt:lpstr>Answer 7:</vt:lpstr>
      <vt:lpstr>Question 8:</vt:lpstr>
      <vt:lpstr>Answer 8:</vt:lpstr>
      <vt:lpstr>Question 9:</vt:lpstr>
      <vt:lpstr>Answer 9:</vt:lpstr>
      <vt:lpstr>Question 10:</vt:lpstr>
      <vt:lpstr>Answer 10:</vt:lpstr>
      <vt:lpstr>Question 11:</vt:lpstr>
      <vt:lpstr>Answer 11:</vt:lpstr>
      <vt:lpstr>Question 12:</vt:lpstr>
      <vt:lpstr>Answer 12:</vt:lpstr>
      <vt:lpstr>Question 13:</vt:lpstr>
      <vt:lpstr>Answer 13:</vt:lpstr>
      <vt:lpstr>Question 14:</vt:lpstr>
      <vt:lpstr>Answer 14:</vt:lpstr>
      <vt:lpstr>Question 15:</vt:lpstr>
      <vt:lpstr>Answer 15:</vt:lpstr>
      <vt:lpstr>Which team is the Winner?</vt:lpstr>
      <vt:lpstr>Summary:</vt:lpstr>
      <vt:lpstr>Credit Card Pros and Cons</vt:lpstr>
      <vt:lpstr>Credit card pros:</vt:lpstr>
      <vt:lpstr>Credit card Cons:</vt:lpstr>
      <vt:lpstr>Avoiding Credit card pitfalls</vt:lpstr>
      <vt:lpstr>Homework: </vt:lpstr>
    </vt:vector>
  </TitlesOfParts>
  <Company>Brandy Dunaway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Brandy Dunaway</dc:creator>
  <cp:lastModifiedBy>Meghan Law</cp:lastModifiedBy>
  <cp:revision>10</cp:revision>
  <dcterms:created xsi:type="dcterms:W3CDTF">2015-01-25T15:26:54Z</dcterms:created>
  <dcterms:modified xsi:type="dcterms:W3CDTF">2016-02-04T16:27:57Z</dcterms:modified>
</cp:coreProperties>
</file>