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256" r:id="rId3"/>
    <p:sldId id="265" r:id="rId4"/>
    <p:sldId id="257" r:id="rId5"/>
    <p:sldId id="268" r:id="rId6"/>
    <p:sldId id="269" r:id="rId7"/>
    <p:sldId id="270" r:id="rId8"/>
    <p:sldId id="271" r:id="rId9"/>
    <p:sldId id="273" r:id="rId10"/>
    <p:sldId id="272" r:id="rId11"/>
    <p:sldId id="274" r:id="rId12"/>
    <p:sldId id="267" r:id="rId13"/>
    <p:sldId id="275" r:id="rId14"/>
    <p:sldId id="281" r:id="rId15"/>
    <p:sldId id="276" r:id="rId16"/>
    <p:sldId id="282" r:id="rId17"/>
    <p:sldId id="277" r:id="rId18"/>
    <p:sldId id="283" r:id="rId19"/>
    <p:sldId id="278" r:id="rId20"/>
    <p:sldId id="284" r:id="rId21"/>
    <p:sldId id="279" r:id="rId22"/>
    <p:sldId id="280" r:id="rId23"/>
    <p:sldId id="286" r:id="rId24"/>
    <p:sldId id="260" r:id="rId25"/>
    <p:sldId id="285" r:id="rId26"/>
    <p:sldId id="259" r:id="rId27"/>
    <p:sldId id="261" r:id="rId28"/>
    <p:sldId id="262" r:id="rId29"/>
    <p:sldId id="263" r:id="rId30"/>
    <p:sldId id="264"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4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B4D7E-5760-4426-B7DD-966FA4BADD6F}"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C350D-DE05-4013-9344-46C229916D1B}" type="slidenum">
              <a:rPr lang="en-US" smtClean="0"/>
              <a:t>‹#›</a:t>
            </a:fld>
            <a:endParaRPr lang="en-US"/>
          </a:p>
        </p:txBody>
      </p:sp>
    </p:spTree>
    <p:extLst>
      <p:ext uri="{BB962C8B-B14F-4D97-AF65-F5344CB8AC3E}">
        <p14:creationId xmlns:p14="http://schemas.microsoft.com/office/powerpoint/2010/main" val="43831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one… just talk</a:t>
            </a:r>
            <a:r>
              <a:rPr lang="en-US" baseline="0" dirty="0" smtClean="0"/>
              <a:t> about the federal and state tax that is taken out.  We will go over later social security and </a:t>
            </a:r>
            <a:r>
              <a:rPr lang="en-US" baseline="0" dirty="0" err="1" smtClean="0"/>
              <a:t>medicare</a:t>
            </a:r>
            <a:endParaRPr lang="en-US" dirty="0"/>
          </a:p>
        </p:txBody>
      </p:sp>
      <p:sp>
        <p:nvSpPr>
          <p:cNvPr id="4" name="Slide Number Placeholder 3"/>
          <p:cNvSpPr>
            <a:spLocks noGrp="1"/>
          </p:cNvSpPr>
          <p:nvPr>
            <p:ph type="sldNum" sz="quarter" idx="10"/>
          </p:nvPr>
        </p:nvSpPr>
        <p:spPr/>
        <p:txBody>
          <a:bodyPr/>
          <a:lstStyle/>
          <a:p>
            <a:fld id="{B71C350D-DE05-4013-9344-46C229916D1B}" type="slidenum">
              <a:rPr lang="en-US" smtClean="0"/>
              <a:t>14</a:t>
            </a:fld>
            <a:endParaRPr lang="en-US"/>
          </a:p>
        </p:txBody>
      </p:sp>
    </p:spTree>
    <p:extLst>
      <p:ext uri="{BB962C8B-B14F-4D97-AF65-F5344CB8AC3E}">
        <p14:creationId xmlns:p14="http://schemas.microsoft.com/office/powerpoint/2010/main" val="228202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88D5CA-26F2-45D4-A777-FDC9C94E953E}"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DB69E-724F-4BEA-AE20-8D95EC14EE8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8D5CA-26F2-45D4-A777-FDC9C94E953E}"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DB69E-724F-4BEA-AE20-8D95EC14EE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8D5CA-26F2-45D4-A777-FDC9C94E953E}"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DB69E-724F-4BEA-AE20-8D95EC14EE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8D5CA-26F2-45D4-A777-FDC9C94E953E}"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DB69E-724F-4BEA-AE20-8D95EC14EE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8D5CA-26F2-45D4-A777-FDC9C94E953E}"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DB69E-724F-4BEA-AE20-8D95EC14EE8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88D5CA-26F2-45D4-A777-FDC9C94E953E}"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DB69E-724F-4BEA-AE20-8D95EC14EE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88D5CA-26F2-45D4-A777-FDC9C94E953E}"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DB69E-724F-4BEA-AE20-8D95EC14EE8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88D5CA-26F2-45D4-A777-FDC9C94E953E}"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DB69E-724F-4BEA-AE20-8D95EC14EE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8D5CA-26F2-45D4-A777-FDC9C94E953E}"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DB69E-724F-4BEA-AE20-8D95EC14EE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8D5CA-26F2-45D4-A777-FDC9C94E953E}"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DB69E-724F-4BEA-AE20-8D95EC14EE8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8D5CA-26F2-45D4-A777-FDC9C94E953E}"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DB69E-724F-4BEA-AE20-8D95EC14EE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088D5CA-26F2-45D4-A777-FDC9C94E953E}" type="datetimeFigureOut">
              <a:rPr lang="en-US" smtClean="0"/>
              <a:t>2/2/2016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62DB69E-724F-4BEA-AE20-8D95EC14EE8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irs.gov/Forms-&amp;-Pub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bing.com/videos/search?q=get+your+taxes+back+america+commercial&amp;FORM=HDRSC3&amp;adlt=strict#view=detail&amp;mid=97305CACD8E8BA8A244497305CACD8E8BA8A244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WCSz3lbR_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After picking up the Personal Finance: Taxes worksheet from the sub, please answer the first question on the top of the sheet…</a:t>
            </a:r>
          </a:p>
          <a:p>
            <a:pPr lvl="1"/>
            <a:r>
              <a:rPr lang="en-US" dirty="0" smtClean="0"/>
              <a:t>What is a tax?</a:t>
            </a:r>
          </a:p>
          <a:p>
            <a:pPr lvl="1"/>
            <a:r>
              <a:rPr lang="en-US" dirty="0" smtClean="0"/>
              <a:t>How many different types of taxes that you can think of in 10 seconds.</a:t>
            </a:r>
            <a:endParaRPr lang="en-US" dirty="0"/>
          </a:p>
        </p:txBody>
      </p:sp>
    </p:spTree>
    <p:extLst>
      <p:ext uri="{BB962C8B-B14F-4D97-AF65-F5344CB8AC3E}">
        <p14:creationId xmlns:p14="http://schemas.microsoft.com/office/powerpoint/2010/main" val="1869450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purpose of Taxes continued</a:t>
            </a:r>
            <a:endParaRPr lang="en-US" dirty="0"/>
          </a:p>
        </p:txBody>
      </p:sp>
      <p:sp>
        <p:nvSpPr>
          <p:cNvPr id="3" name="Content Placeholder 2"/>
          <p:cNvSpPr>
            <a:spLocks noGrp="1"/>
          </p:cNvSpPr>
          <p:nvPr>
            <p:ph idx="1"/>
          </p:nvPr>
        </p:nvSpPr>
        <p:spPr/>
        <p:txBody>
          <a:bodyPr/>
          <a:lstStyle/>
          <a:p>
            <a:r>
              <a:rPr lang="en-US" dirty="0" smtClean="0"/>
              <a:t>Wealth Redistribution</a:t>
            </a:r>
          </a:p>
          <a:p>
            <a:r>
              <a:rPr lang="en-US" dirty="0"/>
              <a:t>Moving money for one person to another or from one time period to another</a:t>
            </a:r>
            <a:endParaRPr lang="en-US" dirty="0" smtClean="0"/>
          </a:p>
          <a:p>
            <a:pPr lvl="1"/>
            <a:r>
              <a:rPr lang="en-US" dirty="0" smtClean="0"/>
              <a:t>i.e. food stamps, health and welfare programs, transferring wealth from one point in your life to another as is with social security</a:t>
            </a:r>
          </a:p>
          <a:p>
            <a:pPr lvl="1"/>
            <a:r>
              <a:rPr lang="en-US" dirty="0" smtClean="0"/>
              <a:t>In all these instances, the government collects wealth then redistributes </a:t>
            </a:r>
            <a:r>
              <a:rPr lang="en-US" dirty="0" err="1" smtClean="0"/>
              <a:t>i</a:t>
            </a:r>
            <a:endParaRPr lang="en-US" dirty="0"/>
          </a:p>
        </p:txBody>
      </p:sp>
    </p:spTree>
    <p:extLst>
      <p:ext uri="{BB962C8B-B14F-4D97-AF65-F5344CB8AC3E}">
        <p14:creationId xmlns:p14="http://schemas.microsoft.com/office/powerpoint/2010/main" val="360100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are the different types of taxes?</a:t>
            </a:r>
            <a:endParaRPr lang="en-US" dirty="0"/>
          </a:p>
        </p:txBody>
      </p:sp>
      <p:sp>
        <p:nvSpPr>
          <p:cNvPr id="5" name="Text Placeholder 4"/>
          <p:cNvSpPr>
            <a:spLocks noGrp="1"/>
          </p:cNvSpPr>
          <p:nvPr>
            <p:ph type="body" idx="1"/>
          </p:nvPr>
        </p:nvSpPr>
        <p:spPr/>
        <p:txBody>
          <a:bodyPr/>
          <a:lstStyle/>
          <a:p>
            <a:r>
              <a:rPr lang="en-US" dirty="0" smtClean="0"/>
              <a:t>Discussion</a:t>
            </a:r>
            <a:endParaRPr lang="en-US" dirty="0"/>
          </a:p>
        </p:txBody>
      </p:sp>
    </p:spTree>
    <p:extLst>
      <p:ext uri="{BB962C8B-B14F-4D97-AF65-F5344CB8AC3E}">
        <p14:creationId xmlns:p14="http://schemas.microsoft.com/office/powerpoint/2010/main" val="314991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Taxes</a:t>
            </a:r>
            <a:endParaRPr lang="en-US" dirty="0"/>
          </a:p>
        </p:txBody>
      </p:sp>
      <p:sp>
        <p:nvSpPr>
          <p:cNvPr id="3" name="Content Placeholder 2"/>
          <p:cNvSpPr>
            <a:spLocks noGrp="1"/>
          </p:cNvSpPr>
          <p:nvPr>
            <p:ph idx="1"/>
          </p:nvPr>
        </p:nvSpPr>
        <p:spPr/>
        <p:txBody>
          <a:bodyPr/>
          <a:lstStyle/>
          <a:p>
            <a:r>
              <a:rPr lang="en-US" dirty="0" smtClean="0"/>
              <a:t>Income</a:t>
            </a:r>
          </a:p>
          <a:p>
            <a:r>
              <a:rPr lang="en-US" dirty="0" smtClean="0"/>
              <a:t>Sales</a:t>
            </a:r>
          </a:p>
          <a:p>
            <a:r>
              <a:rPr lang="en-US" dirty="0" smtClean="0"/>
              <a:t>Payroll</a:t>
            </a:r>
          </a:p>
          <a:p>
            <a:r>
              <a:rPr lang="en-US" dirty="0" smtClean="0"/>
              <a:t>Property</a:t>
            </a:r>
          </a:p>
          <a:p>
            <a:r>
              <a:rPr lang="en-US" dirty="0" smtClean="0"/>
              <a:t>Sin</a:t>
            </a:r>
          </a:p>
          <a:p>
            <a:r>
              <a:rPr lang="en-US" dirty="0" smtClean="0"/>
              <a:t>License/Occupational</a:t>
            </a:r>
            <a:endParaRPr lang="en-US" dirty="0"/>
          </a:p>
        </p:txBody>
      </p:sp>
    </p:spTree>
    <p:extLst>
      <p:ext uri="{BB962C8B-B14F-4D97-AF65-F5344CB8AC3E}">
        <p14:creationId xmlns:p14="http://schemas.microsoft.com/office/powerpoint/2010/main" val="79897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Tax</a:t>
            </a:r>
            <a:endParaRPr lang="en-US" dirty="0"/>
          </a:p>
        </p:txBody>
      </p:sp>
      <p:sp>
        <p:nvSpPr>
          <p:cNvPr id="3" name="Content Placeholder 2"/>
          <p:cNvSpPr>
            <a:spLocks noGrp="1"/>
          </p:cNvSpPr>
          <p:nvPr>
            <p:ph idx="1"/>
          </p:nvPr>
        </p:nvSpPr>
        <p:spPr/>
        <p:txBody>
          <a:bodyPr/>
          <a:lstStyle/>
          <a:p>
            <a:r>
              <a:rPr lang="en-US" dirty="0"/>
              <a:t>Taxes that are </a:t>
            </a:r>
            <a:r>
              <a:rPr lang="en-US" dirty="0" smtClean="0"/>
              <a:t>taken from </a:t>
            </a:r>
            <a:r>
              <a:rPr lang="en-US" dirty="0"/>
              <a:t>the </a:t>
            </a:r>
            <a:r>
              <a:rPr lang="en-US" dirty="0" smtClean="0"/>
              <a:t>money that </a:t>
            </a:r>
            <a:r>
              <a:rPr lang="en-US" dirty="0"/>
              <a:t>you </a:t>
            </a:r>
            <a:r>
              <a:rPr lang="en-US" dirty="0" smtClean="0"/>
              <a:t>earn and used in a general fund.</a:t>
            </a:r>
          </a:p>
          <a:p>
            <a:r>
              <a:rPr lang="en-US" dirty="0" smtClean="0"/>
              <a:t>Two types: Federal </a:t>
            </a:r>
            <a:r>
              <a:rPr lang="en-US" dirty="0" err="1" smtClean="0"/>
              <a:t>vs</a:t>
            </a:r>
            <a:r>
              <a:rPr lang="en-US" dirty="0" smtClean="0"/>
              <a:t> State</a:t>
            </a:r>
          </a:p>
          <a:p>
            <a:r>
              <a:rPr lang="en-US" dirty="0" smtClean="0"/>
              <a:t>Who pays?</a:t>
            </a:r>
          </a:p>
          <a:p>
            <a:pPr lvl="1"/>
            <a:r>
              <a:rPr lang="en-US" dirty="0" smtClean="0"/>
              <a:t>Federal:  Everyone pays</a:t>
            </a:r>
          </a:p>
          <a:p>
            <a:pPr lvl="1"/>
            <a:r>
              <a:rPr lang="en-US" dirty="0" smtClean="0"/>
              <a:t>State:  Only applies to states who have them</a:t>
            </a:r>
            <a:endParaRPr lang="en-US" dirty="0"/>
          </a:p>
        </p:txBody>
      </p:sp>
    </p:spTree>
    <p:extLst>
      <p:ext uri="{BB962C8B-B14F-4D97-AF65-F5344CB8AC3E}">
        <p14:creationId xmlns:p14="http://schemas.microsoft.com/office/powerpoint/2010/main" val="327039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Income Tax</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533400"/>
            <a:ext cx="7780337"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70174"/>
            <a:ext cx="14017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84285"/>
            <a:ext cx="14017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777" y="1219200"/>
            <a:ext cx="2438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6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Tax</a:t>
            </a:r>
            <a:endParaRPr lang="en-US" dirty="0"/>
          </a:p>
        </p:txBody>
      </p:sp>
      <p:sp>
        <p:nvSpPr>
          <p:cNvPr id="3" name="Content Placeholder 2"/>
          <p:cNvSpPr>
            <a:spLocks noGrp="1"/>
          </p:cNvSpPr>
          <p:nvPr>
            <p:ph idx="1"/>
          </p:nvPr>
        </p:nvSpPr>
        <p:spPr/>
        <p:txBody>
          <a:bodyPr/>
          <a:lstStyle/>
          <a:p>
            <a:r>
              <a:rPr lang="en-US" dirty="0"/>
              <a:t>Taxes that are </a:t>
            </a:r>
            <a:r>
              <a:rPr lang="en-US" dirty="0" smtClean="0"/>
              <a:t>collected when </a:t>
            </a:r>
            <a:r>
              <a:rPr lang="en-US" dirty="0"/>
              <a:t>a </a:t>
            </a:r>
            <a:r>
              <a:rPr lang="en-US" dirty="0" smtClean="0"/>
              <a:t>good or service is purchased.</a:t>
            </a:r>
          </a:p>
          <a:p>
            <a:r>
              <a:rPr lang="en-US" dirty="0"/>
              <a:t>Sales taxes are determined </a:t>
            </a:r>
            <a:r>
              <a:rPr lang="en-US" dirty="0" smtClean="0"/>
              <a:t>by each state.  </a:t>
            </a:r>
          </a:p>
          <a:p>
            <a:r>
              <a:rPr lang="en-US" dirty="0" smtClean="0"/>
              <a:t>Each state has in purchase taxes as well as on line taxes</a:t>
            </a:r>
            <a:endParaRPr lang="en-US" dirty="0"/>
          </a:p>
        </p:txBody>
      </p:sp>
    </p:spTree>
    <p:extLst>
      <p:ext uri="{BB962C8B-B14F-4D97-AF65-F5344CB8AC3E}">
        <p14:creationId xmlns:p14="http://schemas.microsoft.com/office/powerpoint/2010/main" val="290827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Tax Example</a:t>
            </a:r>
            <a:endParaRPr lang="en-US" dirty="0"/>
          </a:p>
        </p:txBody>
      </p:sp>
      <p:sp>
        <p:nvSpPr>
          <p:cNvPr id="3" name="Content Placeholder 2"/>
          <p:cNvSpPr>
            <a:spLocks noGrp="1"/>
          </p:cNvSpPr>
          <p:nvPr>
            <p:ph idx="1"/>
          </p:nvPr>
        </p:nvSpPr>
        <p:spPr/>
        <p:txBody>
          <a:bodyPr/>
          <a:lstStyle/>
          <a:p>
            <a:endParaRPr lang="en-US"/>
          </a:p>
        </p:txBody>
      </p:sp>
      <p:pic>
        <p:nvPicPr>
          <p:cNvPr id="3074" name="Picture 2" descr="C:\Users\mlaw\AppData\Local\Microsoft\Windows\Temporary Internet Files\Content.Outlook\ODCYA42E\Screen Shot 2016-02-02 at 10 05 29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6172200" cy="467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4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Tax</a:t>
            </a:r>
            <a:endParaRPr lang="en-US" dirty="0"/>
          </a:p>
        </p:txBody>
      </p:sp>
      <p:sp>
        <p:nvSpPr>
          <p:cNvPr id="3" name="Content Placeholder 2"/>
          <p:cNvSpPr>
            <a:spLocks noGrp="1"/>
          </p:cNvSpPr>
          <p:nvPr>
            <p:ph idx="1"/>
          </p:nvPr>
        </p:nvSpPr>
        <p:spPr/>
        <p:txBody>
          <a:bodyPr/>
          <a:lstStyle/>
          <a:p>
            <a:r>
              <a:rPr lang="en-US" dirty="0"/>
              <a:t>Taxes </a:t>
            </a:r>
            <a:r>
              <a:rPr lang="en-US" dirty="0" smtClean="0"/>
              <a:t>collected from </a:t>
            </a:r>
            <a:r>
              <a:rPr lang="en-US" dirty="0"/>
              <a:t>you and you employer when you get </a:t>
            </a:r>
            <a:r>
              <a:rPr lang="en-US" dirty="0" smtClean="0"/>
              <a:t>paid and is used for specific programs. </a:t>
            </a:r>
          </a:p>
          <a:p>
            <a:pPr lvl="1"/>
            <a:r>
              <a:rPr lang="en-US" dirty="0"/>
              <a:t>Different than </a:t>
            </a:r>
            <a:r>
              <a:rPr lang="en-US" dirty="0" smtClean="0"/>
              <a:t>income </a:t>
            </a:r>
            <a:r>
              <a:rPr lang="en-US" dirty="0"/>
              <a:t>tax because these funds a used </a:t>
            </a:r>
            <a:r>
              <a:rPr lang="en-US" dirty="0" smtClean="0"/>
              <a:t>for  specific programs </a:t>
            </a:r>
            <a:endParaRPr lang="en-US" dirty="0"/>
          </a:p>
          <a:p>
            <a:r>
              <a:rPr lang="en-US" dirty="0"/>
              <a:t>Examples</a:t>
            </a:r>
            <a:r>
              <a:rPr lang="en-US" dirty="0" smtClean="0"/>
              <a:t>:</a:t>
            </a:r>
          </a:p>
          <a:p>
            <a:pPr lvl="1"/>
            <a:r>
              <a:rPr lang="en-US" dirty="0" smtClean="0"/>
              <a:t>Medicare</a:t>
            </a:r>
          </a:p>
          <a:p>
            <a:pPr lvl="1"/>
            <a:r>
              <a:rPr lang="en-US" dirty="0" smtClean="0"/>
              <a:t>Social Security</a:t>
            </a:r>
            <a:endParaRPr lang="en-US" dirty="0"/>
          </a:p>
        </p:txBody>
      </p:sp>
    </p:spTree>
    <p:extLst>
      <p:ext uri="{BB962C8B-B14F-4D97-AF65-F5344CB8AC3E}">
        <p14:creationId xmlns:p14="http://schemas.microsoft.com/office/powerpoint/2010/main" val="45117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Payroll Tax</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 y="457200"/>
            <a:ext cx="7780337"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04800" y="3380014"/>
            <a:ext cx="1371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86" y="3810000"/>
            <a:ext cx="14017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61657" y="1207532"/>
            <a:ext cx="2438400" cy="369332"/>
          </a:xfrm>
          <a:prstGeom prst="rect">
            <a:avLst/>
          </a:prstGeom>
          <a:noFill/>
        </p:spPr>
        <p:txBody>
          <a:bodyPr wrap="square" rtlCol="0">
            <a:spAutoFit/>
          </a:bodyPr>
          <a:lstStyle/>
          <a:p>
            <a:pPr algn="ctr"/>
            <a:r>
              <a:rPr lang="en-US" dirty="0" smtClean="0"/>
              <a:t>Paycheck</a:t>
            </a:r>
            <a:endParaRPr lang="en-US" dirty="0"/>
          </a:p>
        </p:txBody>
      </p:sp>
    </p:spTree>
    <p:extLst>
      <p:ext uri="{BB962C8B-B14F-4D97-AF65-F5344CB8AC3E}">
        <p14:creationId xmlns:p14="http://schemas.microsoft.com/office/powerpoint/2010/main" val="369794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Tax</a:t>
            </a:r>
            <a:endParaRPr lang="en-US" dirty="0"/>
          </a:p>
        </p:txBody>
      </p:sp>
      <p:sp>
        <p:nvSpPr>
          <p:cNvPr id="3" name="Content Placeholder 2"/>
          <p:cNvSpPr>
            <a:spLocks noGrp="1"/>
          </p:cNvSpPr>
          <p:nvPr>
            <p:ph idx="1"/>
          </p:nvPr>
        </p:nvSpPr>
        <p:spPr/>
        <p:txBody>
          <a:bodyPr/>
          <a:lstStyle/>
          <a:p>
            <a:r>
              <a:rPr lang="en-US" dirty="0"/>
              <a:t>Taxes </a:t>
            </a:r>
            <a:r>
              <a:rPr lang="en-US" dirty="0" smtClean="0"/>
              <a:t>collected based </a:t>
            </a:r>
            <a:r>
              <a:rPr lang="en-US" dirty="0"/>
              <a:t>on </a:t>
            </a:r>
            <a:r>
              <a:rPr lang="en-US" dirty="0" smtClean="0"/>
              <a:t>property that </a:t>
            </a:r>
            <a:r>
              <a:rPr lang="en-US" dirty="0"/>
              <a:t>you </a:t>
            </a:r>
            <a:r>
              <a:rPr lang="en-US" dirty="0" smtClean="0"/>
              <a:t>own.</a:t>
            </a:r>
          </a:p>
          <a:p>
            <a:pPr marL="274320" lvl="1"/>
            <a:r>
              <a:rPr lang="en-US" dirty="0"/>
              <a:t>Collected twice a year</a:t>
            </a:r>
          </a:p>
          <a:p>
            <a:pPr marL="0" indent="0">
              <a:buNone/>
            </a:pPr>
            <a:endParaRPr lang="en-US" dirty="0" smtClean="0"/>
          </a:p>
          <a:p>
            <a:r>
              <a:rPr lang="en-US" dirty="0" smtClean="0"/>
              <a:t>Example:</a:t>
            </a:r>
          </a:p>
          <a:p>
            <a:pPr lvl="1"/>
            <a:r>
              <a:rPr lang="en-US" dirty="0" smtClean="0"/>
              <a:t>Home</a:t>
            </a:r>
          </a:p>
          <a:p>
            <a:pPr lvl="1"/>
            <a:r>
              <a:rPr lang="en-US" dirty="0" smtClean="0"/>
              <a:t>Airplane</a:t>
            </a:r>
          </a:p>
          <a:p>
            <a:pPr lvl="1"/>
            <a:r>
              <a:rPr lang="en-US" dirty="0" smtClean="0"/>
              <a:t>Boat</a:t>
            </a:r>
            <a:endParaRPr lang="en-US" dirty="0"/>
          </a:p>
        </p:txBody>
      </p:sp>
    </p:spTree>
    <p:extLst>
      <p:ext uri="{BB962C8B-B14F-4D97-AF65-F5344CB8AC3E}">
        <p14:creationId xmlns:p14="http://schemas.microsoft.com/office/powerpoint/2010/main" val="223941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3055"/>
            <a:ext cx="7772400" cy="1470025"/>
          </a:xfrm>
        </p:spPr>
        <p:txBody>
          <a:bodyPr/>
          <a:lstStyle/>
          <a:p>
            <a:pPr algn="ctr"/>
            <a:r>
              <a:rPr lang="en-US" sz="5400" dirty="0" smtClean="0"/>
              <a:t>Personal Finance: Taxes</a:t>
            </a:r>
            <a:endParaRPr lang="en-US" sz="5400" dirty="0"/>
          </a:p>
        </p:txBody>
      </p:sp>
      <p:sp>
        <p:nvSpPr>
          <p:cNvPr id="3" name="Subtitle 2"/>
          <p:cNvSpPr>
            <a:spLocks noGrp="1"/>
          </p:cNvSpPr>
          <p:nvPr>
            <p:ph type="subTitle" idx="1"/>
          </p:nvPr>
        </p:nvSpPr>
        <p:spPr/>
        <p:txBody>
          <a:bodyPr/>
          <a:lstStyle/>
          <a:p>
            <a:endParaRPr lang="en-US"/>
          </a:p>
        </p:txBody>
      </p:sp>
      <p:pic>
        <p:nvPicPr>
          <p:cNvPr id="1026" name="Picture 2" descr="http://www.momtrends.com/wp-content/uploads/2012/02/Tax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6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Tax Example</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mlaw\AppData\Local\Microsoft\Windows\Temporary Internet Files\Content.Outlook\ODCYA42E\Screen Shot 2016-02-02 at 10 18 39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24547" cy="478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4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Tax</a:t>
            </a:r>
            <a:endParaRPr lang="en-US" dirty="0"/>
          </a:p>
        </p:txBody>
      </p:sp>
      <p:sp>
        <p:nvSpPr>
          <p:cNvPr id="3" name="Content Placeholder 2"/>
          <p:cNvSpPr>
            <a:spLocks noGrp="1"/>
          </p:cNvSpPr>
          <p:nvPr>
            <p:ph idx="1"/>
          </p:nvPr>
        </p:nvSpPr>
        <p:spPr/>
        <p:txBody>
          <a:bodyPr>
            <a:normAutofit lnSpcReduction="10000"/>
          </a:bodyPr>
          <a:lstStyle/>
          <a:p>
            <a:r>
              <a:rPr lang="en-US" dirty="0"/>
              <a:t>Taxes </a:t>
            </a:r>
            <a:r>
              <a:rPr lang="en-US" dirty="0" smtClean="0"/>
              <a:t>collected when </a:t>
            </a:r>
            <a:r>
              <a:rPr lang="en-US" dirty="0"/>
              <a:t>a specific </a:t>
            </a:r>
            <a:r>
              <a:rPr lang="en-US" dirty="0" smtClean="0"/>
              <a:t>good or service is purchased that the government considers unhealthy. </a:t>
            </a:r>
          </a:p>
          <a:p>
            <a:r>
              <a:rPr lang="en-US" dirty="0"/>
              <a:t>Purpose is to </a:t>
            </a:r>
            <a:r>
              <a:rPr lang="en-US" dirty="0" smtClean="0"/>
              <a:t>discourage the activity as well as pay for government expenses with healthcare costs that come about due to these activities.</a:t>
            </a:r>
            <a:endParaRPr lang="en-US" dirty="0"/>
          </a:p>
          <a:p>
            <a:r>
              <a:rPr lang="en-US" dirty="0"/>
              <a:t>Examples</a:t>
            </a:r>
            <a:r>
              <a:rPr lang="en-US" dirty="0" smtClean="0"/>
              <a:t>:</a:t>
            </a:r>
          </a:p>
          <a:p>
            <a:pPr lvl="1"/>
            <a:r>
              <a:rPr lang="en-US" dirty="0" smtClean="0"/>
              <a:t>Tobacco</a:t>
            </a:r>
          </a:p>
          <a:p>
            <a:pPr lvl="1"/>
            <a:r>
              <a:rPr lang="en-US" dirty="0" smtClean="0"/>
              <a:t>Fast-food</a:t>
            </a:r>
          </a:p>
          <a:p>
            <a:pPr lvl="1"/>
            <a:r>
              <a:rPr lang="en-US" dirty="0" smtClean="0"/>
              <a:t>Gambling</a:t>
            </a:r>
          </a:p>
          <a:p>
            <a:pPr lvl="1"/>
            <a:r>
              <a:rPr lang="en-US" dirty="0" smtClean="0"/>
              <a:t>Indoor tanning tax with tanning beds</a:t>
            </a:r>
            <a:endParaRPr lang="en-US" dirty="0"/>
          </a:p>
          <a:p>
            <a:pPr marL="0" indent="0">
              <a:buNone/>
            </a:pPr>
            <a:endParaRPr lang="en-US" dirty="0"/>
          </a:p>
        </p:txBody>
      </p:sp>
    </p:spTree>
    <p:extLst>
      <p:ext uri="{BB962C8B-B14F-4D97-AF65-F5344CB8AC3E}">
        <p14:creationId xmlns:p14="http://schemas.microsoft.com/office/powerpoint/2010/main" val="82019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dirty="0" smtClean="0"/>
              <a:t>License/Occupational Tax</a:t>
            </a:r>
            <a:endParaRPr lang="en-US" dirty="0"/>
          </a:p>
        </p:txBody>
      </p:sp>
      <p:sp>
        <p:nvSpPr>
          <p:cNvPr id="3" name="Content Placeholder 2"/>
          <p:cNvSpPr>
            <a:spLocks noGrp="1"/>
          </p:cNvSpPr>
          <p:nvPr>
            <p:ph idx="1"/>
          </p:nvPr>
        </p:nvSpPr>
        <p:spPr/>
        <p:txBody>
          <a:bodyPr>
            <a:normAutofit fontScale="92500" lnSpcReduction="10000"/>
          </a:bodyPr>
          <a:lstStyle/>
          <a:p>
            <a:r>
              <a:rPr lang="en-US" dirty="0"/>
              <a:t>Tax to </a:t>
            </a:r>
            <a:r>
              <a:rPr lang="en-US" dirty="0" smtClean="0"/>
              <a:t>purchase a license or job certificate issued by the government.  You are basically paying a tax that allows you to drive or work in a certain occupation</a:t>
            </a:r>
          </a:p>
          <a:p>
            <a:endParaRPr lang="en-US" dirty="0" smtClean="0"/>
          </a:p>
          <a:p>
            <a:r>
              <a:rPr lang="en-US" dirty="0" smtClean="0"/>
              <a:t>Examples:</a:t>
            </a:r>
          </a:p>
          <a:p>
            <a:r>
              <a:rPr lang="en-US" dirty="0" smtClean="0"/>
              <a:t>Driver License</a:t>
            </a:r>
          </a:p>
          <a:p>
            <a:r>
              <a:rPr lang="en-US" dirty="0" smtClean="0"/>
              <a:t>State ID Card</a:t>
            </a:r>
          </a:p>
          <a:p>
            <a:r>
              <a:rPr lang="en-US" dirty="0" smtClean="0"/>
              <a:t>Real </a:t>
            </a:r>
            <a:r>
              <a:rPr lang="en-US" dirty="0"/>
              <a:t>S</a:t>
            </a:r>
            <a:r>
              <a:rPr lang="en-US" dirty="0" smtClean="0"/>
              <a:t>tate License</a:t>
            </a:r>
          </a:p>
          <a:p>
            <a:r>
              <a:rPr lang="en-US" dirty="0" smtClean="0"/>
              <a:t>Teaching License </a:t>
            </a:r>
          </a:p>
          <a:p>
            <a:r>
              <a:rPr lang="en-US" dirty="0" smtClean="0"/>
              <a:t>Cosmetology License</a:t>
            </a:r>
            <a:endParaRPr lang="en-US" dirty="0"/>
          </a:p>
        </p:txBody>
      </p:sp>
    </p:spTree>
    <p:extLst>
      <p:ext uri="{BB962C8B-B14F-4D97-AF65-F5344CB8AC3E}">
        <p14:creationId xmlns:p14="http://schemas.microsoft.com/office/powerpoint/2010/main" val="4042297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657600"/>
            <a:ext cx="7543800" cy="1676400"/>
          </a:xfrm>
        </p:spPr>
        <p:txBody>
          <a:bodyPr>
            <a:normAutofit fontScale="90000"/>
          </a:bodyPr>
          <a:lstStyle/>
          <a:p>
            <a:r>
              <a:rPr lang="en-US" dirty="0" smtClean="0"/>
              <a:t>Which type of tax do you think is the most important?</a:t>
            </a:r>
            <a:endParaRPr lang="en-US" dirty="0"/>
          </a:p>
        </p:txBody>
      </p:sp>
      <p:sp>
        <p:nvSpPr>
          <p:cNvPr id="5" name="Text Placeholder 4"/>
          <p:cNvSpPr>
            <a:spLocks noGrp="1"/>
          </p:cNvSpPr>
          <p:nvPr>
            <p:ph type="body" idx="1"/>
          </p:nvPr>
        </p:nvSpPr>
        <p:spPr>
          <a:xfrm>
            <a:off x="762000" y="5334000"/>
            <a:ext cx="6858000" cy="914400"/>
          </a:xfrm>
        </p:spPr>
        <p:txBody>
          <a:bodyPr/>
          <a:lstStyle/>
          <a:p>
            <a:r>
              <a:rPr lang="en-US" dirty="0" smtClean="0"/>
              <a:t>Discussion</a:t>
            </a:r>
            <a:endParaRPr lang="en-US" dirty="0"/>
          </a:p>
        </p:txBody>
      </p:sp>
    </p:spTree>
    <p:extLst>
      <p:ext uri="{BB962C8B-B14F-4D97-AF65-F5344CB8AC3E}">
        <p14:creationId xmlns:p14="http://schemas.microsoft.com/office/powerpoint/2010/main" val="116688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effectLst/>
              </a:rPr>
              <a:t>Taxes are collected to pay for things that we all share, like roads, parks, and playgrounds. </a:t>
            </a:r>
          </a:p>
          <a:p>
            <a:r>
              <a:rPr lang="en-US" dirty="0" smtClean="0">
                <a:effectLst/>
              </a:rPr>
              <a:t>We also share in the cost of services such as the public school system or the police department.</a:t>
            </a:r>
            <a:endParaRPr lang="en-US" dirty="0"/>
          </a:p>
          <a:p>
            <a:r>
              <a:rPr lang="en-US" dirty="0" smtClean="0">
                <a:effectLst/>
              </a:rPr>
              <a:t>There are different types and amounts of taxes based on where a person lives and his/her income</a:t>
            </a:r>
            <a:endParaRPr lang="en-US" dirty="0"/>
          </a:p>
        </p:txBody>
      </p:sp>
    </p:spTree>
    <p:extLst>
      <p:ext uri="{BB962C8B-B14F-4D97-AF65-F5344CB8AC3E}">
        <p14:creationId xmlns:p14="http://schemas.microsoft.com/office/powerpoint/2010/main" val="4152301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Reviewing the 3 Key Taxes…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7704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b="1" dirty="0" smtClean="0">
                <a:effectLst/>
              </a:rPr>
              <a:t>Income Tax</a:t>
            </a:r>
            <a:r>
              <a:rPr lang="en-US" dirty="0" smtClean="0">
                <a:effectLst/>
              </a:rPr>
              <a:t> – most people in the country have money taken from each paycheck to pay income taxes so the federal government can pay for things like national defense, inspecting food, researching cures for diseases, and helping with disasters</a:t>
            </a:r>
            <a:endParaRPr lang="en-US" dirty="0"/>
          </a:p>
        </p:txBody>
      </p:sp>
      <p:pic>
        <p:nvPicPr>
          <p:cNvPr id="2050" name="Picture 2" descr="http://www.taxjusticeafrica.net/sites/default/files/Income_Tax_300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30" y="3403598"/>
            <a:ext cx="28575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40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a:bodyPr>
          <a:lstStyle/>
          <a:p>
            <a:r>
              <a:rPr lang="en-US" b="1" dirty="0" smtClean="0">
                <a:effectLst/>
              </a:rPr>
              <a:t>Sales Tax</a:t>
            </a:r>
            <a:r>
              <a:rPr lang="en-US" dirty="0" smtClean="0">
                <a:effectLst/>
              </a:rPr>
              <a:t> - When a student wants to buy something with his own money, he finds out about sales tax when his purchase unexpectedly costs more than the “sticker price”. </a:t>
            </a:r>
          </a:p>
          <a:p>
            <a:pPr lvl="1"/>
            <a:r>
              <a:rPr lang="en-US" dirty="0" smtClean="0">
                <a:effectLst/>
              </a:rPr>
              <a:t>Remember that states and cities charge taxes on almost everything that is purchased so they can provide their own services, and that the sales tax rate can vary from state to state</a:t>
            </a:r>
            <a:endParaRPr lang="en-US" dirty="0"/>
          </a:p>
        </p:txBody>
      </p:sp>
      <p:pic>
        <p:nvPicPr>
          <p:cNvPr id="3074" name="Picture 2" descr="http://cache.comcorpusa.com/640/0/crop/ketk/media/news/sales_t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6210"/>
            <a:ext cx="3550920" cy="266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05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dirty="0" err="1" smtClean="0"/>
              <a:t>conti</a:t>
            </a:r>
            <a:r>
              <a:rPr lang="en-US" dirty="0" smtClean="0"/>
              <a:t>…</a:t>
            </a:r>
            <a:endParaRPr lang="en-US" dirty="0"/>
          </a:p>
        </p:txBody>
      </p:sp>
      <p:sp>
        <p:nvSpPr>
          <p:cNvPr id="3" name="Content Placeholder 2"/>
          <p:cNvSpPr>
            <a:spLocks noGrp="1"/>
          </p:cNvSpPr>
          <p:nvPr>
            <p:ph idx="1"/>
          </p:nvPr>
        </p:nvSpPr>
        <p:spPr/>
        <p:txBody>
          <a:bodyPr/>
          <a:lstStyle/>
          <a:p>
            <a:r>
              <a:rPr lang="en-US" b="1" dirty="0" smtClean="0">
                <a:effectLst/>
              </a:rPr>
              <a:t>Property Tax</a:t>
            </a:r>
            <a:r>
              <a:rPr lang="en-US" dirty="0" smtClean="0">
                <a:effectLst/>
              </a:rPr>
              <a:t> - every year, some adults pay taxes to the local government based on their house's value. </a:t>
            </a:r>
          </a:p>
          <a:p>
            <a:pPr lvl="1"/>
            <a:r>
              <a:rPr lang="en-US" dirty="0" smtClean="0">
                <a:effectLst/>
              </a:rPr>
              <a:t>Remember that properties are assessed periodically to determine their value. Even in rented property, explain that the property taxes still get paid, but they're probably included in the monthly rent</a:t>
            </a:r>
            <a:endParaRPr lang="en-US" dirty="0"/>
          </a:p>
        </p:txBody>
      </p:sp>
      <p:pic>
        <p:nvPicPr>
          <p:cNvPr id="4098" name="Picture 2" descr="http://www.taxinla.com/wp-content/uploads/2013/02/H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729990"/>
            <a:ext cx="3865880" cy="289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60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Season</a:t>
            </a:r>
            <a:endParaRPr lang="en-US" dirty="0"/>
          </a:p>
        </p:txBody>
      </p:sp>
      <p:sp>
        <p:nvSpPr>
          <p:cNvPr id="3" name="Content Placeholder 2"/>
          <p:cNvSpPr>
            <a:spLocks noGrp="1"/>
          </p:cNvSpPr>
          <p:nvPr>
            <p:ph idx="1"/>
          </p:nvPr>
        </p:nvSpPr>
        <p:spPr/>
        <p:txBody>
          <a:bodyPr>
            <a:normAutofit/>
          </a:bodyPr>
          <a:lstStyle/>
          <a:p>
            <a:r>
              <a:rPr lang="en-US" dirty="0"/>
              <a:t>E</a:t>
            </a:r>
            <a:r>
              <a:rPr lang="en-US" dirty="0" smtClean="0">
                <a:effectLst/>
              </a:rPr>
              <a:t>ach person is responsible for calculating and paying his share of federal and state government income taxes in April. </a:t>
            </a:r>
          </a:p>
          <a:p>
            <a:r>
              <a:rPr lang="en-US" dirty="0" smtClean="0">
                <a:effectLst/>
              </a:rPr>
              <a:t>People can calculate their tax debt themselves or go through a third party to fill out the appropriate forms. </a:t>
            </a:r>
          </a:p>
          <a:p>
            <a:pPr lvl="1"/>
            <a:r>
              <a:rPr lang="en-US" dirty="0" smtClean="0">
                <a:effectLst/>
              </a:rPr>
              <a:t>The Internal Revenue Service establishes the rules, provides the </a:t>
            </a:r>
            <a:r>
              <a:rPr lang="en-US" dirty="0" smtClean="0">
                <a:effectLst/>
                <a:hlinkClick r:id="rId2"/>
              </a:rPr>
              <a:t>proper forms</a:t>
            </a:r>
            <a:r>
              <a:rPr lang="en-US" dirty="0" smtClean="0">
                <a:effectLst/>
              </a:rPr>
              <a:t>, and collects and monitors tax payments. </a:t>
            </a:r>
          </a:p>
          <a:p>
            <a:pPr lvl="1"/>
            <a:r>
              <a:rPr lang="en-US" dirty="0" smtClean="0">
                <a:effectLst/>
              </a:rPr>
              <a:t>There are penalties when people don’t pay their taxes.</a:t>
            </a:r>
            <a:br>
              <a:rPr lang="en-US" dirty="0" smtClean="0">
                <a:effectLst/>
              </a:rPr>
            </a:br>
            <a:endParaRPr lang="en-US" dirty="0"/>
          </a:p>
        </p:txBody>
      </p:sp>
    </p:spTree>
    <p:extLst>
      <p:ext uri="{BB962C8B-B14F-4D97-AF65-F5344CB8AC3E}">
        <p14:creationId xmlns:p14="http://schemas.microsoft.com/office/powerpoint/2010/main" val="240302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r>
              <a:rPr lang="en-US" dirty="0" smtClean="0">
                <a:effectLst/>
              </a:rPr>
              <a:t>I can differentiate between the 6 different types of taxes</a:t>
            </a:r>
          </a:p>
          <a:p>
            <a:r>
              <a:rPr lang="en-US" dirty="0" smtClean="0">
                <a:effectLst/>
              </a:rPr>
              <a:t>Success Criteria</a:t>
            </a:r>
          </a:p>
          <a:p>
            <a:pPr lvl="1"/>
            <a:r>
              <a:rPr lang="en-US" dirty="0" smtClean="0">
                <a:effectLst/>
              </a:rPr>
              <a:t>explain why we pay taxes</a:t>
            </a:r>
          </a:p>
          <a:p>
            <a:pPr lvl="1"/>
            <a:r>
              <a:rPr lang="en-US" dirty="0" smtClean="0">
                <a:effectLst/>
              </a:rPr>
              <a:t>list some goods and services that are paid with taxes</a:t>
            </a:r>
          </a:p>
          <a:p>
            <a:pPr lvl="1"/>
            <a:r>
              <a:rPr lang="en-US" dirty="0" smtClean="0">
                <a:effectLst/>
              </a:rPr>
              <a:t>list different types of taxes and describe them</a:t>
            </a:r>
          </a:p>
          <a:p>
            <a:pPr lvl="1"/>
            <a:r>
              <a:rPr lang="en-US" dirty="0" smtClean="0">
                <a:effectLst/>
              </a:rPr>
              <a:t>explain the basic process of collecting taxes</a:t>
            </a:r>
          </a:p>
          <a:p>
            <a:pPr lvl="1"/>
            <a:r>
              <a:rPr lang="en-US" dirty="0" smtClean="0">
                <a:effectLst/>
              </a:rPr>
              <a:t>state which agency monitors taxation and what could happen if taxes aren’t paid</a:t>
            </a:r>
          </a:p>
          <a:p>
            <a:endParaRPr lang="en-US" dirty="0"/>
          </a:p>
        </p:txBody>
      </p:sp>
    </p:spTree>
    <p:extLst>
      <p:ext uri="{BB962C8B-B14F-4D97-AF65-F5344CB8AC3E}">
        <p14:creationId xmlns:p14="http://schemas.microsoft.com/office/powerpoint/2010/main" val="259584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W</a:t>
            </a:r>
            <a:r>
              <a:rPr lang="en-US" dirty="0" smtClean="0">
                <a:effectLst/>
              </a:rPr>
              <a:t>hat happens if people have too </a:t>
            </a:r>
            <a:r>
              <a:rPr lang="en-US" dirty="0" smtClean="0">
                <a:effectLst/>
                <a:hlinkClick r:id="rId2"/>
              </a:rPr>
              <a:t>much </a:t>
            </a:r>
            <a:r>
              <a:rPr lang="en-US" dirty="0" smtClean="0">
                <a:effectLst/>
              </a:rPr>
              <a:t>or not enough money taken from their paychecks for taxes?</a:t>
            </a:r>
          </a:p>
          <a:p>
            <a:pPr lvl="1"/>
            <a:r>
              <a:rPr lang="en-US" dirty="0" smtClean="0">
                <a:effectLst/>
              </a:rPr>
              <a:t>When taxes are calculated and it is discovered that too much money was taken, the person gets a refund, and when not enough money is taken, the person owes the difference</a:t>
            </a:r>
          </a:p>
        </p:txBody>
      </p:sp>
    </p:spTree>
    <p:extLst>
      <p:ext uri="{BB962C8B-B14F-4D97-AF65-F5344CB8AC3E}">
        <p14:creationId xmlns:p14="http://schemas.microsoft.com/office/powerpoint/2010/main" val="19847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t>
            </a:r>
            <a:endParaRPr lang="en-US" dirty="0"/>
          </a:p>
        </p:txBody>
      </p:sp>
      <p:sp>
        <p:nvSpPr>
          <p:cNvPr id="3" name="Content Placeholder 2"/>
          <p:cNvSpPr>
            <a:spLocks noGrp="1"/>
          </p:cNvSpPr>
          <p:nvPr>
            <p:ph idx="1"/>
          </p:nvPr>
        </p:nvSpPr>
        <p:spPr/>
        <p:txBody>
          <a:bodyPr/>
          <a:lstStyle/>
          <a:p>
            <a:r>
              <a:rPr lang="en-US" dirty="0"/>
              <a:t>In </a:t>
            </a:r>
            <a:r>
              <a:rPr lang="en-US"/>
              <a:t>a </a:t>
            </a:r>
            <a:r>
              <a:rPr lang="en-US" smtClean="0"/>
              <a:t>CER paragraph </a:t>
            </a:r>
            <a:r>
              <a:rPr lang="en-US" dirty="0"/>
              <a:t>on the back of your worksheet, think about everything that you have learned about personal finance over the past week and defend which aspect you think is the most important achieve personal financial success?</a:t>
            </a:r>
          </a:p>
          <a:p>
            <a:endParaRPr lang="en-US" dirty="0"/>
          </a:p>
          <a:p>
            <a:endParaRPr lang="en-US" dirty="0"/>
          </a:p>
          <a:p>
            <a:r>
              <a:rPr lang="en-US" dirty="0"/>
              <a:t>This will be due at the beginning of class on Monday prior to the Personal Finance Assessment!</a:t>
            </a:r>
          </a:p>
          <a:p>
            <a:endParaRPr lang="en-US" dirty="0"/>
          </a:p>
        </p:txBody>
      </p:sp>
    </p:spTree>
    <p:extLst>
      <p:ext uri="{BB962C8B-B14F-4D97-AF65-F5344CB8AC3E}">
        <p14:creationId xmlns:p14="http://schemas.microsoft.com/office/powerpoint/2010/main" val="3112355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Taxes </a:t>
            </a:r>
            <a:r>
              <a:rPr lang="en-US" dirty="0" smtClean="0">
                <a:hlinkClick r:id="rId2"/>
              </a:rPr>
              <a:t>Video</a:t>
            </a:r>
            <a:endParaRPr lang="en-US" dirty="0"/>
          </a:p>
        </p:txBody>
      </p:sp>
      <p:sp>
        <p:nvSpPr>
          <p:cNvPr id="3" name="Content Placeholder 2"/>
          <p:cNvSpPr>
            <a:spLocks noGrp="1"/>
          </p:cNvSpPr>
          <p:nvPr>
            <p:ph idx="1"/>
          </p:nvPr>
        </p:nvSpPr>
        <p:spPr/>
        <p:txBody>
          <a:bodyPr/>
          <a:lstStyle/>
          <a:p>
            <a:r>
              <a:rPr lang="en-US" dirty="0" smtClean="0"/>
              <a:t>You are going to be learning about the 6 different types of taxes.</a:t>
            </a:r>
          </a:p>
          <a:p>
            <a:endParaRPr lang="en-US" dirty="0"/>
          </a:p>
          <a:p>
            <a:r>
              <a:rPr lang="en-US" dirty="0" smtClean="0"/>
              <a:t>As you watch the video, take notes on the different types of taxes.</a:t>
            </a:r>
            <a:endParaRPr lang="en-US" dirty="0"/>
          </a:p>
        </p:txBody>
      </p:sp>
    </p:spTree>
    <p:extLst>
      <p:ext uri="{BB962C8B-B14F-4D97-AF65-F5344CB8AC3E}">
        <p14:creationId xmlns:p14="http://schemas.microsoft.com/office/powerpoint/2010/main" val="67961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tax?</a:t>
            </a:r>
            <a:endParaRPr lang="en-US" dirty="0"/>
          </a:p>
        </p:txBody>
      </p:sp>
      <p:sp>
        <p:nvSpPr>
          <p:cNvPr id="3" name="Content Placeholder 2"/>
          <p:cNvSpPr>
            <a:spLocks noGrp="1"/>
          </p:cNvSpPr>
          <p:nvPr>
            <p:ph idx="1"/>
          </p:nvPr>
        </p:nvSpPr>
        <p:spPr/>
        <p:txBody>
          <a:bodyPr/>
          <a:lstStyle/>
          <a:p>
            <a:r>
              <a:rPr lang="en-US" dirty="0" smtClean="0"/>
              <a:t>It is a charge leveed on the people by the government</a:t>
            </a:r>
          </a:p>
          <a:p>
            <a:endParaRPr lang="en-US" dirty="0"/>
          </a:p>
          <a:p>
            <a:r>
              <a:rPr lang="en-US" dirty="0" smtClean="0"/>
              <a:t>Meaning… it is a specific fee that the government collects depending on the type of activity they are taxing</a:t>
            </a:r>
          </a:p>
        </p:txBody>
      </p:sp>
    </p:spTree>
    <p:extLst>
      <p:ext uri="{BB962C8B-B14F-4D97-AF65-F5344CB8AC3E}">
        <p14:creationId xmlns:p14="http://schemas.microsoft.com/office/powerpoint/2010/main" val="16761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do you think the Government taxes?</a:t>
            </a:r>
            <a:endParaRPr lang="en-US" dirty="0"/>
          </a:p>
        </p:txBody>
      </p:sp>
      <p:sp>
        <p:nvSpPr>
          <p:cNvPr id="5" name="Text Placeholder 4"/>
          <p:cNvSpPr>
            <a:spLocks noGrp="1"/>
          </p:cNvSpPr>
          <p:nvPr>
            <p:ph type="body" idx="1"/>
          </p:nvPr>
        </p:nvSpPr>
        <p:spPr/>
        <p:txBody>
          <a:bodyPr/>
          <a:lstStyle/>
          <a:p>
            <a:r>
              <a:rPr lang="en-US" dirty="0" smtClean="0"/>
              <a:t>Discussion</a:t>
            </a:r>
            <a:endParaRPr lang="en-US" dirty="0"/>
          </a:p>
        </p:txBody>
      </p:sp>
    </p:spTree>
    <p:extLst>
      <p:ext uri="{BB962C8B-B14F-4D97-AF65-F5344CB8AC3E}">
        <p14:creationId xmlns:p14="http://schemas.microsoft.com/office/powerpoint/2010/main" val="316125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81400"/>
            <a:ext cx="7543800" cy="1676400"/>
          </a:xfrm>
        </p:spPr>
        <p:txBody>
          <a:bodyPr>
            <a:normAutofit fontScale="90000"/>
          </a:bodyPr>
          <a:lstStyle/>
          <a:p>
            <a:r>
              <a:rPr lang="en-US" dirty="0" smtClean="0"/>
              <a:t>Why do we have taxes?</a:t>
            </a:r>
            <a:br>
              <a:rPr lang="en-US" dirty="0" smtClean="0"/>
            </a:br>
            <a:r>
              <a:rPr lang="en-US" dirty="0" smtClean="0"/>
              <a:t>What is the purpose of taxes?</a:t>
            </a:r>
            <a:endParaRPr lang="en-US" dirty="0"/>
          </a:p>
        </p:txBody>
      </p:sp>
      <p:sp>
        <p:nvSpPr>
          <p:cNvPr id="3" name="Text Placeholder 2"/>
          <p:cNvSpPr>
            <a:spLocks noGrp="1"/>
          </p:cNvSpPr>
          <p:nvPr>
            <p:ph type="body" idx="1"/>
          </p:nvPr>
        </p:nvSpPr>
        <p:spPr>
          <a:xfrm>
            <a:off x="762000" y="5181600"/>
            <a:ext cx="6858000" cy="914400"/>
          </a:xfrm>
        </p:spPr>
        <p:txBody>
          <a:bodyPr/>
          <a:lstStyle/>
          <a:p>
            <a:r>
              <a:rPr lang="en-US" dirty="0" smtClean="0"/>
              <a:t>Discussion</a:t>
            </a:r>
            <a:endParaRPr lang="en-US" dirty="0"/>
          </a:p>
        </p:txBody>
      </p:sp>
    </p:spTree>
    <p:extLst>
      <p:ext uri="{BB962C8B-B14F-4D97-AF65-F5344CB8AC3E}">
        <p14:creationId xmlns:p14="http://schemas.microsoft.com/office/powerpoint/2010/main" val="247844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purpose of Taxes</a:t>
            </a:r>
            <a:endParaRPr lang="en-US" dirty="0"/>
          </a:p>
        </p:txBody>
      </p:sp>
      <p:sp>
        <p:nvSpPr>
          <p:cNvPr id="5" name="Content Placeholder 4"/>
          <p:cNvSpPr>
            <a:spLocks noGrp="1"/>
          </p:cNvSpPr>
          <p:nvPr>
            <p:ph idx="1"/>
          </p:nvPr>
        </p:nvSpPr>
        <p:spPr/>
        <p:txBody>
          <a:bodyPr/>
          <a:lstStyle/>
          <a:p>
            <a:r>
              <a:rPr lang="en-US" dirty="0" smtClean="0"/>
              <a:t>Pay for Government Services</a:t>
            </a:r>
          </a:p>
          <a:p>
            <a:r>
              <a:rPr lang="en-US" dirty="0" smtClean="0"/>
              <a:t>This tax is used </a:t>
            </a:r>
            <a:r>
              <a:rPr lang="en-US" dirty="0"/>
              <a:t>to pay for services provided by the government.</a:t>
            </a:r>
            <a:endParaRPr lang="en-US" dirty="0" smtClean="0"/>
          </a:p>
          <a:p>
            <a:pPr lvl="1"/>
            <a:r>
              <a:rPr lang="en-US" dirty="0" smtClean="0"/>
              <a:t>i.e. national parks, highways, roads, bridges, damns, military, government secret services, schools</a:t>
            </a:r>
          </a:p>
        </p:txBody>
      </p:sp>
    </p:spTree>
    <p:extLst>
      <p:ext uri="{BB962C8B-B14F-4D97-AF65-F5344CB8AC3E}">
        <p14:creationId xmlns:p14="http://schemas.microsoft.com/office/powerpoint/2010/main" val="127232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purpose of Taxes continued</a:t>
            </a:r>
            <a:endParaRPr lang="en-US" dirty="0"/>
          </a:p>
        </p:txBody>
      </p:sp>
      <p:sp>
        <p:nvSpPr>
          <p:cNvPr id="5" name="Content Placeholder 4"/>
          <p:cNvSpPr>
            <a:spLocks noGrp="1"/>
          </p:cNvSpPr>
          <p:nvPr>
            <p:ph idx="1"/>
          </p:nvPr>
        </p:nvSpPr>
        <p:spPr/>
        <p:txBody>
          <a:bodyPr/>
          <a:lstStyle/>
          <a:p>
            <a:r>
              <a:rPr lang="en-US" dirty="0" smtClean="0"/>
              <a:t>Change Behaviors</a:t>
            </a:r>
          </a:p>
          <a:p>
            <a:r>
              <a:rPr lang="en-US" dirty="0"/>
              <a:t>This taxes is used to encourage and discourage peoples behaviors</a:t>
            </a:r>
            <a:endParaRPr lang="en-US" dirty="0" smtClean="0"/>
          </a:p>
          <a:p>
            <a:pPr lvl="1"/>
            <a:r>
              <a:rPr lang="en-US" dirty="0" smtClean="0"/>
              <a:t>i.e. the Government wants to discourage people to use alcohol or tobacco but wants to encourage people to buy their own home</a:t>
            </a:r>
          </a:p>
        </p:txBody>
      </p:sp>
    </p:spTree>
    <p:extLst>
      <p:ext uri="{BB962C8B-B14F-4D97-AF65-F5344CB8AC3E}">
        <p14:creationId xmlns:p14="http://schemas.microsoft.com/office/powerpoint/2010/main" val="3915831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315</TotalTime>
  <Words>1052</Words>
  <Application>Microsoft Office PowerPoint</Application>
  <PresentationFormat>On-screen Show (4:3)</PresentationFormat>
  <Paragraphs>123</Paragraphs>
  <Slides>31</Slides>
  <Notes>1</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NewsPrint</vt:lpstr>
      <vt:lpstr>Warm Up</vt:lpstr>
      <vt:lpstr>Personal Finance: Taxes</vt:lpstr>
      <vt:lpstr>Learning Target</vt:lpstr>
      <vt:lpstr>Types of Taxes Video</vt:lpstr>
      <vt:lpstr>What is a tax?</vt:lpstr>
      <vt:lpstr>What do you think the Government taxes?</vt:lpstr>
      <vt:lpstr>Why do we have taxes? What is the purpose of taxes?</vt:lpstr>
      <vt:lpstr>The purpose of Taxes</vt:lpstr>
      <vt:lpstr>The purpose of Taxes continued</vt:lpstr>
      <vt:lpstr>The purpose of Taxes continued</vt:lpstr>
      <vt:lpstr>What are the different types of taxes?</vt:lpstr>
      <vt:lpstr>Types of Taxes</vt:lpstr>
      <vt:lpstr>Income Tax</vt:lpstr>
      <vt:lpstr>Example of Income Tax</vt:lpstr>
      <vt:lpstr>Sales Tax</vt:lpstr>
      <vt:lpstr>Sales Tax Example</vt:lpstr>
      <vt:lpstr>Payroll Tax</vt:lpstr>
      <vt:lpstr>Example of a Payroll Tax</vt:lpstr>
      <vt:lpstr>Property Tax</vt:lpstr>
      <vt:lpstr>Property Tax Example</vt:lpstr>
      <vt:lpstr>Sin Tax</vt:lpstr>
      <vt:lpstr>License/Occupational Tax</vt:lpstr>
      <vt:lpstr>Which type of tax do you think is the most important?</vt:lpstr>
      <vt:lpstr>Remember</vt:lpstr>
      <vt:lpstr>Reviewing the 3 Key Taxes…</vt:lpstr>
      <vt:lpstr>Review</vt:lpstr>
      <vt:lpstr>Review conti…</vt:lpstr>
      <vt:lpstr>Review conti…</vt:lpstr>
      <vt:lpstr>Tax Season</vt:lpstr>
      <vt:lpstr>Discussion</vt:lpstr>
      <vt:lpstr>Processing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Meghan Law</dc:creator>
  <cp:lastModifiedBy>Meghan Law</cp:lastModifiedBy>
  <cp:revision>16</cp:revision>
  <dcterms:created xsi:type="dcterms:W3CDTF">2015-02-09T14:03:09Z</dcterms:created>
  <dcterms:modified xsi:type="dcterms:W3CDTF">2016-02-02T19:40:13Z</dcterms:modified>
</cp:coreProperties>
</file>