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43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0421C7-AA91-40F3-85A1-42253D27B4EB}"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165174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421C7-AA91-40F3-85A1-42253D27B4EB}"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279821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421C7-AA91-40F3-85A1-42253D27B4EB}"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388418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421C7-AA91-40F3-85A1-42253D27B4EB}"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319544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421C7-AA91-40F3-85A1-42253D27B4EB}" type="datetimeFigureOut">
              <a:rPr lang="en-US" smtClean="0"/>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426371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0421C7-AA91-40F3-85A1-42253D27B4EB}"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58098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0421C7-AA91-40F3-85A1-42253D27B4EB}" type="datetimeFigureOut">
              <a:rPr lang="en-US" smtClean="0"/>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74365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0421C7-AA91-40F3-85A1-42253D27B4EB}" type="datetimeFigureOut">
              <a:rPr lang="en-US" smtClean="0"/>
              <a:t>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1234252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421C7-AA91-40F3-85A1-42253D27B4EB}" type="datetimeFigureOut">
              <a:rPr lang="en-US" smtClean="0"/>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368650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421C7-AA91-40F3-85A1-42253D27B4EB}"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169603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421C7-AA91-40F3-85A1-42253D27B4EB}" type="datetimeFigureOut">
              <a:rPr lang="en-US" smtClean="0"/>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9DBF7-E8B4-4370-97A1-3063A5D89FBE}" type="slidenum">
              <a:rPr lang="en-US" smtClean="0"/>
              <a:t>‹#›</a:t>
            </a:fld>
            <a:endParaRPr lang="en-US"/>
          </a:p>
        </p:txBody>
      </p:sp>
    </p:spTree>
    <p:extLst>
      <p:ext uri="{BB962C8B-B14F-4D97-AF65-F5344CB8AC3E}">
        <p14:creationId xmlns:p14="http://schemas.microsoft.com/office/powerpoint/2010/main" val="100796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421C7-AA91-40F3-85A1-42253D27B4EB}" type="datetimeFigureOut">
              <a:rPr lang="en-US" smtClean="0"/>
              <a:t>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9DBF7-E8B4-4370-97A1-3063A5D89FBE}" type="slidenum">
              <a:rPr lang="en-US" smtClean="0"/>
              <a:t>‹#›</a:t>
            </a:fld>
            <a:endParaRPr lang="en-US"/>
          </a:p>
        </p:txBody>
      </p:sp>
    </p:spTree>
    <p:extLst>
      <p:ext uri="{BB962C8B-B14F-4D97-AF65-F5344CB8AC3E}">
        <p14:creationId xmlns:p14="http://schemas.microsoft.com/office/powerpoint/2010/main" val="3648331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Take out your Personal Finance: Taxes worksheet from Friday, make sure that your name is on it and hand it in to the sub. </a:t>
            </a:r>
          </a:p>
          <a:p>
            <a:endParaRPr lang="en-US" dirty="0"/>
          </a:p>
          <a:p>
            <a:r>
              <a:rPr lang="en-US" dirty="0" smtClean="0"/>
              <a:t>Then answer the following question in your warm up section of your International Towne workbook:</a:t>
            </a:r>
          </a:p>
          <a:p>
            <a:pPr lvl="1"/>
            <a:r>
              <a:rPr lang="en-US" dirty="0" smtClean="0"/>
              <a:t> Reflecting back on what you have learned over the past week, which aspect you think is the most important to  achieve personal financial success?</a:t>
            </a:r>
          </a:p>
          <a:p>
            <a:pPr lvl="1"/>
            <a:endParaRPr lang="en-US" dirty="0"/>
          </a:p>
        </p:txBody>
      </p:sp>
    </p:spTree>
    <p:extLst>
      <p:ext uri="{BB962C8B-B14F-4D97-AF65-F5344CB8AC3E}">
        <p14:creationId xmlns:p14="http://schemas.microsoft.com/office/powerpoint/2010/main" val="15915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Personal Finance Assessment</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779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b="1" dirty="0" smtClean="0">
                <a:ea typeface="+mj-ea"/>
              </a:rPr>
              <a:t>Learning Target</a:t>
            </a:r>
            <a:endParaRPr lang="en-US" b="1" dirty="0">
              <a:ea typeface="+mj-ea"/>
            </a:endParaRPr>
          </a:p>
        </p:txBody>
      </p:sp>
      <p:sp>
        <p:nvSpPr>
          <p:cNvPr id="16387" name="Content Placeholder 2"/>
          <p:cNvSpPr>
            <a:spLocks noGrp="1"/>
          </p:cNvSpPr>
          <p:nvPr>
            <p:ph idx="1"/>
          </p:nvPr>
        </p:nvSpPr>
        <p:spPr/>
        <p:txBody>
          <a:bodyPr>
            <a:normAutofit fontScale="92500" lnSpcReduction="10000"/>
          </a:bodyPr>
          <a:lstStyle/>
          <a:p>
            <a:r>
              <a:rPr lang="en-US" dirty="0" smtClean="0"/>
              <a:t>I can demonstrate my knowledge of personal finance through an assessment.</a:t>
            </a:r>
          </a:p>
          <a:p>
            <a:r>
              <a:rPr lang="en-US" dirty="0" smtClean="0"/>
              <a:t>Success Criteria:</a:t>
            </a:r>
          </a:p>
          <a:p>
            <a:pPr lvl="1"/>
            <a:r>
              <a:rPr lang="en-US" dirty="0" smtClean="0"/>
              <a:t>Explain Supply/Demand</a:t>
            </a:r>
          </a:p>
          <a:p>
            <a:pPr lvl="1"/>
            <a:r>
              <a:rPr lang="en-US" dirty="0" smtClean="0"/>
              <a:t>Explain Scarcity</a:t>
            </a:r>
          </a:p>
          <a:p>
            <a:pPr lvl="1"/>
            <a:r>
              <a:rPr lang="en-US" dirty="0" smtClean="0"/>
              <a:t>Explain Opportunity Costs</a:t>
            </a:r>
          </a:p>
          <a:p>
            <a:pPr lvl="1"/>
            <a:r>
              <a:rPr lang="en-US" dirty="0" smtClean="0"/>
              <a:t>Explain Savings and its relationship to disposable income and consumption</a:t>
            </a:r>
          </a:p>
          <a:p>
            <a:pPr lvl="1"/>
            <a:r>
              <a:rPr lang="en-US" dirty="0" smtClean="0"/>
              <a:t>Differentiate between interest </a:t>
            </a:r>
            <a:r>
              <a:rPr lang="en-US" dirty="0" err="1" smtClean="0"/>
              <a:t>vs</a:t>
            </a:r>
            <a:r>
              <a:rPr lang="en-US" dirty="0" smtClean="0"/>
              <a:t> compound interest</a:t>
            </a:r>
          </a:p>
          <a:p>
            <a:pPr lvl="1"/>
            <a:r>
              <a:rPr lang="en-US" dirty="0" smtClean="0"/>
              <a:t>Explain Future Value</a:t>
            </a:r>
          </a:p>
        </p:txBody>
      </p:sp>
    </p:spTree>
    <p:extLst>
      <p:ext uri="{BB962C8B-B14F-4D97-AF65-F5344CB8AC3E}">
        <p14:creationId xmlns:p14="http://schemas.microsoft.com/office/powerpoint/2010/main" val="245995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t>Demand:  </a:t>
            </a:r>
            <a:r>
              <a:rPr lang="en-US" dirty="0" smtClean="0"/>
              <a:t>the </a:t>
            </a:r>
            <a:r>
              <a:rPr lang="en-US" dirty="0"/>
              <a:t>different quantities of a resource, good, or service that will be </a:t>
            </a:r>
            <a:r>
              <a:rPr lang="en-US" dirty="0" smtClean="0"/>
              <a:t>purchased at </a:t>
            </a:r>
            <a:r>
              <a:rPr lang="en-US" dirty="0"/>
              <a:t>various prices during a specific time period (willingness and ability to purchase </a:t>
            </a:r>
            <a:r>
              <a:rPr lang="en-US" dirty="0" smtClean="0"/>
              <a:t>goods and </a:t>
            </a:r>
            <a:r>
              <a:rPr lang="en-US" dirty="0"/>
              <a:t>services for a particular price).</a:t>
            </a:r>
          </a:p>
          <a:p>
            <a:r>
              <a:rPr lang="en-US" b="1" dirty="0"/>
              <a:t>Supply </a:t>
            </a:r>
            <a:r>
              <a:rPr lang="en-US" b="1" dirty="0" smtClean="0"/>
              <a:t>:  </a:t>
            </a:r>
            <a:r>
              <a:rPr lang="en-US" dirty="0" smtClean="0"/>
              <a:t>the </a:t>
            </a:r>
            <a:r>
              <a:rPr lang="en-US" dirty="0"/>
              <a:t>different quantities of a resource, good, or service that will be offered </a:t>
            </a:r>
            <a:r>
              <a:rPr lang="en-US" dirty="0" smtClean="0"/>
              <a:t>for sale </a:t>
            </a:r>
            <a:r>
              <a:rPr lang="en-US" dirty="0"/>
              <a:t>at various possible prices during a specific time period (quantity of a </a:t>
            </a:r>
            <a:r>
              <a:rPr lang="en-US" dirty="0" smtClean="0"/>
              <a:t>product producers </a:t>
            </a:r>
            <a:r>
              <a:rPr lang="en-US" dirty="0"/>
              <a:t>are willing to provide at a particular price</a:t>
            </a:r>
            <a:r>
              <a:rPr lang="en-US" dirty="0" smtClean="0"/>
              <a:t>).</a:t>
            </a:r>
          </a:p>
          <a:p>
            <a:r>
              <a:rPr lang="en-US" b="1" dirty="0" smtClean="0"/>
              <a:t>Scarcity: </a:t>
            </a:r>
            <a:r>
              <a:rPr lang="en-US" b="1" i="1" dirty="0" smtClean="0"/>
              <a:t> </a:t>
            </a:r>
            <a:r>
              <a:rPr lang="en-US" dirty="0" smtClean="0"/>
              <a:t>the </a:t>
            </a:r>
            <a:r>
              <a:rPr lang="en-US" dirty="0"/>
              <a:t>situation in which wants are greater than available resources</a:t>
            </a:r>
            <a:r>
              <a:rPr lang="en-US" dirty="0" smtClean="0"/>
              <a:t>.</a:t>
            </a:r>
          </a:p>
          <a:p>
            <a:r>
              <a:rPr lang="en-US" b="1" dirty="0"/>
              <a:t>Opportunity Cost- </a:t>
            </a:r>
            <a:r>
              <a:rPr lang="en-US" dirty="0"/>
              <a:t>the cost of something in terms of opportunity foregone</a:t>
            </a:r>
          </a:p>
          <a:p>
            <a:endParaRPr lang="en-US" dirty="0"/>
          </a:p>
        </p:txBody>
      </p:sp>
      <p:sp>
        <p:nvSpPr>
          <p:cNvPr id="2" name="Title 1"/>
          <p:cNvSpPr>
            <a:spLocks noGrp="1"/>
          </p:cNvSpPr>
          <p:nvPr>
            <p:ph type="title"/>
          </p:nvPr>
        </p:nvSpPr>
        <p:spPr/>
        <p:txBody>
          <a:bodyPr>
            <a:normAutofit/>
          </a:bodyPr>
          <a:lstStyle/>
          <a:p>
            <a:r>
              <a:rPr lang="en-US" b="1" dirty="0"/>
              <a:t>Key Vocabulary </a:t>
            </a:r>
            <a:r>
              <a:rPr lang="en-US" b="1" dirty="0" smtClean="0"/>
              <a:t>Review…</a:t>
            </a:r>
            <a:endParaRPr lang="en-US" b="1" dirty="0"/>
          </a:p>
        </p:txBody>
      </p:sp>
    </p:spTree>
    <p:extLst>
      <p:ext uri="{BB962C8B-B14F-4D97-AF65-F5344CB8AC3E}">
        <p14:creationId xmlns:p14="http://schemas.microsoft.com/office/powerpoint/2010/main" val="575259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t>Savings-</a:t>
            </a:r>
            <a:r>
              <a:rPr lang="en-US" dirty="0" smtClean="0"/>
              <a:t> </a:t>
            </a:r>
            <a:r>
              <a:rPr lang="en-US" dirty="0"/>
              <a:t>equals disposable income minus consumption</a:t>
            </a:r>
            <a:endParaRPr lang="en-US" dirty="0" smtClean="0"/>
          </a:p>
          <a:p>
            <a:r>
              <a:rPr lang="en-US" b="1" dirty="0"/>
              <a:t>Disposable Income- </a:t>
            </a:r>
            <a:r>
              <a:rPr lang="en-US" dirty="0"/>
              <a:t>what one can spend after </a:t>
            </a:r>
            <a:r>
              <a:rPr lang="en-US" dirty="0" smtClean="0"/>
              <a:t>taxes</a:t>
            </a:r>
            <a:endParaRPr lang="en-US" b="1" dirty="0" smtClean="0"/>
          </a:p>
          <a:p>
            <a:r>
              <a:rPr lang="en-US" b="1" dirty="0" smtClean="0"/>
              <a:t>Consumption-</a:t>
            </a:r>
            <a:r>
              <a:rPr lang="en-US" dirty="0" smtClean="0"/>
              <a:t> </a:t>
            </a:r>
            <a:r>
              <a:rPr lang="en-US" dirty="0"/>
              <a:t>spending on goods and services</a:t>
            </a:r>
          </a:p>
          <a:p>
            <a:r>
              <a:rPr lang="en-US" b="1" dirty="0" smtClean="0"/>
              <a:t>Interest</a:t>
            </a:r>
            <a:r>
              <a:rPr lang="en-US" dirty="0" smtClean="0"/>
              <a:t> (how it is calculated)- </a:t>
            </a:r>
            <a:r>
              <a:rPr lang="en-US" dirty="0"/>
              <a:t>A fee paid by a borrower of money </a:t>
            </a:r>
            <a:r>
              <a:rPr lang="en-US" dirty="0" smtClean="0"/>
              <a:t>to the </a:t>
            </a:r>
            <a:r>
              <a:rPr lang="en-US" dirty="0"/>
              <a:t>owner as a form of compensation for the use of that money. It is most </a:t>
            </a:r>
            <a:r>
              <a:rPr lang="en-US" dirty="0" smtClean="0"/>
              <a:t>commonly the </a:t>
            </a:r>
            <a:r>
              <a:rPr lang="en-US" dirty="0"/>
              <a:t>price paid for the use of borrowed money (ex. Credit Cards) or money earned </a:t>
            </a:r>
            <a:r>
              <a:rPr lang="en-US" dirty="0" smtClean="0"/>
              <a:t>by depositing </a:t>
            </a:r>
            <a:r>
              <a:rPr lang="en-US" dirty="0"/>
              <a:t>money (ex. Savings account at a bank.)</a:t>
            </a:r>
            <a:endParaRPr lang="en-US" dirty="0" smtClean="0"/>
          </a:p>
          <a:p>
            <a:endParaRPr lang="en-US" dirty="0"/>
          </a:p>
        </p:txBody>
      </p:sp>
      <p:sp>
        <p:nvSpPr>
          <p:cNvPr id="2" name="Title 1"/>
          <p:cNvSpPr>
            <a:spLocks noGrp="1"/>
          </p:cNvSpPr>
          <p:nvPr>
            <p:ph type="title"/>
          </p:nvPr>
        </p:nvSpPr>
        <p:spPr/>
        <p:txBody>
          <a:bodyPr/>
          <a:lstStyle/>
          <a:p>
            <a:r>
              <a:rPr lang="en-US" b="1" dirty="0" smtClean="0"/>
              <a:t>Key Vocabulary Review…</a:t>
            </a:r>
            <a:endParaRPr lang="en-US" b="1" dirty="0"/>
          </a:p>
        </p:txBody>
      </p:sp>
    </p:spTree>
    <p:extLst>
      <p:ext uri="{BB962C8B-B14F-4D97-AF65-F5344CB8AC3E}">
        <p14:creationId xmlns:p14="http://schemas.microsoft.com/office/powerpoint/2010/main" val="189762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Future value (FV</a:t>
            </a:r>
            <a:r>
              <a:rPr lang="en-US" dirty="0" smtClean="0"/>
              <a:t>)-  the amount </a:t>
            </a:r>
            <a:r>
              <a:rPr lang="en-US" dirty="0"/>
              <a:t>of money to </a:t>
            </a:r>
            <a:r>
              <a:rPr lang="en-US" dirty="0" smtClean="0"/>
              <a:t>which an </a:t>
            </a:r>
            <a:r>
              <a:rPr lang="en-US" dirty="0"/>
              <a:t>investment will grow over a finite period of time at a given interest rate. </a:t>
            </a:r>
            <a:endParaRPr lang="en-US" dirty="0" smtClean="0"/>
          </a:p>
          <a:p>
            <a:pPr lvl="1"/>
            <a:r>
              <a:rPr lang="en-US" dirty="0" smtClean="0"/>
              <a:t>Put another way</a:t>
            </a:r>
            <a:r>
              <a:rPr lang="en-US" dirty="0"/>
              <a:t>, future value is the cash value of an investment at a particular time in the future</a:t>
            </a:r>
            <a:r>
              <a:rPr lang="en-US" dirty="0" smtClean="0"/>
              <a:t>.</a:t>
            </a:r>
          </a:p>
          <a:p>
            <a:r>
              <a:rPr lang="en-US" b="1" dirty="0"/>
              <a:t>Compounding-</a:t>
            </a:r>
            <a:r>
              <a:rPr lang="en-US" dirty="0"/>
              <a:t> The process of leaving the initial investment plus any accumulated interest in a bank for more than one period is </a:t>
            </a:r>
            <a:r>
              <a:rPr lang="en-US" i="1" dirty="0"/>
              <a:t>reinvesting </a:t>
            </a:r>
            <a:r>
              <a:rPr lang="en-US" dirty="0"/>
              <a:t>the interest</a:t>
            </a:r>
          </a:p>
        </p:txBody>
      </p:sp>
      <p:sp>
        <p:nvSpPr>
          <p:cNvPr id="2" name="Title 1"/>
          <p:cNvSpPr>
            <a:spLocks noGrp="1"/>
          </p:cNvSpPr>
          <p:nvPr>
            <p:ph type="title"/>
          </p:nvPr>
        </p:nvSpPr>
        <p:spPr/>
        <p:txBody>
          <a:bodyPr/>
          <a:lstStyle/>
          <a:p>
            <a:r>
              <a:rPr lang="en-US" b="1" dirty="0" smtClean="0"/>
              <a:t>Key Vocabulary Review…</a:t>
            </a:r>
            <a:endParaRPr lang="en-US" b="1" dirty="0"/>
          </a:p>
        </p:txBody>
      </p:sp>
    </p:spTree>
    <p:extLst>
      <p:ext uri="{BB962C8B-B14F-4D97-AF65-F5344CB8AC3E}">
        <p14:creationId xmlns:p14="http://schemas.microsoft.com/office/powerpoint/2010/main" val="124301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Finance Assessment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As you receive your Personal Finance Assessment, put your first/last name along with period on the top </a:t>
            </a:r>
          </a:p>
          <a:p>
            <a:r>
              <a:rPr lang="en-US" dirty="0" smtClean="0"/>
              <a:t>Reminder, this is an assessment and that there is to be </a:t>
            </a:r>
            <a:r>
              <a:rPr lang="en-US" b="1" u="sng" dirty="0" smtClean="0"/>
              <a:t>NO TALKING!  </a:t>
            </a:r>
          </a:p>
          <a:p>
            <a:r>
              <a:rPr lang="en-US" dirty="0"/>
              <a:t>A</a:t>
            </a:r>
            <a:r>
              <a:rPr lang="en-US" dirty="0" smtClean="0"/>
              <a:t>ny students that is seen talking during the assessment, both their assessment, as well as the assessment of the student they are talking to will be taken and both students will receive a zero.  </a:t>
            </a:r>
          </a:p>
          <a:p>
            <a:r>
              <a:rPr lang="en-US" dirty="0" smtClean="0"/>
              <a:t>Remind them that this assessment will be due at the </a:t>
            </a:r>
            <a:r>
              <a:rPr lang="en-US" b="1" u="sng" dirty="0" smtClean="0"/>
              <a:t>END</a:t>
            </a:r>
            <a:r>
              <a:rPr lang="en-US" dirty="0" smtClean="0"/>
              <a:t> of the period and that they may use your notes page, title Personal Finance, which is on a piece of lined paper.  </a:t>
            </a:r>
          </a:p>
          <a:p>
            <a:pPr marL="0" indent="0" algn="ctr">
              <a:buNone/>
            </a:pPr>
            <a:r>
              <a:rPr lang="en-US" b="1" dirty="0" smtClean="0"/>
              <a:t>YOU ARE NOT ALLOWED TO </a:t>
            </a:r>
            <a:r>
              <a:rPr lang="en-US" b="1" smtClean="0"/>
              <a:t>USE YOUR INTERNATIONAL </a:t>
            </a:r>
            <a:r>
              <a:rPr lang="en-US" b="1" dirty="0" smtClean="0"/>
              <a:t>TOWNE WORKBOOK!!!. </a:t>
            </a:r>
            <a:endParaRPr lang="en-US" b="1" dirty="0"/>
          </a:p>
        </p:txBody>
      </p:sp>
    </p:spTree>
    <p:extLst>
      <p:ext uri="{BB962C8B-B14F-4D97-AF65-F5344CB8AC3E}">
        <p14:creationId xmlns:p14="http://schemas.microsoft.com/office/powerpoint/2010/main" val="71544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512</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Warm Up</vt:lpstr>
      <vt:lpstr>Personal Finance Assessment</vt:lpstr>
      <vt:lpstr>Learning Target</vt:lpstr>
      <vt:lpstr>Key Vocabulary Review…</vt:lpstr>
      <vt:lpstr>Key Vocabulary Review…</vt:lpstr>
      <vt:lpstr>Key Vocabulary Review…</vt:lpstr>
      <vt:lpstr>Personal Finance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4</cp:revision>
  <dcterms:created xsi:type="dcterms:W3CDTF">2016-02-02T18:52:46Z</dcterms:created>
  <dcterms:modified xsi:type="dcterms:W3CDTF">2016-02-08T20:55:11Z</dcterms:modified>
</cp:coreProperties>
</file>