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2"/>
  </p:notesMasterIdLst>
  <p:sldIdLst>
    <p:sldId id="257" r:id="rId2"/>
    <p:sldId id="258" r:id="rId3"/>
    <p:sldId id="259" r:id="rId4"/>
    <p:sldId id="287" r:id="rId5"/>
    <p:sldId id="29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7" r:id="rId20"/>
    <p:sldId id="275" r:id="rId21"/>
    <p:sldId id="288" r:id="rId22"/>
    <p:sldId id="289" r:id="rId23"/>
    <p:sldId id="290" r:id="rId24"/>
    <p:sldId id="291" r:id="rId25"/>
    <p:sldId id="292" r:id="rId26"/>
    <p:sldId id="295" r:id="rId27"/>
    <p:sldId id="296" r:id="rId28"/>
    <p:sldId id="294" r:id="rId29"/>
    <p:sldId id="293" r:id="rId30"/>
    <p:sldId id="300" r:id="rId31"/>
    <p:sldId id="301" r:id="rId32"/>
    <p:sldId id="277" r:id="rId33"/>
    <p:sldId id="278" r:id="rId34"/>
    <p:sldId id="279" r:id="rId35"/>
    <p:sldId id="281" r:id="rId36"/>
    <p:sldId id="302" r:id="rId37"/>
    <p:sldId id="282" r:id="rId38"/>
    <p:sldId id="283" r:id="rId39"/>
    <p:sldId id="298" r:id="rId40"/>
    <p:sldId id="28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86F70-3610-418D-8AB8-416C55A34EE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0F50-6AD8-4A6A-B1F0-2B783924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1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4433"/>
            <a:r>
              <a:rPr lang="en-US" dirty="0" smtClean="0"/>
              <a:t>http://www.youtube.com/watch?v=AIqC79WrpKg&amp;feature=player_embedded#!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7FA6D-F709-4C2D-B2C7-8323C88DF3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35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OwlTeacher.com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OwlTeacher.com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0813E-3025-4186-B399-901DB4800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8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B7C3D6-CFB1-450B-9E94-81B7692777C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8489A3A-F92D-4417-916F-8E2C8EED9142}" type="datetimeFigureOut">
              <a:rPr lang="en-US" smtClean="0"/>
              <a:t>9/1/2015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bing.com/videos/search?q=7+continents+song&amp;FORM=VIRE11&amp;adlt=strict#view=detail&amp;mid=7F6DBE243923DF8EE9777F6DBE243923DF8EE977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Kindergarten+Continent+Song&amp;Form=VQFRVP&amp;adlt=strict#view=detail&amp;mid=951ADA5C52F9D2E438F5951ADA5C52F9D2E438F5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IqC79WrpKg&amp;feature=player_embedded#!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4" Type="http://schemas.openxmlformats.org/officeDocument/2006/relationships/image" Target="../media/image2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Warm Up:  take a couple minutes to answer the following question on page 131 of your spiral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620000" cy="3276600"/>
          </a:xfrm>
        </p:spPr>
        <p:txBody>
          <a:bodyPr/>
          <a:lstStyle/>
          <a:p>
            <a:r>
              <a:rPr lang="en-US" dirty="0" smtClean="0"/>
              <a:t>Why do you think understanding geography will be important to the study of history?</a:t>
            </a:r>
          </a:p>
          <a:p>
            <a:endParaRPr lang="en-US" dirty="0"/>
          </a:p>
          <a:p>
            <a:r>
              <a:rPr lang="en-US" dirty="0" smtClean="0"/>
              <a:t>Geography will help explain how some civilizations rose and fell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4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 on what YOU know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2362200"/>
            <a:ext cx="6135687" cy="3124201"/>
          </a:xfrm>
        </p:spPr>
        <p:txBody>
          <a:bodyPr>
            <a:normAutofit/>
          </a:bodyPr>
          <a:lstStyle/>
          <a:p>
            <a:r>
              <a:rPr lang="en-US" dirty="0" smtClean="0"/>
              <a:t>With a partner, complete the following:</a:t>
            </a:r>
          </a:p>
          <a:p>
            <a:pPr lvl="1"/>
            <a:r>
              <a:rPr lang="en-US" sz="2000" dirty="0" smtClean="0"/>
              <a:t>Describe </a:t>
            </a:r>
            <a:r>
              <a:rPr lang="en-US" sz="2000" dirty="0"/>
              <a:t> </a:t>
            </a:r>
            <a:r>
              <a:rPr lang="en-US" sz="2000" dirty="0" smtClean="0"/>
              <a:t>the perfect place to live?</a:t>
            </a:r>
          </a:p>
        </p:txBody>
      </p:sp>
    </p:spTree>
    <p:extLst>
      <p:ext uri="{BB962C8B-B14F-4D97-AF65-F5344CB8AC3E}">
        <p14:creationId xmlns:p14="http://schemas.microsoft.com/office/powerpoint/2010/main" val="200597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Your Town is part of the world’s geography!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you just described is everything we study in Geography!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3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study of earth and its people is called Geography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770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Geographers study the land and water that cover Earth.  They also study how people live on Earth.  </a:t>
            </a:r>
          </a:p>
        </p:txBody>
      </p:sp>
      <p:pic>
        <p:nvPicPr>
          <p:cNvPr id="6" name="Picture 2" descr="http://oneonta.edu/academics/geography/images/globe_w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0555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4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Geography mixes up the physical and human aspects of our world into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one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field of study.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Geography shows the relationship between people and the environment.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6982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Calibri" pitchFamily="34" charset="0"/>
              </a:rPr>
              <a:t>What is a Geographer?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alibri" pitchFamily="34" charset="0"/>
              </a:rPr>
              <a:t>Someone who analyzes the Earth from many points of view.</a:t>
            </a:r>
          </a:p>
          <a:p>
            <a:pPr lvl="3" eaLnBrk="1" hangingPunct="1">
              <a:buFont typeface="Tahoma" pitchFamily="34" charset="0"/>
              <a:buNone/>
            </a:pPr>
            <a:endParaRPr lang="en-US" sz="3600" smtClean="0">
              <a:latin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OwlTeacher.com</a:t>
            </a:r>
          </a:p>
        </p:txBody>
      </p:sp>
      <p:pic>
        <p:nvPicPr>
          <p:cNvPr id="8194" name="Picture 2" descr="http://images.fineartamerica.com/images-medium-large/the-geographer-joseph-sim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81200"/>
            <a:ext cx="3759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1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Calibri" pitchFamily="34" charset="0"/>
              </a:rPr>
              <a:t>Geographers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In their work, geographers are guided by two questions…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sz="3600" dirty="0" smtClean="0"/>
              <a:t>Where are things located?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sz="3600" dirty="0" smtClean="0"/>
              <a:t>Why are they there?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sz="3600" dirty="0" smtClean="0"/>
              <a:t>What is the relationship between the people and their environment.</a:t>
            </a:r>
          </a:p>
          <a:p>
            <a:pPr lvl="1" eaLnBrk="1" hangingPunct="1">
              <a:buFont typeface="Arial" pitchFamily="34" charset="0"/>
              <a:buChar char="–"/>
            </a:pPr>
            <a:endParaRPr lang="en-US" dirty="0" smtClean="0"/>
          </a:p>
          <a:p>
            <a:pPr lvl="1"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44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4495800" cy="1752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7 Continents Song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x.english-ch.com/teacher/aisa/1E0C968181C742CCBBD705EB3140570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58359"/>
            <a:ext cx="7467600" cy="379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5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14800"/>
            <a:ext cx="7659687" cy="2540000"/>
          </a:xfrm>
        </p:spPr>
        <p:txBody>
          <a:bodyPr/>
          <a:lstStyle/>
          <a:p>
            <a:r>
              <a:rPr lang="en-US" dirty="0" smtClean="0"/>
              <a:t>Why do we say “</a:t>
            </a:r>
            <a:r>
              <a:rPr lang="en-US" dirty="0" smtClean="0">
                <a:hlinkClick r:id="rId2"/>
              </a:rPr>
              <a:t>Don’t forget Australia</a:t>
            </a:r>
            <a:r>
              <a:rPr lang="en-US" dirty="0" smtClean="0"/>
              <a:t>” and Don’t forget Antarctica”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Critical Thinking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think geographers divide Earth into different units, such as continents, for study?</a:t>
            </a:r>
          </a:p>
          <a:p>
            <a:endParaRPr lang="en-US" dirty="0"/>
          </a:p>
          <a:p>
            <a:r>
              <a:rPr lang="en-US" dirty="0" smtClean="0"/>
              <a:t>These units represent places where the land, water, and people have certain basic features in common.</a:t>
            </a:r>
            <a:endParaRPr lang="en-US" dirty="0"/>
          </a:p>
        </p:txBody>
      </p:sp>
      <p:pic>
        <p:nvPicPr>
          <p:cNvPr id="5" name="Picture 2" descr="http://www.bing.com/th?id=Ad080d371b859cfb8ec6419d4d9e0dafe&amp;w=120&amp;h=120&amp;c=7&amp;rs=1&amp;qlt=80&amp;pcl=f9f9f9&amp;cdv=1&amp;pid=16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bing.com/th?id=Ac821eb0a0bec1add341bebb18391431c&amp;w=120&amp;h=120&amp;c=7&amp;rs=1&amp;qlt=80&amp;pcl=f9f9f9&amp;cdv=1&amp;pid=16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bing.com/th?id=Aad97333281778b329721aa35262b68a5&amp;w=120&amp;h=120&amp;c=7&amp;rs=1&amp;qlt=80&amp;pcl=f9f9f9&amp;cdv=1&amp;pid=16.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68538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ww.bing.com/th?id=A11515befbd9a50ed56be787020f0ab18&amp;w=120&amp;h=120&amp;c=7&amp;rs=1&amp;qlt=80&amp;pcl=f9f9f9&amp;cdv=1&amp;pid=16.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46217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www.bing.com/th?id=A06cc2ed87b27368b9102d831195c3238&amp;w=120&amp;h=120&amp;c=7&amp;rs=1&amp;qlt=80&amp;pcl=f9f9f9&amp;cdv=1&amp;pid=16.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8160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ttp://www.bing.com/th?id=A7773f523964040a612b32b0451c33c68&amp;w=120&amp;h=120&amp;c=7&amp;rs=1&amp;qlt=80&amp;pcl=f9f9f9&amp;cdv=1&amp;pid=16.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8160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http://www.bing.com/th?id=Aa61523d87710bf89cb37f81cb8857fd4&amp;w=120&amp;h=120&amp;c=7&amp;rs=1&amp;qlt=80&amp;pcl=f9f9f9&amp;cdv=1&amp;pid=16.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0386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620000" cy="1143000"/>
          </a:xfrm>
        </p:spPr>
        <p:txBody>
          <a:bodyPr/>
          <a:lstStyle/>
          <a:p>
            <a:r>
              <a:rPr lang="en-US" sz="3600" b="1" dirty="0"/>
              <a:t>Warm Up: </a:t>
            </a:r>
            <a:r>
              <a:rPr lang="en-US" sz="3600" dirty="0"/>
              <a:t>As you come in, please fill out your planner, sit in your assigned seat, and take a couple minutes to </a:t>
            </a:r>
            <a:r>
              <a:rPr lang="en-US" sz="3600" dirty="0" smtClean="0"/>
              <a:t>think about the following question from yesterday: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33400" y="3276600"/>
            <a:ext cx="7620000" cy="3124200"/>
          </a:xfrm>
        </p:spPr>
        <p:txBody>
          <a:bodyPr/>
          <a:lstStyle/>
          <a:p>
            <a:r>
              <a:rPr lang="en-US" sz="2400" b="1" dirty="0"/>
              <a:t>What is the purpose of the </a:t>
            </a:r>
            <a:r>
              <a:rPr lang="en-US" sz="2400" b="1" dirty="0" smtClean="0"/>
              <a:t>5 </a:t>
            </a:r>
            <a:r>
              <a:rPr lang="en-US" sz="2400" b="1" dirty="0"/>
              <a:t>themes of geography</a:t>
            </a:r>
            <a:r>
              <a:rPr lang="en-US" sz="2400" b="1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Organize information about a civilization</a:t>
            </a:r>
          </a:p>
          <a:p>
            <a:r>
              <a:rPr lang="en-US" dirty="0" smtClean="0"/>
              <a:t>Help us study all the different parts of a civilization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8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Warm Up: </a:t>
            </a:r>
            <a:r>
              <a:rPr lang="en-US" sz="4000" dirty="0"/>
              <a:t>As you come in, please fill out your planner, sit in your assigned seat, and </a:t>
            </a:r>
            <a:r>
              <a:rPr lang="en-US" sz="4000" dirty="0" smtClean="0"/>
              <a:t>take a couple minutes to answer the following question on page 131 of your spiral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7620000" cy="1752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Can humans settle anywhere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? Explain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To find the answers, geographers use five themes to organize information. 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2313" y="3124200"/>
            <a:ext cx="6135687" cy="23622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These </a:t>
            </a:r>
            <a:r>
              <a:rPr lang="en-US" dirty="0">
                <a:hlinkClick r:id="rId3"/>
              </a:rPr>
              <a:t>themes </a:t>
            </a:r>
            <a:r>
              <a:rPr lang="en-US" dirty="0"/>
              <a:t>are</a:t>
            </a:r>
          </a:p>
          <a:p>
            <a:pPr>
              <a:defRPr/>
            </a:pPr>
            <a:r>
              <a:rPr lang="en-US" dirty="0" smtClean="0"/>
              <a:t>Location</a:t>
            </a:r>
          </a:p>
          <a:p>
            <a:pPr>
              <a:defRPr/>
            </a:pPr>
            <a:r>
              <a:rPr lang="en-US" dirty="0" smtClean="0"/>
              <a:t>Place</a:t>
            </a:r>
          </a:p>
          <a:p>
            <a:pPr>
              <a:defRPr/>
            </a:pPr>
            <a:r>
              <a:rPr lang="en-US" dirty="0" smtClean="0"/>
              <a:t>Human-Environment Interaction</a:t>
            </a:r>
          </a:p>
          <a:p>
            <a:pPr>
              <a:defRPr/>
            </a:pPr>
            <a:r>
              <a:rPr lang="en-US" dirty="0" smtClean="0"/>
              <a:t>Movement</a:t>
            </a:r>
          </a:p>
          <a:p>
            <a:pPr>
              <a:defRPr/>
            </a:pP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5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5 Themes of Geography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8"/>
          </a:xfrm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662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Calibri" pitchFamily="34" charset="0"/>
              </a:rPr>
              <a:t>1. </a:t>
            </a:r>
            <a:r>
              <a:rPr lang="en-US" sz="4400" u="sng" smtClean="0">
                <a:latin typeface="Calibri" pitchFamily="34" charset="0"/>
              </a:rPr>
              <a:t>Location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MT"/>
                <a:ea typeface="+mn-ea"/>
              </a:rPr>
              <a:t>Geographers begin to study a place by finding </a:t>
            </a:r>
            <a:r>
              <a:rPr lang="en-US" sz="3600" b="1" dirty="0" smtClean="0">
                <a:solidFill>
                  <a:prstClr val="black"/>
                </a:solidFill>
                <a:latin typeface="ArialMT"/>
                <a:ea typeface="+mn-ea"/>
              </a:rPr>
              <a:t>where it is, or its location</a:t>
            </a:r>
            <a:r>
              <a:rPr lang="en-US" sz="3600" dirty="0" smtClean="0">
                <a:solidFill>
                  <a:prstClr val="black"/>
                </a:solidFill>
                <a:latin typeface="ArialMT"/>
                <a:ea typeface="+mn-ea"/>
              </a:rPr>
              <a:t>. There are two ways to talk about location.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–"/>
              <a:defRPr/>
            </a:pPr>
            <a:r>
              <a:rPr lang="en-US" sz="3600" dirty="0" smtClean="0">
                <a:solidFill>
                  <a:srgbClr val="FF0000"/>
                </a:solidFill>
                <a:latin typeface="ArialMT"/>
                <a:ea typeface="+mn-ea"/>
              </a:rPr>
              <a:t>Absolute Location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–"/>
              <a:defRPr/>
            </a:pPr>
            <a:r>
              <a:rPr lang="en-US" sz="3600" dirty="0" smtClean="0">
                <a:solidFill>
                  <a:srgbClr val="008000"/>
                </a:solidFill>
                <a:latin typeface="ArialMT"/>
                <a:ea typeface="+mn-ea"/>
              </a:rPr>
              <a:t>Relative Location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3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Calibri" pitchFamily="34" charset="0"/>
              </a:rPr>
              <a:t>Absolute vs. Relative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60550"/>
            <a:ext cx="4038600" cy="426561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i="1" dirty="0" smtClean="0">
                <a:solidFill>
                  <a:srgbClr val="FF0000"/>
                </a:solidFill>
                <a:ea typeface="+mn-ea"/>
              </a:rPr>
              <a:t>Absolute location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describes a place's exact position on Earth.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  <p:sp>
        <p:nvSpPr>
          <p:cNvPr id="34820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860550"/>
            <a:ext cx="4038600" cy="4265613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8000"/>
                </a:solidFill>
                <a:latin typeface="Calibri" pitchFamily="34" charset="0"/>
              </a:rPr>
              <a:t>R</a:t>
            </a:r>
            <a:r>
              <a:rPr lang="en-US" sz="2400" i="1" smtClean="0">
                <a:solidFill>
                  <a:srgbClr val="008000"/>
                </a:solidFill>
                <a:latin typeface="Calibri" pitchFamily="34" charset="0"/>
              </a:rPr>
              <a:t>elative location </a:t>
            </a:r>
            <a:r>
              <a:rPr lang="en-US" sz="2400" smtClean="0">
                <a:latin typeface="Calibri" pitchFamily="34" charset="0"/>
              </a:rPr>
              <a:t>explains where a place is in relation to other places. </a:t>
            </a:r>
          </a:p>
        </p:txBody>
      </p:sp>
      <p:pic>
        <p:nvPicPr>
          <p:cNvPr id="35845" name="Content Placeholder 15" descr="world m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8" y="3408363"/>
            <a:ext cx="2530475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Content Placeholder 10" descr="nelson-figueredo-city-street-sig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8" y="3408363"/>
            <a:ext cx="232410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62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Calibri" pitchFamily="34" charset="0"/>
              </a:rPr>
              <a:t>2. </a:t>
            </a:r>
            <a:r>
              <a:rPr lang="en-US" sz="4400" u="sng" smtClean="0">
                <a:latin typeface="Calibri" pitchFamily="34" charset="0"/>
              </a:rPr>
              <a:t>Place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alibri" pitchFamily="34" charset="0"/>
              </a:rPr>
              <a:t>Place describes what a location is like. </a:t>
            </a:r>
          </a:p>
          <a:p>
            <a:pPr eaLnBrk="1" hangingPunct="1"/>
            <a:r>
              <a:rPr lang="en-US" sz="3600" smtClean="0">
                <a:latin typeface="Calibri" pitchFamily="34" charset="0"/>
              </a:rPr>
              <a:t>All places have </a:t>
            </a:r>
          </a:p>
          <a:p>
            <a:pPr marL="228600" lvl="1" indent="0" eaLnBrk="1" hangingPunct="1">
              <a:buFont typeface="Wingdings" pitchFamily="2" charset="2"/>
              <a:buNone/>
            </a:pPr>
            <a:r>
              <a:rPr lang="en-US" sz="3400" smtClean="0">
                <a:solidFill>
                  <a:srgbClr val="FF0000"/>
                </a:solidFill>
                <a:latin typeface="Calibri" pitchFamily="34" charset="0"/>
              </a:rPr>
              <a:t>- Physical characteristics </a:t>
            </a:r>
            <a:r>
              <a:rPr lang="en-US" sz="3400" smtClean="0">
                <a:latin typeface="Calibri" pitchFamily="34" charset="0"/>
              </a:rPr>
              <a:t>and </a:t>
            </a:r>
          </a:p>
          <a:p>
            <a:pPr marL="228600" lvl="1" indent="0" eaLnBrk="1" hangingPunct="1">
              <a:buFont typeface="Wingdings" pitchFamily="2" charset="2"/>
              <a:buNone/>
            </a:pPr>
            <a:r>
              <a:rPr lang="en-US" sz="3400" smtClean="0">
                <a:solidFill>
                  <a:srgbClr val="00B050"/>
                </a:solidFill>
                <a:latin typeface="Calibri" pitchFamily="34" charset="0"/>
              </a:rPr>
              <a:t>- Human characteristics </a:t>
            </a:r>
          </a:p>
          <a:p>
            <a:pPr marL="228600" lvl="1" indent="0" eaLnBrk="1" hangingPunct="1">
              <a:buFont typeface="Wingdings" pitchFamily="2" charset="2"/>
              <a:buNone/>
            </a:pPr>
            <a:r>
              <a:rPr lang="en-US" sz="3400" smtClean="0">
                <a:latin typeface="Calibri" pitchFamily="34" charset="0"/>
              </a:rPr>
              <a:t>that distinguish them from other places.</a:t>
            </a:r>
          </a:p>
        </p:txBody>
      </p:sp>
    </p:spTree>
    <p:extLst>
      <p:ext uri="{BB962C8B-B14F-4D97-AF65-F5344CB8AC3E}">
        <p14:creationId xmlns:p14="http://schemas.microsoft.com/office/powerpoint/2010/main" val="40203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alibri" pitchFamily="34" charset="0"/>
              </a:rPr>
              <a:t>Physical vs Human Characteristics</a:t>
            </a:r>
          </a:p>
        </p:txBody>
      </p:sp>
      <p:sp>
        <p:nvSpPr>
          <p:cNvPr id="37891" name="Content Placeholder 4"/>
          <p:cNvSpPr>
            <a:spLocks noGrp="1"/>
          </p:cNvSpPr>
          <p:nvPr>
            <p:ph sz="half" idx="1"/>
          </p:nvPr>
        </p:nvSpPr>
        <p:spPr>
          <a:xfrm>
            <a:off x="498475" y="1985963"/>
            <a:ext cx="3657600" cy="4140200"/>
          </a:xfrm>
        </p:spPr>
        <p:txBody>
          <a:bodyPr/>
          <a:lstStyle/>
          <a:p>
            <a:pPr eaLnBrk="1" hangingPunct="1"/>
            <a:r>
              <a:rPr lang="en-US" sz="2400" i="1" smtClean="0">
                <a:solidFill>
                  <a:srgbClr val="FF0000"/>
                </a:solidFill>
                <a:latin typeface="Calibri" pitchFamily="34" charset="0"/>
              </a:rPr>
              <a:t>Physical Characteristics</a:t>
            </a:r>
            <a:r>
              <a:rPr lang="en-US" sz="2400" smtClean="0">
                <a:latin typeface="Calibri" pitchFamily="34" charset="0"/>
              </a:rPr>
              <a:t>: landforms(mountains, plains,etc) bodies of water ( oceans, lakes, bays, etc) ecosystems (soil, plants, animals, and climate)</a:t>
            </a:r>
          </a:p>
        </p:txBody>
      </p:sp>
      <p:sp>
        <p:nvSpPr>
          <p:cNvPr id="36868" name="Content Placeholder 5"/>
          <p:cNvSpPr>
            <a:spLocks noGrp="1"/>
          </p:cNvSpPr>
          <p:nvPr>
            <p:ph sz="half" idx="2"/>
          </p:nvPr>
        </p:nvSpPr>
        <p:spPr>
          <a:xfrm>
            <a:off x="4400550" y="1985963"/>
            <a:ext cx="3657600" cy="4140200"/>
          </a:xfrm>
        </p:spPr>
        <p:txBody>
          <a:bodyPr/>
          <a:lstStyle/>
          <a:p>
            <a:pPr eaLnBrk="1" hangingPunct="1"/>
            <a:r>
              <a:rPr lang="en-US" sz="2400" i="1" smtClean="0">
                <a:solidFill>
                  <a:srgbClr val="008000"/>
                </a:solidFill>
                <a:latin typeface="Calibri" pitchFamily="34" charset="0"/>
              </a:rPr>
              <a:t>Human Characteristics</a:t>
            </a:r>
            <a:r>
              <a:rPr lang="en-US" sz="2400" i="1" smtClean="0">
                <a:latin typeface="Calibri" pitchFamily="34" charset="0"/>
              </a:rPr>
              <a:t>:</a:t>
            </a:r>
            <a:r>
              <a:rPr lang="en-US" sz="2400" smtClean="0">
                <a:latin typeface="Calibri" pitchFamily="34" charset="0"/>
              </a:rPr>
              <a:t> bridges, roads, buildings, culture and customs, religion, music, food, and language.</a:t>
            </a:r>
          </a:p>
        </p:txBody>
      </p:sp>
      <p:pic>
        <p:nvPicPr>
          <p:cNvPr id="37893" name="Content Placeholder 14" descr="andes mountains.jpe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4757738"/>
            <a:ext cx="23622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Content Placeholder 15" descr="japanese culture.jpeg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4360863"/>
            <a:ext cx="28321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85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>
                <a:latin typeface="Calibri" pitchFamily="34" charset="0"/>
              </a:rPr>
              <a:t>3</a:t>
            </a:r>
            <a:r>
              <a:rPr lang="en-US" sz="4400" dirty="0" smtClean="0">
                <a:latin typeface="Calibri" pitchFamily="34" charset="0"/>
              </a:rPr>
              <a:t>. </a:t>
            </a:r>
            <a:r>
              <a:rPr lang="en-US" sz="4400" u="sng" dirty="0" smtClean="0">
                <a:latin typeface="Calibri" pitchFamily="34" charset="0"/>
              </a:rPr>
              <a:t>Region</a:t>
            </a:r>
          </a:p>
        </p:txBody>
      </p:sp>
      <p:sp>
        <p:nvSpPr>
          <p:cNvPr id="409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Calibri" pitchFamily="34" charset="0"/>
              </a:rPr>
              <a:t>It is a group of places that share a common physical or human characteristic.</a:t>
            </a:r>
          </a:p>
          <a:p>
            <a:pPr marL="114300" indent="0" eaLnBrk="1" hangingPunct="1">
              <a:buNone/>
            </a:pPr>
            <a:endParaRPr lang="en-US" sz="3600" dirty="0" smtClean="0">
              <a:latin typeface="Calibri" pitchFamily="34" charset="0"/>
            </a:endParaRPr>
          </a:p>
          <a:p>
            <a:pPr eaLnBrk="1" hangingPunct="1"/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1138" y="1333500"/>
            <a:ext cx="4284662" cy="3565525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a typeface="+mn-ea"/>
              </a:rPr>
              <a:t>Common Physical Features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The Great Lakes Region is a large area in the U.S. that shares common physical features.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1" y="1333500"/>
            <a:ext cx="3754438" cy="4792663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008000"/>
                </a:solidFill>
                <a:ea typeface="+mn-ea"/>
              </a:rPr>
              <a:t>Common Human Features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Chinatown in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San Francisco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is unified by a common human feature.  It is culture!</a:t>
            </a:r>
          </a:p>
        </p:txBody>
      </p:sp>
      <p:pic>
        <p:nvPicPr>
          <p:cNvPr id="41988" name="Content Placeholder 7" descr="great lakes region.jpe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50" y="3706812"/>
            <a:ext cx="3722687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Content Placeholder 6" descr="chinatown region.jpeg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8" y="4114800"/>
            <a:ext cx="3238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Box 1"/>
          <p:cNvSpPr txBox="1">
            <a:spLocks noChangeArrowheads="1"/>
          </p:cNvSpPr>
          <p:nvPr/>
        </p:nvSpPr>
        <p:spPr bwMode="auto">
          <a:xfrm>
            <a:off x="531813" y="276225"/>
            <a:ext cx="74517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/>
              <a:t>What are their unifying characteristics/features and how do they form and change over time?</a:t>
            </a:r>
          </a:p>
        </p:txBody>
      </p:sp>
    </p:spTree>
    <p:extLst>
      <p:ext uri="{BB962C8B-B14F-4D97-AF65-F5344CB8AC3E}">
        <p14:creationId xmlns:p14="http://schemas.microsoft.com/office/powerpoint/2010/main" val="33015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53338" cy="1466850"/>
          </a:xfrm>
        </p:spPr>
        <p:txBody>
          <a:bodyPr/>
          <a:lstStyle/>
          <a:p>
            <a:pPr eaLnBrk="1" hangingPunct="1"/>
            <a:r>
              <a:rPr lang="en-US" sz="2800" smtClean="0"/>
              <a:t>4. </a:t>
            </a:r>
            <a:r>
              <a:rPr lang="en-US" sz="2800" u="sng" smtClean="0"/>
              <a:t>Movement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How and why do people, goods and ideas move from place to place?</a:t>
            </a:r>
          </a:p>
        </p:txBody>
      </p:sp>
      <p:pic>
        <p:nvPicPr>
          <p:cNvPr id="39939" name="Content Placeholder 7" descr="movement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3657600"/>
            <a:ext cx="2914650" cy="2133600"/>
          </a:xfrm>
        </p:spPr>
      </p:pic>
      <p:pic>
        <p:nvPicPr>
          <p:cNvPr id="39940" name="Content Placeholder 8" descr="movement 2.jpe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07013" y="3776663"/>
            <a:ext cx="2693987" cy="2014537"/>
          </a:xfrm>
        </p:spPr>
      </p:pic>
      <p:sp>
        <p:nvSpPr>
          <p:cNvPr id="307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847850"/>
            <a:ext cx="4040188" cy="16303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onstantia" charset="0"/>
                <a:ea typeface="+mn-ea"/>
              </a:rPr>
              <a:t>Migration, commuting to work and school and traveling on vacation are human movement.</a:t>
            </a: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847850"/>
            <a:ext cx="4041775" cy="16811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onstantia" charset="0"/>
                <a:ea typeface="+mn-ea"/>
              </a:rPr>
              <a:t>Trade , importing and exporting of products, food and raw materials are movement of goods</a:t>
            </a:r>
          </a:p>
        </p:txBody>
      </p:sp>
      <p:sp>
        <p:nvSpPr>
          <p:cNvPr id="39943" name="TextBox 9"/>
          <p:cNvSpPr txBox="1">
            <a:spLocks noChangeArrowheads="1"/>
          </p:cNvSpPr>
          <p:nvPr/>
        </p:nvSpPr>
        <p:spPr bwMode="auto">
          <a:xfrm>
            <a:off x="1017588" y="5961063"/>
            <a:ext cx="7559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Constantia" pitchFamily="18" charset="0"/>
              </a:rPr>
              <a:t>Cell phones, internet, newspaper, books, television, fax and radio are how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  <a:latin typeface="Constantia" pitchFamily="18" charset="0"/>
              </a:rPr>
              <a:t>ideas are </a:t>
            </a:r>
            <a:r>
              <a:rPr lang="ja-JP" altLang="en-US">
                <a:solidFill>
                  <a:srgbClr val="000000"/>
                </a:solidFill>
                <a:latin typeface="Constantia" pitchFamily="18" charset="0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Constantia" pitchFamily="18" charset="0"/>
              </a:rPr>
              <a:t>moved</a:t>
            </a:r>
            <a:r>
              <a:rPr lang="ja-JP" altLang="en-US">
                <a:solidFill>
                  <a:srgbClr val="000000"/>
                </a:solidFill>
                <a:latin typeface="Constantia" pitchFamily="18" charset="0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Constantia" pitchFamily="18" charset="0"/>
              </a:rPr>
              <a:t> or communicated around the world.</a:t>
            </a:r>
            <a:endParaRPr lang="en-US">
              <a:solidFill>
                <a:srgbClr val="000000"/>
              </a:solidFill>
              <a:latin typeface="Constant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39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90675"/>
          </a:xfrm>
        </p:spPr>
        <p:txBody>
          <a:bodyPr/>
          <a:lstStyle/>
          <a:p>
            <a:pPr eaLnBrk="1" hangingPunct="1"/>
            <a:r>
              <a:rPr lang="en-US" sz="3200" dirty="0"/>
              <a:t>5</a:t>
            </a:r>
            <a:r>
              <a:rPr lang="en-US" sz="3200" dirty="0" smtClean="0"/>
              <a:t>. </a:t>
            </a:r>
            <a:r>
              <a:rPr lang="en-US" sz="3200" u="sng" dirty="0" smtClean="0"/>
              <a:t>Human- Environment Interaction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Describes the relationship between people and their environment.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3027363"/>
            <a:ext cx="4040188" cy="3098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	</a:t>
            </a:r>
          </a:p>
        </p:txBody>
      </p:sp>
      <p:sp>
        <p:nvSpPr>
          <p:cNvPr id="38916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459163"/>
          </a:xfrm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endParaRPr lang="en-US" smtClean="0">
              <a:latin typeface="Calibri" pitchFamily="34" charset="0"/>
            </a:endParaRPr>
          </a:p>
        </p:txBody>
      </p:sp>
      <p:sp>
        <p:nvSpPr>
          <p:cNvPr id="17410" name="Text Placeholder 8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381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Calibri" charset="0"/>
                <a:ea typeface="+mn-ea"/>
              </a:rPr>
              <a:t>Indonesia Rice Fields</a:t>
            </a:r>
          </a:p>
        </p:txBody>
      </p:sp>
      <p:sp>
        <p:nvSpPr>
          <p:cNvPr id="17412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866900"/>
            <a:ext cx="4041775" cy="6397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Calibri" charset="0"/>
                <a:ea typeface="+mn-ea"/>
              </a:rPr>
              <a:t>Logging in the Amazon</a:t>
            </a:r>
          </a:p>
        </p:txBody>
      </p:sp>
      <p:pic>
        <p:nvPicPr>
          <p:cNvPr id="38919" name="Content Placeholder 7" descr="rice fiels HEI.jpe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3201988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6" descr="loggers 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2004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1" name="Rectangle 10"/>
          <p:cNvSpPr>
            <a:spLocks noChangeArrowheads="1"/>
          </p:cNvSpPr>
          <p:nvPr/>
        </p:nvSpPr>
        <p:spPr bwMode="auto">
          <a:xfrm>
            <a:off x="457200" y="5500688"/>
            <a:ext cx="8453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Constantia" pitchFamily="18" charset="0"/>
              </a:rPr>
              <a:t>How the environment affects people </a:t>
            </a:r>
            <a:r>
              <a:rPr lang="en-US">
                <a:latin typeface="Constantia" pitchFamily="18" charset="0"/>
              </a:rPr>
              <a:t>AND</a:t>
            </a:r>
            <a:r>
              <a:rPr lang="en-US">
                <a:solidFill>
                  <a:srgbClr val="FF0000"/>
                </a:solidFill>
                <a:latin typeface="Constantia" pitchFamily="18" charset="0"/>
              </a:rPr>
              <a:t> how do people affect the environment.</a:t>
            </a:r>
            <a:r>
              <a:rPr lang="en-US">
                <a:solidFill>
                  <a:srgbClr val="00B050"/>
                </a:solidFill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78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Warm Up: </a:t>
            </a:r>
            <a:r>
              <a:rPr lang="en-US" sz="4000" dirty="0"/>
              <a:t>As you come in, please fill out your planner, sit in your assigned seat, and </a:t>
            </a:r>
            <a:r>
              <a:rPr lang="en-US" sz="4000" dirty="0" smtClean="0"/>
              <a:t>take a couple minutes to think about the following question from yesterday: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7620000" cy="1752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Can humans settle anywhere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? Explain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Human-Environment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Human-environment interaction looks at </a:t>
            </a:r>
            <a:r>
              <a:rPr lang="en-US" dirty="0">
                <a:solidFill>
                  <a:srgbClr val="FF0000"/>
                </a:solidFill>
              </a:rPr>
              <a:t>the relationships between people and their environment</a:t>
            </a:r>
            <a:r>
              <a:rPr lang="en-US" dirty="0"/>
              <a:t>; how people adapt to the environment and how they change it.</a:t>
            </a:r>
          </a:p>
          <a:p>
            <a:pPr>
              <a:buFont typeface="Arial"/>
              <a:buChar char="•"/>
            </a:pPr>
            <a:r>
              <a:rPr lang="en-US" b="1" dirty="0">
                <a:solidFill>
                  <a:srgbClr val="0000FF"/>
                </a:solidFill>
              </a:rPr>
              <a:t>How do people depend on the environment?</a:t>
            </a:r>
            <a:r>
              <a:rPr lang="en-US" dirty="0"/>
              <a:t> (Example: In ancient times, the annual flooding of the Nile River produced good soil for growing crops.)</a:t>
            </a:r>
          </a:p>
          <a:p>
            <a:pPr>
              <a:buFont typeface="Arial"/>
              <a:buChar char="•"/>
            </a:pPr>
            <a:r>
              <a:rPr lang="en-US" b="1" dirty="0">
                <a:solidFill>
                  <a:srgbClr val="0000FF"/>
                </a:solidFill>
              </a:rPr>
              <a:t>How </a:t>
            </a:r>
            <a:r>
              <a:rPr lang="en-US" b="1" dirty="0" smtClean="0">
                <a:solidFill>
                  <a:srgbClr val="0000FF"/>
                </a:solidFill>
              </a:rPr>
              <a:t>do </a:t>
            </a:r>
            <a:r>
              <a:rPr lang="en-US" b="1" dirty="0">
                <a:solidFill>
                  <a:srgbClr val="0000FF"/>
                </a:solidFill>
              </a:rPr>
              <a:t>people adapt to the environment?</a:t>
            </a:r>
            <a:r>
              <a:rPr lang="en-US" dirty="0"/>
              <a:t> (Example: The ancient Egyptians rebuilt their homes each year, after the annual flooding. As time went on, they built their homes above the flood plain.)</a:t>
            </a:r>
          </a:p>
          <a:p>
            <a:pPr>
              <a:buFont typeface="Arial"/>
              <a:buChar char="•"/>
            </a:pPr>
            <a:r>
              <a:rPr lang="en-US" b="1" dirty="0">
                <a:solidFill>
                  <a:srgbClr val="0000FF"/>
                </a:solidFill>
              </a:rPr>
              <a:t>How do people modify the environment?</a:t>
            </a:r>
            <a:r>
              <a:rPr lang="en-US" dirty="0"/>
              <a:t> (Example: The ancient Egyptians built irrigation ditches to help water the crops. In modern times, Egypt built a dam to control the flood waters of the Nile River.)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remember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Location</a:t>
            </a:r>
          </a:p>
          <a:p>
            <a:pPr lvl="1"/>
            <a:r>
              <a:rPr lang="en-US" sz="2400" dirty="0"/>
              <a:t>Place </a:t>
            </a:r>
          </a:p>
          <a:p>
            <a:pPr lvl="1"/>
            <a:r>
              <a:rPr lang="en-US" sz="2400" dirty="0"/>
              <a:t>Region</a:t>
            </a:r>
          </a:p>
          <a:p>
            <a:pPr lvl="1"/>
            <a:r>
              <a:rPr lang="en-US" sz="2400" dirty="0"/>
              <a:t>Movement</a:t>
            </a:r>
          </a:p>
          <a:p>
            <a:pPr lvl="1"/>
            <a:r>
              <a:rPr lang="en-US" sz="2400" dirty="0"/>
              <a:t>Human- Environment Interaction  </a:t>
            </a:r>
          </a:p>
          <a:p>
            <a:pPr marL="114300" indent="0">
              <a:buNone/>
            </a:pPr>
            <a:r>
              <a:rPr lang="en-US" sz="2800" dirty="0" smtClean="0"/>
              <a:t>Lets make a funny sentence to remember the 5 themes…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 algn="ctr">
              <a:buNone/>
            </a:pPr>
            <a:r>
              <a:rPr lang="en-US" sz="2800" b="1" u="sng" dirty="0" smtClean="0"/>
              <a:t>L</a:t>
            </a:r>
            <a:r>
              <a:rPr lang="en-US" sz="2800" dirty="0" smtClean="0"/>
              <a:t>azy </a:t>
            </a:r>
            <a:r>
              <a:rPr lang="en-US" sz="2800" b="1" u="sng" dirty="0" smtClean="0"/>
              <a:t>P</a:t>
            </a:r>
            <a:r>
              <a:rPr lang="en-US" sz="2800" dirty="0" smtClean="0"/>
              <a:t>eople </a:t>
            </a:r>
            <a:r>
              <a:rPr lang="en-US" sz="2800" b="1" u="sng" dirty="0" smtClean="0"/>
              <a:t>R</a:t>
            </a:r>
            <a:r>
              <a:rPr lang="en-US" sz="2800" dirty="0" smtClean="0"/>
              <a:t>andomly </a:t>
            </a:r>
            <a:r>
              <a:rPr lang="en-US" sz="2800" b="1" u="sng" dirty="0" smtClean="0"/>
              <a:t>M</a:t>
            </a:r>
            <a:r>
              <a:rPr lang="en-US" sz="2800" dirty="0" smtClean="0"/>
              <a:t>ove </a:t>
            </a:r>
            <a:r>
              <a:rPr lang="en-US" sz="2800" b="1" u="sng" dirty="0" smtClean="0"/>
              <a:t>H</a:t>
            </a:r>
            <a:r>
              <a:rPr lang="en-US" sz="2800" dirty="0" smtClean="0"/>
              <a:t>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43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purpose of the </a:t>
            </a:r>
            <a:br>
              <a:rPr lang="en-US" dirty="0"/>
            </a:br>
            <a:r>
              <a:rPr lang="en-US" dirty="0"/>
              <a:t>5 themes of geography?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Organize information about a civilization</a:t>
            </a:r>
          </a:p>
          <a:p>
            <a:r>
              <a:rPr lang="en-US" dirty="0" smtClean="0"/>
              <a:t>Help us study all the different parts of a civilization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3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Critical Thinking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5 themes of geography?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Place </a:t>
            </a:r>
          </a:p>
          <a:p>
            <a:pPr lvl="1"/>
            <a:r>
              <a:rPr lang="en-US" dirty="0" smtClean="0"/>
              <a:t>Region</a:t>
            </a:r>
          </a:p>
          <a:p>
            <a:pPr lvl="1"/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Human- Environment Interaction  </a:t>
            </a:r>
          </a:p>
          <a:p>
            <a:r>
              <a:rPr lang="en-US" dirty="0" smtClean="0"/>
              <a:t>What kinds of features can be included in a geographer’s description of place?</a:t>
            </a:r>
          </a:p>
          <a:p>
            <a:pPr lvl="1"/>
            <a:r>
              <a:rPr lang="en-US" dirty="0" smtClean="0"/>
              <a:t>Physical Features </a:t>
            </a:r>
          </a:p>
          <a:p>
            <a:pPr lvl="1"/>
            <a:r>
              <a:rPr lang="en-US" dirty="0" smtClean="0"/>
              <a:t>Human Features</a:t>
            </a:r>
          </a:p>
          <a:p>
            <a:r>
              <a:rPr lang="en-US" dirty="0" smtClean="0"/>
              <a:t>Which two geography themes are most concerned with people?</a:t>
            </a:r>
          </a:p>
          <a:p>
            <a:pPr lvl="1"/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Human – Environment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4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Make a geography Themes poster Assignment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685800"/>
            <a:ext cx="7507287" cy="4800601"/>
          </a:xfrm>
        </p:spPr>
        <p:txBody>
          <a:bodyPr>
            <a:normAutofit/>
          </a:bodyPr>
          <a:lstStyle/>
          <a:p>
            <a:r>
              <a:rPr lang="en-US" dirty="0" smtClean="0"/>
              <a:t>The purpose of this is to understand that the 5 themes of geography relate to peoples every day lives</a:t>
            </a:r>
          </a:p>
          <a:p>
            <a:endParaRPr lang="en-US" dirty="0" smtClean="0"/>
          </a:p>
          <a:p>
            <a:r>
              <a:rPr lang="en-US" dirty="0" smtClean="0"/>
              <a:t>Task:</a:t>
            </a:r>
          </a:p>
          <a:p>
            <a:r>
              <a:rPr lang="en-US" dirty="0" smtClean="0"/>
              <a:t>1. Review the 5 themes of geography</a:t>
            </a:r>
          </a:p>
          <a:p>
            <a:r>
              <a:rPr lang="en-US" dirty="0"/>
              <a:t>2</a:t>
            </a:r>
            <a:r>
              <a:rPr lang="en-US" dirty="0" smtClean="0"/>
              <a:t>. With a partner,  you are to create a poster that illustrates the 5 themes of geography.  </a:t>
            </a:r>
          </a:p>
          <a:p>
            <a:r>
              <a:rPr lang="en-US" dirty="0"/>
              <a:t>3</a:t>
            </a:r>
            <a:r>
              <a:rPr lang="en-US" dirty="0" smtClean="0"/>
              <a:t>. You may find or draw your pictures to illustrate each theme.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Critical Thinking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climate affect people’s lives?</a:t>
            </a:r>
          </a:p>
          <a:p>
            <a:pPr lvl="1"/>
            <a:r>
              <a:rPr lang="en-US" dirty="0" smtClean="0"/>
              <a:t>Affects where and how they live</a:t>
            </a:r>
          </a:p>
          <a:p>
            <a:endParaRPr lang="en-US" dirty="0" smtClean="0"/>
          </a:p>
          <a:p>
            <a:r>
              <a:rPr lang="en-US" dirty="0" smtClean="0"/>
              <a:t>What does it mean to adapt?</a:t>
            </a:r>
          </a:p>
          <a:p>
            <a:pPr lvl="1"/>
            <a:r>
              <a:rPr lang="en-US" dirty="0" smtClean="0"/>
              <a:t>You make adjustment based on the environment and where you are living</a:t>
            </a:r>
          </a:p>
          <a:p>
            <a:endParaRPr lang="en-US" dirty="0"/>
          </a:p>
          <a:p>
            <a:r>
              <a:rPr lang="en-US" dirty="0" smtClean="0"/>
              <a:t>How do people adapt to their environment?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e</a:t>
            </a:r>
            <a:r>
              <a:rPr lang="en-US" dirty="0" smtClean="0"/>
              <a:t> where a coat in cold weather and dress in light in warm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8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separate sheet of paper complete the following task:</a:t>
            </a:r>
          </a:p>
          <a:p>
            <a:pPr lvl="1"/>
            <a:r>
              <a:rPr lang="en-US" dirty="0" smtClean="0"/>
              <a:t>Describe each of the 5 themes as they relate to your town.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5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6400800" cy="1470025"/>
          </a:xfrm>
        </p:spPr>
        <p:txBody>
          <a:bodyPr/>
          <a:lstStyle/>
          <a:p>
            <a:r>
              <a:rPr lang="en-US" b="1" dirty="0" smtClean="0"/>
              <a:t>How Environment Affects People</a:t>
            </a:r>
            <a:endParaRPr lang="en-US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+      New information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*      I know this information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?     Confusing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P     Problem</a:t>
            </a:r>
          </a:p>
          <a:p>
            <a:r>
              <a:rPr lang="en-US" sz="3200" b="1" dirty="0">
                <a:solidFill>
                  <a:srgbClr val="FFC000"/>
                </a:solidFill>
              </a:rPr>
              <a:t>S     Solution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C     Connection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X     I disagree</a:t>
            </a:r>
          </a:p>
          <a:p>
            <a:r>
              <a:rPr lang="en-US" sz="3200" b="1" dirty="0">
                <a:solidFill>
                  <a:srgbClr val="0070C0"/>
                </a:solidFill>
                <a:sym typeface="Wingdings"/>
              </a:rPr>
              <a:t></a:t>
            </a:r>
            <a:r>
              <a:rPr lang="en-US" sz="3200" b="1" dirty="0">
                <a:solidFill>
                  <a:srgbClr val="0070C0"/>
                </a:solidFill>
              </a:rPr>
              <a:t>   I agree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V     New vocabulary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2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/>
          <a:lstStyle/>
          <a:p>
            <a:r>
              <a:rPr lang="en-US" dirty="0" smtClean="0"/>
              <a:t>Why is using a reading technique such as “reading codes” important to use when looking at different sources within this class?</a:t>
            </a:r>
          </a:p>
          <a:p>
            <a:r>
              <a:rPr lang="en-US" dirty="0" smtClean="0"/>
              <a:t>It is an analytical </a:t>
            </a:r>
            <a:r>
              <a:rPr lang="en-US" dirty="0"/>
              <a:t>reading strategy that helps students identify and isolate essential information in a text like key terms and claims. </a:t>
            </a:r>
            <a:endParaRPr lang="en-US" dirty="0" smtClean="0"/>
          </a:p>
          <a:p>
            <a:r>
              <a:rPr lang="en-US" dirty="0" smtClean="0"/>
              <a:t>Marking </a:t>
            </a:r>
            <a:r>
              <a:rPr lang="en-US" dirty="0"/>
              <a:t>a Text requires students to read carefully as they evaluate the importance of ideas in a text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When students read with purpose, their comprehension and retention </a:t>
            </a:r>
            <a:r>
              <a:rPr lang="en-US" dirty="0" smtClean="0"/>
              <a:t>of </a:t>
            </a:r>
            <a:r>
              <a:rPr lang="en-US" dirty="0"/>
              <a:t>essential ideas increases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54" y="4724401"/>
            <a:ext cx="3084339" cy="218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350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620000" cy="1143000"/>
          </a:xfrm>
        </p:spPr>
        <p:txBody>
          <a:bodyPr/>
          <a:lstStyle/>
          <a:p>
            <a:r>
              <a:rPr lang="en-US" sz="3600" b="1" dirty="0"/>
              <a:t>Warm Up: </a:t>
            </a:r>
            <a:r>
              <a:rPr lang="en-US" sz="3600" dirty="0"/>
              <a:t>As you come in, please fill out your planner, sit in your assigned seat, and take a couple minutes to answer the following question on page 131 of your </a:t>
            </a:r>
            <a:r>
              <a:rPr lang="en-US" sz="3600" dirty="0" smtClean="0"/>
              <a:t>spiral.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33400" y="3276600"/>
            <a:ext cx="7620000" cy="3124200"/>
          </a:xfrm>
        </p:spPr>
        <p:txBody>
          <a:bodyPr/>
          <a:lstStyle/>
          <a:p>
            <a:r>
              <a:rPr lang="en-US" sz="2400" b="1" dirty="0"/>
              <a:t>What is the purpose of the </a:t>
            </a:r>
            <a:r>
              <a:rPr lang="en-US" sz="2400" b="1" dirty="0" smtClean="0"/>
              <a:t>5 </a:t>
            </a:r>
            <a:r>
              <a:rPr lang="en-US" sz="2400" b="1" dirty="0"/>
              <a:t>themes of geography</a:t>
            </a:r>
            <a:r>
              <a:rPr lang="en-US" sz="2400" b="1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Organize information about a civilization</a:t>
            </a:r>
          </a:p>
          <a:p>
            <a:r>
              <a:rPr lang="en-US" dirty="0" smtClean="0"/>
              <a:t>Help us study all the different parts of a civilization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2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Processing- </a:t>
            </a:r>
            <a:br>
              <a:rPr lang="en-US" b="1" dirty="0" smtClean="0"/>
            </a:br>
            <a:r>
              <a:rPr lang="en-US" sz="3600" b="1" dirty="0" smtClean="0"/>
              <a:t>complete on page 5 of your spiral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perfect place for human settlement? </a:t>
            </a:r>
          </a:p>
          <a:p>
            <a:pPr lvl="1"/>
            <a:r>
              <a:rPr lang="en-US" dirty="0" smtClean="0"/>
              <a:t>Respond in an claim/ evidence/ reasoning paragraph</a:t>
            </a:r>
          </a:p>
          <a:p>
            <a:pPr lvl="1"/>
            <a:r>
              <a:rPr lang="en-US" dirty="0" smtClean="0"/>
              <a:t>Sentence starter that restates the question:  </a:t>
            </a:r>
          </a:p>
          <a:p>
            <a:pPr marL="411480" lvl="1" indent="0">
              <a:buNone/>
            </a:pPr>
            <a:r>
              <a:rPr lang="en-US" dirty="0" smtClean="0"/>
              <a:t>The perfect place for humans to settle is_________________.  This is the perfect place to settle </a:t>
            </a:r>
            <a:r>
              <a:rPr lang="en-US" smtClean="0"/>
              <a:t>due ________.   </a:t>
            </a:r>
            <a:endParaRPr lang="en-US" dirty="0"/>
          </a:p>
          <a:p>
            <a:r>
              <a:rPr lang="en-US" dirty="0" smtClean="0"/>
              <a:t>Make sure to consider the following in your response as evidence:</a:t>
            </a:r>
          </a:p>
          <a:p>
            <a:pPr lvl="1"/>
            <a:r>
              <a:rPr lang="en-US" dirty="0" smtClean="0"/>
              <a:t>Continents</a:t>
            </a:r>
          </a:p>
          <a:p>
            <a:pPr lvl="1"/>
            <a:r>
              <a:rPr lang="en-US" dirty="0" smtClean="0"/>
              <a:t>Landforms</a:t>
            </a:r>
          </a:p>
          <a:p>
            <a:pPr lvl="1"/>
            <a:r>
              <a:rPr lang="en-US" dirty="0" smtClean="0"/>
              <a:t>5 Themes</a:t>
            </a:r>
          </a:p>
          <a:p>
            <a:pPr lvl="1"/>
            <a:r>
              <a:rPr lang="en-US" dirty="0" smtClean="0"/>
              <a:t>Climate</a:t>
            </a:r>
          </a:p>
          <a:p>
            <a:pPr lvl="1"/>
            <a:r>
              <a:rPr lang="en-US" dirty="0" smtClean="0"/>
              <a:t>Vegetation</a:t>
            </a:r>
          </a:p>
        </p:txBody>
      </p:sp>
    </p:spTree>
    <p:extLst>
      <p:ext uri="{BB962C8B-B14F-4D97-AF65-F5344CB8AC3E}">
        <p14:creationId xmlns:p14="http://schemas.microsoft.com/office/powerpoint/2010/main" val="33554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9-1-2015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If you were moving to a new town, what questions would you ask yourself? </a:t>
            </a:r>
            <a:r>
              <a:rPr lang="en-US" sz="4400" dirty="0" smtClean="0"/>
              <a:t>Consider each of the 5 themes, write one question for each theme.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5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Introduction to </a:t>
            </a:r>
            <a:br>
              <a:rPr lang="en-US" b="1" dirty="0" smtClean="0"/>
            </a:br>
            <a:r>
              <a:rPr lang="en-US" b="1" dirty="0"/>
              <a:t>t</a:t>
            </a:r>
            <a:r>
              <a:rPr lang="en-US" b="1" dirty="0" smtClean="0"/>
              <a:t>he World’s Geography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Tools to World History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Essential Questions:  How does geography affect human settlement?  Can humans settle anywhere?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</a:t>
            </a:r>
          </a:p>
          <a:p>
            <a:pPr lvl="1"/>
            <a:r>
              <a:rPr lang="en-US" dirty="0" smtClean="0"/>
              <a:t>Describe the key features of Earth’s surface</a:t>
            </a:r>
          </a:p>
          <a:p>
            <a:pPr lvl="1"/>
            <a:r>
              <a:rPr lang="en-US" dirty="0" smtClean="0"/>
              <a:t>Explain the five themes of geography</a:t>
            </a:r>
          </a:p>
          <a:p>
            <a:pPr lvl="1"/>
            <a:r>
              <a:rPr lang="en-US" dirty="0" smtClean="0"/>
              <a:t>Summarize how humans are affected by their environment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Geography- the study of Earth and its people</a:t>
            </a:r>
          </a:p>
          <a:p>
            <a:endParaRPr lang="en-US" dirty="0" smtClean="0"/>
          </a:p>
          <a:p>
            <a:r>
              <a:rPr lang="en-US" dirty="0" smtClean="0"/>
              <a:t>Continent- one of the seven large landmasses of Earth</a:t>
            </a:r>
          </a:p>
          <a:p>
            <a:endParaRPr lang="en-US" dirty="0" smtClean="0"/>
          </a:p>
          <a:p>
            <a:r>
              <a:rPr lang="en-US" dirty="0" smtClean="0"/>
              <a:t>Landform- a naturally formed feature of Earth’s land surface</a:t>
            </a:r>
          </a:p>
          <a:p>
            <a:endParaRPr lang="en-US" dirty="0" smtClean="0"/>
          </a:p>
          <a:p>
            <a:r>
              <a:rPr lang="en-US" dirty="0" smtClean="0"/>
              <a:t>Climate- the pattern of weather conditions in a certain locations over a long period of time</a:t>
            </a:r>
          </a:p>
          <a:p>
            <a:endParaRPr lang="en-US" dirty="0" smtClean="0"/>
          </a:p>
          <a:p>
            <a:r>
              <a:rPr lang="en-US" dirty="0" smtClean="0"/>
              <a:t>Vegetation- the plant life of an area</a:t>
            </a:r>
          </a:p>
          <a:p>
            <a:endParaRPr lang="en-US" dirty="0"/>
          </a:p>
        </p:txBody>
      </p:sp>
      <p:pic>
        <p:nvPicPr>
          <p:cNvPr id="1026" name="Picture 2" descr="http://oneonta.edu/academics/geography/images/globe_w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517" y="6858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hawkclub.com/whis2011-13/target5/7continent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81200"/>
            <a:ext cx="182880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8FIkaffPgQo/URNHVEXnONI/AAAAAAAACAk/svkGKfEvUWw/s640/Major_landform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3657600"/>
            <a:ext cx="180256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pload.wikimedia.org/wikipedia/commons/c/c2/ClimateMapWorl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046" y="4876800"/>
            <a:ext cx="2430644" cy="157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upload.wikimedia.org/wikipedia/commons/d/d4/Valdichiesa-Vegetatio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632017"/>
            <a:ext cx="1566092" cy="117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3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Theme- topics of discussion</a:t>
            </a:r>
          </a:p>
          <a:p>
            <a:r>
              <a:rPr lang="en-US" dirty="0" smtClean="0"/>
              <a:t>Precise- very definite or exact</a:t>
            </a:r>
          </a:p>
          <a:p>
            <a:r>
              <a:rPr lang="en-US" dirty="0" smtClean="0"/>
              <a:t>Interaction- when two or more things affect each other</a:t>
            </a:r>
          </a:p>
          <a:p>
            <a:r>
              <a:rPr lang="en-US" dirty="0" smtClean="0"/>
              <a:t>Influence- to have an effect of impact on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6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620</TotalTime>
  <Words>1512</Words>
  <Application>Microsoft Office PowerPoint</Application>
  <PresentationFormat>On-screen Show (4:3)</PresentationFormat>
  <Paragraphs>197</Paragraphs>
  <Slides>40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Adjacency</vt:lpstr>
      <vt:lpstr>Warm Up:  take a couple minutes to answer the following question on page 131 of your spiral</vt:lpstr>
      <vt:lpstr>Warm Up: As you come in, please fill out your planner, sit in your assigned seat, and take a couple minutes to answer the following question on page 131 of your spiral</vt:lpstr>
      <vt:lpstr>Warm Up: As you come in, please fill out your planner, sit in your assigned seat, and take a couple minutes to think about the following question from yesterday:</vt:lpstr>
      <vt:lpstr>Warm Up: As you come in, please fill out your planner, sit in your assigned seat, and take a couple minutes to answer the following question on page 131 of your spiral.</vt:lpstr>
      <vt:lpstr>WARM-UP 9-1-2015</vt:lpstr>
      <vt:lpstr>Introduction to  the World’s Geography</vt:lpstr>
      <vt:lpstr>Objective</vt:lpstr>
      <vt:lpstr>Key Vocabulary</vt:lpstr>
      <vt:lpstr>Key Vocabulary Cont.</vt:lpstr>
      <vt:lpstr>Build on what YOU know</vt:lpstr>
      <vt:lpstr>Your Town is part of the world’s geography!</vt:lpstr>
      <vt:lpstr>The study of earth and its people is called Geography</vt:lpstr>
      <vt:lpstr>PowerPoint Presentation</vt:lpstr>
      <vt:lpstr>What is a Geographer?</vt:lpstr>
      <vt:lpstr>Geographers</vt:lpstr>
      <vt:lpstr>7 Continents Song</vt:lpstr>
      <vt:lpstr>Why do we say “Don’t forget Australia” and Don’t forget Antarctica”</vt:lpstr>
      <vt:lpstr>Critical Thinking</vt:lpstr>
      <vt:lpstr>Warm Up: As you come in, please fill out your planner, sit in your assigned seat, and take a couple minutes to think about the following question from yesterday:</vt:lpstr>
      <vt:lpstr>To find the answers, geographers use five themes to organize information.  </vt:lpstr>
      <vt:lpstr>The 5 Themes of Geography</vt:lpstr>
      <vt:lpstr>1. Location</vt:lpstr>
      <vt:lpstr>Absolute vs. Relative</vt:lpstr>
      <vt:lpstr>2. Place</vt:lpstr>
      <vt:lpstr>Physical vs Human Characteristics</vt:lpstr>
      <vt:lpstr>3. Region</vt:lpstr>
      <vt:lpstr>PowerPoint Presentation</vt:lpstr>
      <vt:lpstr>4. Movement How and why do people, goods and ideas move from place to place?</vt:lpstr>
      <vt:lpstr>5. Human- Environment Interaction Describes the relationship between people and their environment. </vt:lpstr>
      <vt:lpstr>Human-Environment Interaction</vt:lpstr>
      <vt:lpstr>How do I remember this…</vt:lpstr>
      <vt:lpstr>What is the purpose of the  5 themes of geography?</vt:lpstr>
      <vt:lpstr>Critical Thinking</vt:lpstr>
      <vt:lpstr>Make a geography Themes poster Assignment</vt:lpstr>
      <vt:lpstr>Critical Thinking</vt:lpstr>
      <vt:lpstr>Formative Assessment</vt:lpstr>
      <vt:lpstr>How Environment Affects People</vt:lpstr>
      <vt:lpstr>Reading Codes</vt:lpstr>
      <vt:lpstr>Critical Thinking</vt:lpstr>
      <vt:lpstr>Processing-  complete on page 5 of your spiral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 take a couple minutes to answer the following question on page 131 of your spiral</dc:title>
  <dc:creator>Meghan Law</dc:creator>
  <cp:lastModifiedBy>Meghan Law</cp:lastModifiedBy>
  <cp:revision>17</cp:revision>
  <dcterms:created xsi:type="dcterms:W3CDTF">2015-08-28T15:44:22Z</dcterms:created>
  <dcterms:modified xsi:type="dcterms:W3CDTF">2015-09-01T17:53:32Z</dcterms:modified>
</cp:coreProperties>
</file>