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79" r:id="rId2"/>
    <p:sldId id="262" r:id="rId3"/>
    <p:sldId id="257" r:id="rId4"/>
    <p:sldId id="258" r:id="rId5"/>
    <p:sldId id="259" r:id="rId6"/>
    <p:sldId id="256" r:id="rId7"/>
    <p:sldId id="260" r:id="rId8"/>
    <p:sldId id="261" r:id="rId9"/>
    <p:sldId id="263" r:id="rId10"/>
    <p:sldId id="264" r:id="rId11"/>
    <p:sldId id="266" r:id="rId12"/>
    <p:sldId id="265" r:id="rId13"/>
    <p:sldId id="267" r:id="rId14"/>
    <p:sldId id="269" r:id="rId15"/>
    <p:sldId id="291" r:id="rId16"/>
    <p:sldId id="293" r:id="rId17"/>
    <p:sldId id="268" r:id="rId18"/>
    <p:sldId id="287" r:id="rId19"/>
    <p:sldId id="288" r:id="rId20"/>
    <p:sldId id="273" r:id="rId21"/>
    <p:sldId id="290" r:id="rId22"/>
    <p:sldId id="270" r:id="rId23"/>
    <p:sldId id="271" r:id="rId24"/>
    <p:sldId id="272" r:id="rId25"/>
    <p:sldId id="274" r:id="rId26"/>
    <p:sldId id="275" r:id="rId27"/>
    <p:sldId id="286" r:id="rId28"/>
    <p:sldId id="276" r:id="rId29"/>
    <p:sldId id="277" r:id="rId30"/>
    <p:sldId id="278" r:id="rId31"/>
    <p:sldId id="289" r:id="rId32"/>
    <p:sldId id="280" r:id="rId33"/>
    <p:sldId id="281" r:id="rId34"/>
    <p:sldId id="282" r:id="rId35"/>
    <p:sldId id="283" r:id="rId36"/>
    <p:sldId id="284" r:id="rId37"/>
    <p:sldId id="285" r:id="rId38"/>
    <p:sldId id="292"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90"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4EADC7-F238-49BD-A022-148B4469B92D}" type="datetimeFigureOut">
              <a:rPr lang="en-US" smtClean="0"/>
              <a:t>1/29/2016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BDF7F5-08E3-40A7-8235-A6705FF622CD}" type="slidenum">
              <a:rPr lang="en-US" smtClean="0"/>
              <a:t>‹#›</a:t>
            </a:fld>
            <a:endParaRPr lang="en-US"/>
          </a:p>
        </p:txBody>
      </p:sp>
    </p:spTree>
    <p:extLst>
      <p:ext uri="{BB962C8B-B14F-4D97-AF65-F5344CB8AC3E}">
        <p14:creationId xmlns:p14="http://schemas.microsoft.com/office/powerpoint/2010/main" val="503143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9E4778-B209-4AF0-814D-BDF38D056BC3}" type="datetimeFigureOut">
              <a:rPr lang="en-US" smtClean="0"/>
              <a:t>1/29/2016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1B1D21-F101-4747-B10F-15606AC2B2F4}" type="slidenum">
              <a:rPr lang="en-US" smtClean="0"/>
              <a:t>‹#›</a:t>
            </a:fld>
            <a:endParaRPr lang="en-US"/>
          </a:p>
        </p:txBody>
      </p:sp>
    </p:spTree>
    <p:extLst>
      <p:ext uri="{BB962C8B-B14F-4D97-AF65-F5344CB8AC3E}">
        <p14:creationId xmlns:p14="http://schemas.microsoft.com/office/powerpoint/2010/main" val="3817542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B1D21-F101-4747-B10F-15606AC2B2F4}" type="slidenum">
              <a:rPr lang="en-US" smtClean="0"/>
              <a:t>2</a:t>
            </a:fld>
            <a:endParaRPr lang="en-US"/>
          </a:p>
        </p:txBody>
      </p:sp>
    </p:spTree>
    <p:extLst>
      <p:ext uri="{BB962C8B-B14F-4D97-AF65-F5344CB8AC3E}">
        <p14:creationId xmlns:p14="http://schemas.microsoft.com/office/powerpoint/2010/main" val="1655678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Optional</a:t>
            </a:r>
            <a:endParaRPr lang="en-US" dirty="0"/>
          </a:p>
        </p:txBody>
      </p:sp>
      <p:sp>
        <p:nvSpPr>
          <p:cNvPr id="4" name="Slide Number Placeholder 3"/>
          <p:cNvSpPr>
            <a:spLocks noGrp="1"/>
          </p:cNvSpPr>
          <p:nvPr>
            <p:ph type="sldNum" sz="quarter" idx="10"/>
          </p:nvPr>
        </p:nvSpPr>
        <p:spPr/>
        <p:txBody>
          <a:bodyPr/>
          <a:lstStyle/>
          <a:p>
            <a:fld id="{CC1B1D21-F101-4747-B10F-15606AC2B2F4}" type="slidenum">
              <a:rPr lang="en-US" smtClean="0"/>
              <a:t>30</a:t>
            </a:fld>
            <a:endParaRPr lang="en-US"/>
          </a:p>
        </p:txBody>
      </p:sp>
    </p:spTree>
    <p:extLst>
      <p:ext uri="{BB962C8B-B14F-4D97-AF65-F5344CB8AC3E}">
        <p14:creationId xmlns:p14="http://schemas.microsoft.com/office/powerpoint/2010/main" val="2689701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C6DAD8C-8F65-46E8-A989-3A84E240A96A}" type="datetimeFigureOut">
              <a:rPr lang="en-US" smtClean="0"/>
              <a:t>1/29/2016</a:t>
            </a:fld>
            <a:endParaRPr lang="en-US"/>
          </a:p>
        </p:txBody>
      </p:sp>
      <p:sp>
        <p:nvSpPr>
          <p:cNvPr id="8" name="Slide Number Placeholder 7"/>
          <p:cNvSpPr>
            <a:spLocks noGrp="1"/>
          </p:cNvSpPr>
          <p:nvPr>
            <p:ph type="sldNum" sz="quarter" idx="11"/>
          </p:nvPr>
        </p:nvSpPr>
        <p:spPr/>
        <p:txBody>
          <a:bodyPr/>
          <a:lstStyle/>
          <a:p>
            <a:fld id="{1F422B62-BC17-4FD6-BC28-04AE4105113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6DAD8C-8F65-46E8-A989-3A84E240A96A}"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22B62-BC17-4FD6-BC28-04AE410511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6DAD8C-8F65-46E8-A989-3A84E240A96A}"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22B62-BC17-4FD6-BC28-04AE410511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CC6DAD8C-8F65-46E8-A989-3A84E240A96A}"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22B62-BC17-4FD6-BC28-04AE4105113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6DAD8C-8F65-46E8-A989-3A84E240A96A}"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22B62-BC17-4FD6-BC28-04AE41051137}"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CC6DAD8C-8F65-46E8-A989-3A84E240A96A}"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22B62-BC17-4FD6-BC28-04AE41051137}"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C6DAD8C-8F65-46E8-A989-3A84E240A96A}" type="datetimeFigureOut">
              <a:rPr lang="en-US" smtClean="0"/>
              <a:t>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422B62-BC17-4FD6-BC28-04AE41051137}"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6DAD8C-8F65-46E8-A989-3A84E240A96A}" type="datetimeFigureOut">
              <a:rPr lang="en-US" smtClean="0"/>
              <a:t>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422B62-BC17-4FD6-BC28-04AE410511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6DAD8C-8F65-46E8-A989-3A84E240A96A}" type="datetimeFigureOut">
              <a:rPr lang="en-US" smtClean="0"/>
              <a:t>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422B62-BC17-4FD6-BC28-04AE410511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6DAD8C-8F65-46E8-A989-3A84E240A96A}"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22B62-BC17-4FD6-BC28-04AE4105113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6DAD8C-8F65-46E8-A989-3A84E240A96A}"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22B62-BC17-4FD6-BC28-04AE4105113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C6DAD8C-8F65-46E8-A989-3A84E240A96A}" type="datetimeFigureOut">
              <a:rPr lang="en-US" smtClean="0"/>
              <a:t>1/29/2016</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F422B62-BC17-4FD6-BC28-04AE41051137}"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youtube.com/watch?v=Gww2vrIhjeU" TargetMode="External"/><Relationship Id="rId2" Type="http://schemas.openxmlformats.org/officeDocument/2006/relationships/hyperlink" Target="https://www.youtube.com/watch?v=zfSMKvtbD9Y"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1026" name="Picture 1" descr="cid:image002.png@01D12049.0951C3F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838200"/>
            <a:ext cx="828828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59639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1600"/>
            <a:ext cx="9144000" cy="1143000"/>
          </a:xfrm>
        </p:spPr>
        <p:txBody>
          <a:bodyPr>
            <a:normAutofit fontScale="90000"/>
          </a:bodyPr>
          <a:lstStyle/>
          <a:p>
            <a:r>
              <a:rPr lang="en-US" b="1" dirty="0" smtClean="0"/>
              <a:t>Completion of </a:t>
            </a:r>
            <a:br>
              <a:rPr lang="en-US" b="1" dirty="0" smtClean="0"/>
            </a:br>
            <a:r>
              <a:rPr lang="en-US" b="1" dirty="0" smtClean="0"/>
              <a:t>International Towne Position Application</a:t>
            </a:r>
            <a:endParaRPr lang="en-US" b="1" dirty="0"/>
          </a:p>
        </p:txBody>
      </p:sp>
      <p:sp>
        <p:nvSpPr>
          <p:cNvPr id="3" name="Content Placeholder 2"/>
          <p:cNvSpPr>
            <a:spLocks noGrp="1"/>
          </p:cNvSpPr>
          <p:nvPr>
            <p:ph idx="1"/>
          </p:nvPr>
        </p:nvSpPr>
        <p:spPr>
          <a:xfrm>
            <a:off x="457200" y="3276600"/>
            <a:ext cx="8229600" cy="2849563"/>
          </a:xfrm>
        </p:spPr>
        <p:txBody>
          <a:bodyPr/>
          <a:lstStyle/>
          <a:p>
            <a:r>
              <a:rPr lang="en-US" dirty="0" smtClean="0"/>
              <a:t>Once you have completed the </a:t>
            </a:r>
            <a:r>
              <a:rPr lang="en-US" b="1" i="1" dirty="0" smtClean="0"/>
              <a:t>International Towne Position Application </a:t>
            </a:r>
            <a:r>
              <a:rPr lang="en-US" dirty="0" smtClean="0"/>
              <a:t>page of the </a:t>
            </a:r>
            <a:r>
              <a:rPr lang="en-US" b="1" i="1" dirty="0" smtClean="0"/>
              <a:t>Student Workbook, </a:t>
            </a:r>
            <a:r>
              <a:rPr lang="en-US" dirty="0" smtClean="0"/>
              <a:t>please</a:t>
            </a:r>
            <a:r>
              <a:rPr lang="en-US" b="1" i="1" dirty="0" smtClean="0"/>
              <a:t> </a:t>
            </a:r>
            <a:r>
              <a:rPr lang="en-US" dirty="0" smtClean="0"/>
              <a:t>cut it out of the workbook making sure that you have at least </a:t>
            </a:r>
            <a:r>
              <a:rPr lang="en-US" b="1" u="sng" dirty="0" smtClean="0"/>
              <a:t>SIX</a:t>
            </a:r>
            <a:r>
              <a:rPr lang="en-US" b="1" dirty="0" smtClean="0"/>
              <a:t> </a:t>
            </a:r>
            <a:r>
              <a:rPr lang="en-US" dirty="0" smtClean="0"/>
              <a:t>checkmarks on the application, marking a 1 for your number 1 choice, 2 for you second choice, and so on and hand it to your teacher.</a:t>
            </a:r>
          </a:p>
          <a:p>
            <a:endParaRPr lang="en-US" dirty="0"/>
          </a:p>
        </p:txBody>
      </p:sp>
    </p:spTree>
    <p:extLst>
      <p:ext uri="{BB962C8B-B14F-4D97-AF65-F5344CB8AC3E}">
        <p14:creationId xmlns:p14="http://schemas.microsoft.com/office/powerpoint/2010/main" val="964948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Discussion</a:t>
            </a:r>
            <a:endParaRPr lang="en-US" b="1" dirty="0"/>
          </a:p>
        </p:txBody>
      </p:sp>
      <p:sp>
        <p:nvSpPr>
          <p:cNvPr id="3" name="Content Placeholder 2"/>
          <p:cNvSpPr>
            <a:spLocks noGrp="1"/>
          </p:cNvSpPr>
          <p:nvPr>
            <p:ph idx="1"/>
          </p:nvPr>
        </p:nvSpPr>
        <p:spPr/>
        <p:txBody>
          <a:bodyPr>
            <a:normAutofit/>
          </a:bodyPr>
          <a:lstStyle/>
          <a:p>
            <a:r>
              <a:rPr lang="en-US" dirty="0" smtClean="0"/>
              <a:t>What is a resume? Why is it important?</a:t>
            </a:r>
          </a:p>
          <a:p>
            <a:pPr lvl="1"/>
            <a:r>
              <a:rPr lang="en-US" dirty="0" smtClean="0"/>
              <a:t>A resume is a written compilation of your education, work experience, credentials, and accomplishments that is used to apply for jobs. It is one of the most important pieces of any job application</a:t>
            </a:r>
          </a:p>
          <a:p>
            <a:r>
              <a:rPr lang="en-US" dirty="0" smtClean="0"/>
              <a:t>What is a cover letter?  What is the purpose of it?</a:t>
            </a:r>
          </a:p>
          <a:p>
            <a:pPr lvl="1"/>
            <a:r>
              <a:rPr lang="en-US" dirty="0" smtClean="0"/>
              <a:t>It is a way of introducing yourself to potential employers and explaining why you are suitable for the desired position. They are very similar to persuasive essays! </a:t>
            </a:r>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r>
              <a:rPr lang="en-US" dirty="0" smtClean="0"/>
              <a:t>5 minutes</a:t>
            </a:r>
            <a:endParaRPr lang="en-US" dirty="0"/>
          </a:p>
          <a:p>
            <a:endParaRPr lang="en-US" dirty="0" smtClean="0"/>
          </a:p>
        </p:txBody>
      </p:sp>
    </p:spTree>
    <p:extLst>
      <p:ext uri="{BB962C8B-B14F-4D97-AF65-F5344CB8AC3E}">
        <p14:creationId xmlns:p14="http://schemas.microsoft.com/office/powerpoint/2010/main" val="295280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animEffect transition="in" filter="fade">
                                      <p:cBhvr>
                                        <p:cTn id="1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t>Resumes and Cover Letters</a:t>
            </a:r>
            <a:endParaRPr lang="en-US" b="1"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019997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a:t>
            </a:r>
            <a:endParaRPr lang="en-US" b="1" dirty="0"/>
          </a:p>
        </p:txBody>
      </p:sp>
      <p:sp>
        <p:nvSpPr>
          <p:cNvPr id="3" name="Content Placeholder 2"/>
          <p:cNvSpPr>
            <a:spLocks noGrp="1"/>
          </p:cNvSpPr>
          <p:nvPr>
            <p:ph idx="1"/>
          </p:nvPr>
        </p:nvSpPr>
        <p:spPr/>
        <p:txBody>
          <a:bodyPr/>
          <a:lstStyle/>
          <a:p>
            <a:r>
              <a:rPr lang="en-US" dirty="0"/>
              <a:t>Every student will participate in an interview. </a:t>
            </a:r>
          </a:p>
          <a:p>
            <a:r>
              <a:rPr lang="en-US" dirty="0"/>
              <a:t>Teachers will try to place students in one of their position choices, but sometimes it is necessary to place applicants where they are most needed. </a:t>
            </a:r>
          </a:p>
          <a:p>
            <a:endParaRPr lang="en-US" dirty="0"/>
          </a:p>
        </p:txBody>
      </p:sp>
    </p:spTree>
    <p:extLst>
      <p:ext uri="{BB962C8B-B14F-4D97-AF65-F5344CB8AC3E}">
        <p14:creationId xmlns:p14="http://schemas.microsoft.com/office/powerpoint/2010/main" val="29453542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Cover Letters</a:t>
            </a:r>
            <a:endParaRPr lang="en-US" b="1" dirty="0"/>
          </a:p>
        </p:txBody>
      </p:sp>
      <p:sp>
        <p:nvSpPr>
          <p:cNvPr id="3" name="Content Placeholder 2"/>
          <p:cNvSpPr>
            <a:spLocks noGrp="1"/>
          </p:cNvSpPr>
          <p:nvPr>
            <p:ph idx="1"/>
          </p:nvPr>
        </p:nvSpPr>
        <p:spPr>
          <a:xfrm>
            <a:off x="457200" y="914400"/>
            <a:ext cx="8229600" cy="5211763"/>
          </a:xfrm>
        </p:spPr>
        <p:txBody>
          <a:bodyPr/>
          <a:lstStyle/>
          <a:p>
            <a:r>
              <a:rPr lang="en-US" dirty="0"/>
              <a:t>Task:</a:t>
            </a:r>
          </a:p>
          <a:p>
            <a:pPr lvl="1"/>
            <a:r>
              <a:rPr lang="en-US" dirty="0"/>
              <a:t>Complete the following </a:t>
            </a:r>
            <a:r>
              <a:rPr lang="en-US" dirty="0" smtClean="0"/>
              <a:t>cover letter for </a:t>
            </a:r>
            <a:r>
              <a:rPr lang="en-US" dirty="0"/>
              <a:t>the positions you are interested in.</a:t>
            </a:r>
          </a:p>
          <a:p>
            <a:pPr lvl="1"/>
            <a:r>
              <a:rPr lang="en-US" dirty="0"/>
              <a:t>Remember this will be general since you are using the same </a:t>
            </a:r>
            <a:r>
              <a:rPr lang="en-US" dirty="0" smtClean="0"/>
              <a:t>cover letter for </a:t>
            </a:r>
            <a:r>
              <a:rPr lang="en-US" dirty="0"/>
              <a:t>all 6 positions you are applying for.</a:t>
            </a:r>
          </a:p>
          <a:p>
            <a:pPr lvl="2"/>
            <a:r>
              <a:rPr lang="en-US" dirty="0"/>
              <a:t>In the real world, you would be very specific as to what job you are applying for.</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117318387"/>
              </p:ext>
            </p:extLst>
          </p:nvPr>
        </p:nvGraphicFramePr>
        <p:xfrm>
          <a:off x="3962400" y="2666999"/>
          <a:ext cx="3432175" cy="4460085"/>
        </p:xfrm>
        <a:graphic>
          <a:graphicData uri="http://schemas.openxmlformats.org/presentationml/2006/ole">
            <mc:AlternateContent xmlns:mc="http://schemas.openxmlformats.org/markup-compatibility/2006">
              <mc:Choice xmlns:v="urn:schemas-microsoft-com:vml" Requires="v">
                <p:oleObj spid="_x0000_s1042" name="Document" r:id="rId3" imgW="6990954" imgH="9085604" progId="Word.Document.12">
                  <p:embed/>
                </p:oleObj>
              </mc:Choice>
              <mc:Fallback>
                <p:oleObj name="Document" r:id="rId3" imgW="6990954" imgH="9085604" progId="Word.Document.12">
                  <p:embed/>
                  <p:pic>
                    <p:nvPicPr>
                      <p:cNvPr id="0" name=""/>
                      <p:cNvPicPr/>
                      <p:nvPr/>
                    </p:nvPicPr>
                    <p:blipFill>
                      <a:blip r:embed="rId4"/>
                      <a:stretch>
                        <a:fillRect/>
                      </a:stretch>
                    </p:blipFill>
                    <p:spPr>
                      <a:xfrm>
                        <a:off x="3962400" y="2666999"/>
                        <a:ext cx="3432175" cy="4460085"/>
                      </a:xfrm>
                      <a:prstGeom prst="rect">
                        <a:avLst/>
                      </a:prstGeom>
                    </p:spPr>
                  </p:pic>
                </p:oleObj>
              </mc:Fallback>
            </mc:AlternateContent>
          </a:graphicData>
        </a:graphic>
      </p:graphicFrame>
      <p:sp>
        <p:nvSpPr>
          <p:cNvPr id="5" name="Rectangle 4"/>
          <p:cNvSpPr/>
          <p:nvPr/>
        </p:nvSpPr>
        <p:spPr>
          <a:xfrm rot="21096866">
            <a:off x="787893" y="3598733"/>
            <a:ext cx="2904815" cy="2031325"/>
          </a:xfrm>
          <a:prstGeom prst="rect">
            <a:avLst/>
          </a:prstGeom>
        </p:spPr>
        <p:txBody>
          <a:bodyPr wrap="square">
            <a:spAutoFit/>
          </a:bodyPr>
          <a:lstStyle/>
          <a:p>
            <a:r>
              <a:rPr lang="en-US" dirty="0"/>
              <a:t>This should be your best work with good hand writing and something you are proud of!  The better the work, the more likely you are going to get the position you </a:t>
            </a:r>
            <a:r>
              <a:rPr lang="en-US" dirty="0" smtClean="0"/>
              <a:t>want </a:t>
            </a:r>
            <a:r>
              <a:rPr lang="en-US" dirty="0" smtClean="0">
                <a:sym typeface="Wingdings" pitchFamily="2" charset="2"/>
              </a:rPr>
              <a:t></a:t>
            </a:r>
            <a:endParaRPr lang="en-US" dirty="0"/>
          </a:p>
        </p:txBody>
      </p:sp>
    </p:spTree>
    <p:extLst>
      <p:ext uri="{BB962C8B-B14F-4D97-AF65-F5344CB8AC3E}">
        <p14:creationId xmlns:p14="http://schemas.microsoft.com/office/powerpoint/2010/main" val="3805522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2992902" y="2992901"/>
            <a:ext cx="6824005" cy="838200"/>
          </a:xfrm>
        </p:spPr>
        <p:txBody>
          <a:bodyPr/>
          <a:lstStyle/>
          <a:p>
            <a:r>
              <a:rPr lang="en-US" dirty="0" smtClean="0"/>
              <a:t>Sample Cover Letter</a:t>
            </a:r>
            <a:endParaRPr lang="en-US" dirty="0"/>
          </a:p>
        </p:txBody>
      </p:sp>
      <p:pic>
        <p:nvPicPr>
          <p:cNvPr id="3077"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68304" y="10343"/>
            <a:ext cx="4737296" cy="6784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5178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Rough Draft/Final</a:t>
            </a:r>
            <a:endParaRPr lang="en-US" dirty="0"/>
          </a:p>
        </p:txBody>
      </p:sp>
      <p:sp>
        <p:nvSpPr>
          <p:cNvPr id="3" name="Content Placeholder 2"/>
          <p:cNvSpPr>
            <a:spLocks noGrp="1"/>
          </p:cNvSpPr>
          <p:nvPr>
            <p:ph idx="1"/>
          </p:nvPr>
        </p:nvSpPr>
        <p:spPr/>
        <p:txBody>
          <a:bodyPr/>
          <a:lstStyle/>
          <a:p>
            <a:r>
              <a:rPr lang="en-US" dirty="0" smtClean="0"/>
              <a:t>Put your thoughts down on a scratch sheet of paper </a:t>
            </a:r>
            <a:r>
              <a:rPr lang="en-US" dirty="0" smtClean="0"/>
              <a:t>prior to filling </a:t>
            </a:r>
            <a:r>
              <a:rPr lang="en-US" dirty="0" smtClean="0"/>
              <a:t>out the final cover </a:t>
            </a:r>
            <a:r>
              <a:rPr lang="en-US" dirty="0" smtClean="0"/>
              <a:t>letter. </a:t>
            </a:r>
            <a:endParaRPr lang="en-US" dirty="0"/>
          </a:p>
          <a:p>
            <a:r>
              <a:rPr lang="en-US" dirty="0" smtClean="0"/>
              <a:t>You want your final cover letter to be in your best handwriting!</a:t>
            </a:r>
            <a:endParaRPr lang="en-US" dirty="0"/>
          </a:p>
        </p:txBody>
      </p:sp>
    </p:spTree>
    <p:extLst>
      <p:ext uri="{BB962C8B-B14F-4D97-AF65-F5344CB8AC3E}">
        <p14:creationId xmlns:p14="http://schemas.microsoft.com/office/powerpoint/2010/main" val="18210720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Resumes</a:t>
            </a:r>
            <a:endParaRPr lang="en-US" b="1" dirty="0"/>
          </a:p>
        </p:txBody>
      </p:sp>
      <p:sp>
        <p:nvSpPr>
          <p:cNvPr id="3" name="Content Placeholder 2"/>
          <p:cNvSpPr>
            <a:spLocks noGrp="1"/>
          </p:cNvSpPr>
          <p:nvPr>
            <p:ph idx="1"/>
          </p:nvPr>
        </p:nvSpPr>
        <p:spPr>
          <a:xfrm>
            <a:off x="457200" y="914400"/>
            <a:ext cx="8229600" cy="2971801"/>
          </a:xfrm>
        </p:spPr>
        <p:txBody>
          <a:bodyPr/>
          <a:lstStyle/>
          <a:p>
            <a:r>
              <a:rPr lang="en-US" dirty="0" smtClean="0"/>
              <a:t>Task:</a:t>
            </a:r>
          </a:p>
          <a:p>
            <a:pPr lvl="1"/>
            <a:r>
              <a:rPr lang="en-US" dirty="0" smtClean="0"/>
              <a:t>Complete the following form for the positions you are interested in.</a:t>
            </a:r>
          </a:p>
          <a:p>
            <a:pPr lvl="1"/>
            <a:r>
              <a:rPr lang="en-US" dirty="0" smtClean="0"/>
              <a:t>Remember this will be general since you are using the same resume for all 6 positions you are applying for.</a:t>
            </a:r>
          </a:p>
          <a:p>
            <a:pPr lvl="2"/>
            <a:r>
              <a:rPr lang="en-US" dirty="0" smtClean="0"/>
              <a:t>In the real world, you would be very specific as to what job you are applying for.</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33900" y="2536874"/>
            <a:ext cx="3124200" cy="4131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20849629">
            <a:off x="704722" y="3363149"/>
            <a:ext cx="2933956" cy="2031325"/>
          </a:xfrm>
          <a:prstGeom prst="rect">
            <a:avLst/>
          </a:prstGeom>
          <a:noFill/>
        </p:spPr>
        <p:txBody>
          <a:bodyPr wrap="square" rtlCol="0">
            <a:spAutoFit/>
          </a:bodyPr>
          <a:lstStyle/>
          <a:p>
            <a:r>
              <a:rPr lang="en-US" dirty="0" smtClean="0"/>
              <a:t>This should be your best work with good hand writing and something you are proud of!  The better the work, the more likely you are going to get the position you want </a:t>
            </a:r>
            <a:r>
              <a:rPr lang="en-US" dirty="0" smtClean="0">
                <a:sym typeface="Wingdings" pitchFamily="2" charset="2"/>
              </a:rPr>
              <a:t></a:t>
            </a:r>
            <a:endParaRPr lang="en-US" dirty="0"/>
          </a:p>
        </p:txBody>
      </p:sp>
    </p:spTree>
    <p:extLst>
      <p:ext uri="{BB962C8B-B14F-4D97-AF65-F5344CB8AC3E}">
        <p14:creationId xmlns:p14="http://schemas.microsoft.com/office/powerpoint/2010/main" val="5142773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2880946" y="2907873"/>
            <a:ext cx="6629400" cy="808892"/>
          </a:xfrm>
        </p:spPr>
        <p:txBody>
          <a:bodyPr/>
          <a:lstStyle/>
          <a:p>
            <a:r>
              <a:rPr lang="en-US" dirty="0" smtClean="0"/>
              <a:t>Sample Resume</a:t>
            </a:r>
            <a:endParaRPr lang="en-US" dirty="0"/>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678837"/>
            <a:ext cx="4051254" cy="5601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678838"/>
            <a:ext cx="4114799" cy="5639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05947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Rough Draft/Final</a:t>
            </a:r>
            <a:endParaRPr lang="en-US" dirty="0"/>
          </a:p>
        </p:txBody>
      </p:sp>
      <p:sp>
        <p:nvSpPr>
          <p:cNvPr id="3" name="Content Placeholder 2"/>
          <p:cNvSpPr>
            <a:spLocks noGrp="1"/>
          </p:cNvSpPr>
          <p:nvPr>
            <p:ph idx="1"/>
          </p:nvPr>
        </p:nvSpPr>
        <p:spPr/>
        <p:txBody>
          <a:bodyPr/>
          <a:lstStyle/>
          <a:p>
            <a:r>
              <a:rPr lang="en-US" dirty="0" smtClean="0"/>
              <a:t>Put your thoughts down on a scratch sheet of paper </a:t>
            </a:r>
            <a:r>
              <a:rPr lang="en-US" dirty="0" smtClean="0"/>
              <a:t>prior to filling </a:t>
            </a:r>
            <a:r>
              <a:rPr lang="en-US" dirty="0" smtClean="0"/>
              <a:t>out the final </a:t>
            </a:r>
            <a:r>
              <a:rPr lang="en-US" dirty="0" smtClean="0"/>
              <a:t>resume </a:t>
            </a:r>
            <a:r>
              <a:rPr lang="en-US" dirty="0" smtClean="0"/>
              <a:t>sheet.</a:t>
            </a:r>
          </a:p>
          <a:p>
            <a:endParaRPr lang="en-US" dirty="0"/>
          </a:p>
          <a:p>
            <a:r>
              <a:rPr lang="en-US" dirty="0" smtClean="0"/>
              <a:t>You want your final </a:t>
            </a:r>
            <a:r>
              <a:rPr lang="en-US" smtClean="0"/>
              <a:t>to be </a:t>
            </a:r>
            <a:r>
              <a:rPr lang="en-US" dirty="0" smtClean="0"/>
              <a:t>in your best handwriting!</a:t>
            </a:r>
            <a:endParaRPr lang="en-US" dirty="0"/>
          </a:p>
        </p:txBody>
      </p:sp>
    </p:spTree>
    <p:extLst>
      <p:ext uri="{BB962C8B-B14F-4D97-AF65-F5344CB8AC3E}">
        <p14:creationId xmlns:p14="http://schemas.microsoft.com/office/powerpoint/2010/main" val="2118587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a:t>
            </a:r>
            <a:endParaRPr lang="en-US" dirty="0"/>
          </a:p>
        </p:txBody>
      </p:sp>
      <p:sp>
        <p:nvSpPr>
          <p:cNvPr id="3" name="Content Placeholder 2"/>
          <p:cNvSpPr>
            <a:spLocks noGrp="1"/>
          </p:cNvSpPr>
          <p:nvPr>
            <p:ph idx="1"/>
          </p:nvPr>
        </p:nvSpPr>
        <p:spPr/>
        <p:txBody>
          <a:bodyPr>
            <a:normAutofit/>
          </a:bodyPr>
          <a:lstStyle/>
          <a:p>
            <a:r>
              <a:rPr lang="en-US" dirty="0"/>
              <a:t>Have you ever completed a skills inventory or participated in a personal assessment of your interests and skills? (page 60 of your workbook)</a:t>
            </a:r>
          </a:p>
          <a:p>
            <a:endParaRPr lang="en-US" dirty="0"/>
          </a:p>
          <a:p>
            <a:r>
              <a:rPr lang="en-US" dirty="0"/>
              <a:t>There are a number of assessment tools available for you to use to help you identify career paths.  Today you are going to be using one of these tools to help you determine what type of job you might be interested in for International Towne. </a:t>
            </a:r>
          </a:p>
          <a:p>
            <a:endParaRPr lang="en-US" dirty="0"/>
          </a:p>
          <a:p>
            <a:r>
              <a:rPr lang="en-US" dirty="0"/>
              <a:t>3 minutes</a:t>
            </a:r>
          </a:p>
        </p:txBody>
      </p:sp>
    </p:spTree>
    <p:extLst>
      <p:ext uri="{BB962C8B-B14F-4D97-AF65-F5344CB8AC3E}">
        <p14:creationId xmlns:p14="http://schemas.microsoft.com/office/powerpoint/2010/main" val="5120051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Discussion</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Why are interviews important?</a:t>
            </a:r>
          </a:p>
          <a:p>
            <a:pPr marL="0" indent="0">
              <a:buNone/>
            </a:pPr>
            <a:endParaRPr lang="en-US" dirty="0" smtClean="0"/>
          </a:p>
          <a:p>
            <a:pPr marL="0" indent="0">
              <a:buNone/>
            </a:pPr>
            <a:endParaRPr lang="en-US" dirty="0"/>
          </a:p>
          <a:p>
            <a:r>
              <a:rPr lang="en-US" dirty="0" smtClean="0"/>
              <a:t>Employers </a:t>
            </a:r>
            <a:r>
              <a:rPr lang="en-US" dirty="0"/>
              <a:t>decide how prepared and qualified an applicant is based on how a person handles him/herself during the interview. Everything an applicant does in an interview conveys something to the interviewer (positive or negative). </a:t>
            </a:r>
          </a:p>
          <a:p>
            <a:r>
              <a:rPr lang="en-US" dirty="0"/>
              <a:t> </a:t>
            </a:r>
            <a:r>
              <a:rPr lang="en-US" dirty="0" smtClean="0"/>
              <a:t>Applicants are </a:t>
            </a:r>
            <a:r>
              <a:rPr lang="en-US" dirty="0"/>
              <a:t>evaluated </a:t>
            </a:r>
            <a:r>
              <a:rPr lang="en-US" dirty="0" smtClean="0"/>
              <a:t>on: </a:t>
            </a:r>
            <a:endParaRPr lang="en-US" dirty="0"/>
          </a:p>
          <a:p>
            <a:pPr lvl="1"/>
            <a:r>
              <a:rPr lang="en-US" dirty="0" smtClean="0"/>
              <a:t>Appearance </a:t>
            </a:r>
            <a:r>
              <a:rPr lang="en-US" dirty="0"/>
              <a:t>and dress </a:t>
            </a:r>
          </a:p>
          <a:p>
            <a:pPr lvl="1"/>
            <a:r>
              <a:rPr lang="en-US" dirty="0" smtClean="0"/>
              <a:t>Attitude </a:t>
            </a:r>
            <a:endParaRPr lang="en-US" dirty="0"/>
          </a:p>
          <a:p>
            <a:pPr lvl="1"/>
            <a:r>
              <a:rPr lang="en-US" dirty="0" smtClean="0"/>
              <a:t>Preparedness </a:t>
            </a:r>
            <a:endParaRPr lang="en-US" dirty="0"/>
          </a:p>
          <a:p>
            <a:pPr lvl="1"/>
            <a:r>
              <a:rPr lang="en-US" dirty="0" smtClean="0"/>
              <a:t>Ability </a:t>
            </a:r>
            <a:r>
              <a:rPr lang="en-US" dirty="0"/>
              <a:t>to communicate </a:t>
            </a:r>
          </a:p>
          <a:p>
            <a:pPr lvl="1"/>
            <a:r>
              <a:rPr lang="en-US" dirty="0" smtClean="0"/>
              <a:t>Educational </a:t>
            </a:r>
            <a:r>
              <a:rPr lang="en-US" dirty="0"/>
              <a:t>achievements </a:t>
            </a:r>
          </a:p>
          <a:p>
            <a:endParaRPr lang="en-US" dirty="0"/>
          </a:p>
        </p:txBody>
      </p:sp>
    </p:spTree>
    <p:extLst>
      <p:ext uri="{BB962C8B-B14F-4D97-AF65-F5344CB8AC3E}">
        <p14:creationId xmlns:p14="http://schemas.microsoft.com/office/powerpoint/2010/main" val="36511052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to Interview</a:t>
            </a:r>
            <a:endParaRPr lang="en-US" dirty="0"/>
          </a:p>
        </p:txBody>
      </p:sp>
      <p:sp>
        <p:nvSpPr>
          <p:cNvPr id="3" name="Content Placeholder 2"/>
          <p:cNvSpPr>
            <a:spLocks noGrp="1"/>
          </p:cNvSpPr>
          <p:nvPr>
            <p:ph idx="1"/>
          </p:nvPr>
        </p:nvSpPr>
        <p:spPr/>
        <p:txBody>
          <a:bodyPr/>
          <a:lstStyle/>
          <a:p>
            <a:r>
              <a:rPr lang="en-US" dirty="0" smtClean="0"/>
              <a:t>Tear out page 46</a:t>
            </a:r>
          </a:p>
          <a:p>
            <a:r>
              <a:rPr lang="en-US" dirty="0" smtClean="0"/>
              <a:t>Staple page 46 to your cover letter and resume sheet</a:t>
            </a:r>
          </a:p>
          <a:p>
            <a:r>
              <a:rPr lang="en-US" dirty="0" smtClean="0"/>
              <a:t>This will be handed to your interviewer prior to your interview</a:t>
            </a:r>
            <a:endParaRPr lang="en-US" dirty="0"/>
          </a:p>
        </p:txBody>
      </p:sp>
    </p:spTree>
    <p:extLst>
      <p:ext uri="{BB962C8B-B14F-4D97-AF65-F5344CB8AC3E}">
        <p14:creationId xmlns:p14="http://schemas.microsoft.com/office/powerpoint/2010/main" val="25007768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t>Interviewing Skills</a:t>
            </a:r>
            <a:endParaRPr lang="en-US" b="1"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502614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a:t>
            </a:r>
            <a:endParaRPr lang="en-US" b="1" dirty="0"/>
          </a:p>
        </p:txBody>
      </p:sp>
      <p:sp>
        <p:nvSpPr>
          <p:cNvPr id="3" name="Content Placeholder 2"/>
          <p:cNvSpPr>
            <a:spLocks noGrp="1"/>
          </p:cNvSpPr>
          <p:nvPr>
            <p:ph idx="1"/>
          </p:nvPr>
        </p:nvSpPr>
        <p:spPr/>
        <p:txBody>
          <a:bodyPr/>
          <a:lstStyle/>
          <a:p>
            <a:r>
              <a:rPr lang="en-US" dirty="0" smtClean="0"/>
              <a:t>Students will learn </a:t>
            </a:r>
            <a:r>
              <a:rPr lang="en-US" dirty="0"/>
              <a:t>to recognize effective interview responses by observing role-plays and evaluating mock interviews. </a:t>
            </a:r>
          </a:p>
        </p:txBody>
      </p:sp>
    </p:spTree>
    <p:extLst>
      <p:ext uri="{BB962C8B-B14F-4D97-AF65-F5344CB8AC3E}">
        <p14:creationId xmlns:p14="http://schemas.microsoft.com/office/powerpoint/2010/main" val="6459906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normAutofit/>
          </a:bodyPr>
          <a:lstStyle/>
          <a:p>
            <a:r>
              <a:rPr lang="en-US" dirty="0" smtClean="0"/>
              <a:t>I know what is required to be successful in an interview.</a:t>
            </a:r>
          </a:p>
          <a:p>
            <a:r>
              <a:rPr lang="en-US" dirty="0" smtClean="0"/>
              <a:t>Success Criteria:</a:t>
            </a:r>
            <a:endParaRPr lang="en-US" dirty="0"/>
          </a:p>
          <a:p>
            <a:pPr lvl="1"/>
            <a:r>
              <a:rPr lang="en-US" dirty="0"/>
              <a:t>Recognize good interview skills </a:t>
            </a:r>
          </a:p>
          <a:p>
            <a:pPr lvl="1"/>
            <a:r>
              <a:rPr lang="en-US" dirty="0" smtClean="0"/>
              <a:t>Recognize </a:t>
            </a:r>
            <a:r>
              <a:rPr lang="en-US" dirty="0"/>
              <a:t>bad interview techniques </a:t>
            </a:r>
          </a:p>
          <a:p>
            <a:pPr lvl="1"/>
            <a:r>
              <a:rPr lang="en-US" dirty="0" smtClean="0"/>
              <a:t>Prepare </a:t>
            </a:r>
            <a:r>
              <a:rPr lang="en-US" dirty="0"/>
              <a:t>themselves to interview effectively for the positions of their choice </a:t>
            </a:r>
          </a:p>
          <a:p>
            <a:pPr lvl="1"/>
            <a:r>
              <a:rPr lang="en-US" dirty="0" smtClean="0"/>
              <a:t>Learn </a:t>
            </a:r>
            <a:r>
              <a:rPr lang="en-US" dirty="0"/>
              <a:t>how to produce a resume and a cover letter </a:t>
            </a:r>
          </a:p>
          <a:p>
            <a:pPr lvl="1"/>
            <a:endParaRPr lang="en-US" dirty="0"/>
          </a:p>
        </p:txBody>
      </p:sp>
    </p:spTree>
    <p:extLst>
      <p:ext uri="{BB962C8B-B14F-4D97-AF65-F5344CB8AC3E}">
        <p14:creationId xmlns:p14="http://schemas.microsoft.com/office/powerpoint/2010/main" val="40389227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are some “DO’S” of interview skills that make good impressions?</a:t>
            </a:r>
          </a:p>
          <a:p>
            <a:endParaRPr lang="en-US" dirty="0"/>
          </a:p>
          <a:p>
            <a:r>
              <a:rPr lang="en-US" dirty="0" smtClean="0"/>
              <a:t>Do’s of Interviewing (page 48):</a:t>
            </a:r>
            <a:endParaRPr lang="en-US" dirty="0"/>
          </a:p>
          <a:p>
            <a:pPr lvl="1"/>
            <a:r>
              <a:rPr lang="en-US" dirty="0" smtClean="0"/>
              <a:t>Learn </a:t>
            </a:r>
            <a:r>
              <a:rPr lang="en-US" dirty="0"/>
              <a:t>about the company and the position for which you are applying. </a:t>
            </a:r>
          </a:p>
          <a:p>
            <a:pPr lvl="1"/>
            <a:r>
              <a:rPr lang="en-US" dirty="0" smtClean="0"/>
              <a:t>Dress </a:t>
            </a:r>
            <a:r>
              <a:rPr lang="en-US" dirty="0"/>
              <a:t>appropriately. </a:t>
            </a:r>
          </a:p>
          <a:p>
            <a:pPr lvl="1"/>
            <a:r>
              <a:rPr lang="en-US" dirty="0" smtClean="0"/>
              <a:t>Be </a:t>
            </a:r>
            <a:r>
              <a:rPr lang="en-US" dirty="0"/>
              <a:t>on time. </a:t>
            </a:r>
          </a:p>
          <a:p>
            <a:pPr lvl="1"/>
            <a:r>
              <a:rPr lang="en-US" dirty="0" smtClean="0"/>
              <a:t>Make </a:t>
            </a:r>
            <a:r>
              <a:rPr lang="en-US" dirty="0"/>
              <a:t>eye contact. </a:t>
            </a:r>
          </a:p>
          <a:p>
            <a:pPr lvl="1"/>
            <a:r>
              <a:rPr lang="en-US" dirty="0" smtClean="0"/>
              <a:t>Be </a:t>
            </a:r>
            <a:r>
              <a:rPr lang="en-US" dirty="0"/>
              <a:t>enthusiastic and SMILE. </a:t>
            </a:r>
          </a:p>
          <a:p>
            <a:pPr lvl="1"/>
            <a:r>
              <a:rPr lang="en-US" dirty="0" smtClean="0"/>
              <a:t>Use </a:t>
            </a:r>
            <a:r>
              <a:rPr lang="en-US" dirty="0"/>
              <a:t>a firm handshake. </a:t>
            </a:r>
          </a:p>
          <a:p>
            <a:pPr lvl="1"/>
            <a:r>
              <a:rPr lang="en-US" dirty="0" smtClean="0"/>
              <a:t>Maintain </a:t>
            </a:r>
            <a:r>
              <a:rPr lang="en-US" dirty="0"/>
              <a:t>good posture. </a:t>
            </a:r>
          </a:p>
          <a:p>
            <a:pPr lvl="1"/>
            <a:r>
              <a:rPr lang="en-US" dirty="0" smtClean="0"/>
              <a:t>Have </a:t>
            </a:r>
            <a:r>
              <a:rPr lang="en-US" dirty="0"/>
              <a:t>a positive attitude. (Attitude equals performance.) </a:t>
            </a:r>
          </a:p>
          <a:p>
            <a:pPr lvl="1"/>
            <a:r>
              <a:rPr lang="en-US" dirty="0" smtClean="0"/>
              <a:t>Answer </a:t>
            </a:r>
            <a:r>
              <a:rPr lang="en-US" dirty="0"/>
              <a:t>questions completely. </a:t>
            </a:r>
          </a:p>
          <a:p>
            <a:pPr lvl="1"/>
            <a:r>
              <a:rPr lang="en-US" dirty="0" smtClean="0"/>
              <a:t>Speak </a:t>
            </a:r>
            <a:r>
              <a:rPr lang="en-US" dirty="0"/>
              <a:t>slowly and clearly. </a:t>
            </a:r>
          </a:p>
          <a:p>
            <a:pPr lvl="1"/>
            <a:r>
              <a:rPr lang="en-US" dirty="0" smtClean="0"/>
              <a:t>Be </a:t>
            </a:r>
            <a:r>
              <a:rPr lang="en-US" dirty="0"/>
              <a:t>honest. </a:t>
            </a:r>
          </a:p>
          <a:p>
            <a:pPr lvl="1"/>
            <a:r>
              <a:rPr lang="en-US" dirty="0" smtClean="0"/>
              <a:t>Be </a:t>
            </a:r>
            <a:r>
              <a:rPr lang="en-US" dirty="0"/>
              <a:t>yourself! </a:t>
            </a:r>
          </a:p>
        </p:txBody>
      </p:sp>
    </p:spTree>
    <p:extLst>
      <p:ext uri="{BB962C8B-B14F-4D97-AF65-F5344CB8AC3E}">
        <p14:creationId xmlns:p14="http://schemas.microsoft.com/office/powerpoint/2010/main" val="58704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500"/>
                                        <p:tgtEl>
                                          <p:spTgt spid="3">
                                            <p:txEl>
                                              <p:pRg st="9" end="9"/>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fade">
                                      <p:cBhvr>
                                        <p:cTn id="31" dur="500"/>
                                        <p:tgtEl>
                                          <p:spTgt spid="3">
                                            <p:txEl>
                                              <p:pRg st="10" end="1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fade">
                                      <p:cBhvr>
                                        <p:cTn id="34" dur="500"/>
                                        <p:tgtEl>
                                          <p:spTgt spid="3">
                                            <p:txEl>
                                              <p:pRg st="11" end="11"/>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3" end="13"/>
                                            </p:txEl>
                                          </p:spTgt>
                                        </p:tgtEl>
                                        <p:attrNameLst>
                                          <p:attrName>style.visibility</p:attrName>
                                        </p:attrNameLst>
                                      </p:cBhvr>
                                      <p:to>
                                        <p:strVal val="visible"/>
                                      </p:to>
                                    </p:set>
                                    <p:animEffect transition="in" filter="fade">
                                      <p:cBhvr>
                                        <p:cTn id="40" dur="500"/>
                                        <p:tgtEl>
                                          <p:spTgt spid="3">
                                            <p:txEl>
                                              <p:pRg st="13" end="13"/>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animEffect transition="in" filter="fade">
                                      <p:cBhvr>
                                        <p:cTn id="43"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are some “DON’Ts” of interview skills that make bad impressions?</a:t>
            </a:r>
          </a:p>
          <a:p>
            <a:endParaRPr lang="en-US" dirty="0"/>
          </a:p>
          <a:p>
            <a:r>
              <a:rPr lang="en-US" dirty="0" smtClean="0"/>
              <a:t>Don’ts of </a:t>
            </a:r>
            <a:r>
              <a:rPr lang="en-US" dirty="0"/>
              <a:t>Interviewing (page 48): </a:t>
            </a:r>
            <a:endParaRPr lang="en-US" dirty="0" smtClean="0"/>
          </a:p>
          <a:p>
            <a:pPr lvl="1"/>
            <a:r>
              <a:rPr lang="en-US" dirty="0" smtClean="0"/>
              <a:t>Be </a:t>
            </a:r>
            <a:r>
              <a:rPr lang="en-US" dirty="0"/>
              <a:t>late. </a:t>
            </a:r>
          </a:p>
          <a:p>
            <a:pPr lvl="1"/>
            <a:r>
              <a:rPr lang="en-US" dirty="0" smtClean="0"/>
              <a:t>Chew </a:t>
            </a:r>
            <a:r>
              <a:rPr lang="en-US" dirty="0"/>
              <a:t>gum. </a:t>
            </a:r>
          </a:p>
          <a:p>
            <a:pPr lvl="1"/>
            <a:r>
              <a:rPr lang="en-US" dirty="0" smtClean="0"/>
              <a:t>Be </a:t>
            </a:r>
            <a:r>
              <a:rPr lang="en-US" dirty="0"/>
              <a:t>negative. </a:t>
            </a:r>
          </a:p>
          <a:p>
            <a:pPr lvl="1"/>
            <a:r>
              <a:rPr lang="en-US" dirty="0" smtClean="0"/>
              <a:t>Fidget</a:t>
            </a:r>
            <a:r>
              <a:rPr lang="en-US" dirty="0"/>
              <a:t>, i.e., play with hair, chew fingernails, crack knuckles, rock the chair. </a:t>
            </a:r>
          </a:p>
          <a:p>
            <a:pPr lvl="1"/>
            <a:r>
              <a:rPr lang="en-US" dirty="0" smtClean="0"/>
              <a:t>Be </a:t>
            </a:r>
            <a:r>
              <a:rPr lang="en-US" dirty="0"/>
              <a:t>too modest. </a:t>
            </a:r>
          </a:p>
          <a:p>
            <a:pPr lvl="1"/>
            <a:r>
              <a:rPr lang="en-US" dirty="0" smtClean="0"/>
              <a:t>Answer </a:t>
            </a:r>
            <a:r>
              <a:rPr lang="en-US" dirty="0"/>
              <a:t>questions with only yes or no. </a:t>
            </a:r>
          </a:p>
          <a:p>
            <a:pPr lvl="1"/>
            <a:r>
              <a:rPr lang="en-US" dirty="0" smtClean="0"/>
              <a:t>Dress </a:t>
            </a:r>
            <a:r>
              <a:rPr lang="en-US" dirty="0"/>
              <a:t>inappropriately. </a:t>
            </a:r>
          </a:p>
          <a:p>
            <a:pPr lvl="1"/>
            <a:r>
              <a:rPr lang="en-US" dirty="0" smtClean="0"/>
              <a:t>Make </a:t>
            </a:r>
            <a:r>
              <a:rPr lang="en-US" dirty="0"/>
              <a:t>negative comments about a former employer or place of work. </a:t>
            </a:r>
          </a:p>
          <a:p>
            <a:pPr lvl="1"/>
            <a:r>
              <a:rPr lang="en-US" dirty="0" smtClean="0"/>
              <a:t>Avoid </a:t>
            </a:r>
            <a:r>
              <a:rPr lang="en-US" dirty="0"/>
              <a:t>eye contact. </a:t>
            </a:r>
          </a:p>
          <a:p>
            <a:pPr lvl="1"/>
            <a:r>
              <a:rPr lang="en-US" dirty="0" smtClean="0"/>
              <a:t>Interrupt </a:t>
            </a:r>
            <a:r>
              <a:rPr lang="en-US" dirty="0"/>
              <a:t>the interviewer. </a:t>
            </a:r>
            <a:endParaRPr lang="en-US" dirty="0" smtClean="0"/>
          </a:p>
          <a:p>
            <a:pPr lvl="1"/>
            <a:r>
              <a:rPr lang="en-US" dirty="0" smtClean="0"/>
              <a:t>Offer </a:t>
            </a:r>
            <a:r>
              <a:rPr lang="en-US" dirty="0"/>
              <a:t>a limp handshake. </a:t>
            </a:r>
          </a:p>
        </p:txBody>
      </p:sp>
    </p:spTree>
    <p:extLst>
      <p:ext uri="{BB962C8B-B14F-4D97-AF65-F5344CB8AC3E}">
        <p14:creationId xmlns:p14="http://schemas.microsoft.com/office/powerpoint/2010/main" val="2476127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500"/>
                                        <p:tgtEl>
                                          <p:spTgt spid="3">
                                            <p:txEl>
                                              <p:pRg st="9" end="9"/>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fade">
                                      <p:cBhvr>
                                        <p:cTn id="31" dur="500"/>
                                        <p:tgtEl>
                                          <p:spTgt spid="3">
                                            <p:txEl>
                                              <p:pRg st="10" end="1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fade">
                                      <p:cBhvr>
                                        <p:cTn id="34" dur="500"/>
                                        <p:tgtEl>
                                          <p:spTgt spid="3">
                                            <p:txEl>
                                              <p:pRg st="11" end="11"/>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3" end="13"/>
                                            </p:txEl>
                                          </p:spTgt>
                                        </p:tgtEl>
                                        <p:attrNameLst>
                                          <p:attrName>style.visibility</p:attrName>
                                        </p:attrNameLst>
                                      </p:cBhvr>
                                      <p:to>
                                        <p:strVal val="visible"/>
                                      </p:to>
                                    </p:set>
                                    <p:animEffect transition="in" filter="fade">
                                      <p:cBhvr>
                                        <p:cTn id="40"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Do’s and Don’t of Interviewing</a:t>
            </a:r>
            <a:endParaRPr lang="en-US" dirty="0"/>
          </a:p>
        </p:txBody>
      </p:sp>
      <p:sp>
        <p:nvSpPr>
          <p:cNvPr id="5" name="Text Placeholder 4"/>
          <p:cNvSpPr>
            <a:spLocks noGrp="1"/>
          </p:cNvSpPr>
          <p:nvPr>
            <p:ph type="body" idx="1"/>
          </p:nvPr>
        </p:nvSpPr>
        <p:spPr/>
        <p:txBody>
          <a:bodyPr/>
          <a:lstStyle/>
          <a:p>
            <a:r>
              <a:rPr lang="en-US" dirty="0" smtClean="0">
                <a:hlinkClick r:id="rId2"/>
              </a:rPr>
              <a:t>Sample Interview 1</a:t>
            </a:r>
            <a:endParaRPr lang="en-US" dirty="0" smtClean="0"/>
          </a:p>
          <a:p>
            <a:endParaRPr lang="en-US" dirty="0"/>
          </a:p>
          <a:p>
            <a:r>
              <a:rPr lang="en-US" dirty="0" smtClean="0">
                <a:hlinkClick r:id="rId3"/>
              </a:rPr>
              <a:t>Sample Interview 2</a:t>
            </a:r>
            <a:endParaRPr lang="en-US" dirty="0"/>
          </a:p>
        </p:txBody>
      </p:sp>
    </p:spTree>
    <p:extLst>
      <p:ext uri="{BB962C8B-B14F-4D97-AF65-F5344CB8AC3E}">
        <p14:creationId xmlns:p14="http://schemas.microsoft.com/office/powerpoint/2010/main" val="4425562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When interviewing, ways to prepare…</a:t>
            </a:r>
            <a:endParaRPr lang="en-US" dirty="0"/>
          </a:p>
        </p:txBody>
      </p:sp>
      <p:sp>
        <p:nvSpPr>
          <p:cNvPr id="3" name="Content Placeholder 2"/>
          <p:cNvSpPr>
            <a:spLocks noGrp="1"/>
          </p:cNvSpPr>
          <p:nvPr>
            <p:ph idx="1"/>
          </p:nvPr>
        </p:nvSpPr>
        <p:spPr/>
        <p:txBody>
          <a:bodyPr>
            <a:normAutofit/>
          </a:bodyPr>
          <a:lstStyle/>
          <a:p>
            <a:r>
              <a:rPr lang="en-US" dirty="0" smtClean="0"/>
              <a:t>Research </a:t>
            </a:r>
            <a:r>
              <a:rPr lang="en-US" dirty="0"/>
              <a:t>the organization. </a:t>
            </a:r>
          </a:p>
          <a:p>
            <a:r>
              <a:rPr lang="en-US" dirty="0" smtClean="0"/>
              <a:t>Know </a:t>
            </a:r>
            <a:r>
              <a:rPr lang="en-US" dirty="0"/>
              <a:t>position responsibilities and qualifications. </a:t>
            </a:r>
          </a:p>
          <a:p>
            <a:r>
              <a:rPr lang="en-US" dirty="0" smtClean="0"/>
              <a:t>Know </a:t>
            </a:r>
            <a:r>
              <a:rPr lang="en-US" dirty="0"/>
              <a:t>your strengths and weaknesses. </a:t>
            </a:r>
          </a:p>
          <a:p>
            <a:r>
              <a:rPr lang="en-US" dirty="0" smtClean="0"/>
              <a:t>Decide </a:t>
            </a:r>
            <a:r>
              <a:rPr lang="en-US" dirty="0"/>
              <a:t>how to convince the interviewer that you are the best person for the position. </a:t>
            </a:r>
          </a:p>
          <a:p>
            <a:r>
              <a:rPr lang="en-US" dirty="0" smtClean="0"/>
              <a:t>Mentally </a:t>
            </a:r>
            <a:r>
              <a:rPr lang="en-US" dirty="0"/>
              <a:t>prepare for questions an interviewer may ask you. </a:t>
            </a:r>
          </a:p>
        </p:txBody>
      </p:sp>
    </p:spTree>
    <p:extLst>
      <p:ext uri="{BB962C8B-B14F-4D97-AF65-F5344CB8AC3E}">
        <p14:creationId xmlns:p14="http://schemas.microsoft.com/office/powerpoint/2010/main" val="8955851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Discussion</a:t>
            </a:r>
            <a:endParaRPr lang="en-US" b="1" dirty="0"/>
          </a:p>
        </p:txBody>
      </p:sp>
      <p:sp>
        <p:nvSpPr>
          <p:cNvPr id="3" name="Content Placeholder 2"/>
          <p:cNvSpPr>
            <a:spLocks noGrp="1"/>
          </p:cNvSpPr>
          <p:nvPr>
            <p:ph idx="1"/>
          </p:nvPr>
        </p:nvSpPr>
        <p:spPr/>
        <p:txBody>
          <a:bodyPr>
            <a:normAutofit/>
          </a:bodyPr>
          <a:lstStyle/>
          <a:p>
            <a:r>
              <a:rPr lang="en-US" dirty="0" smtClean="0"/>
              <a:t>What would be some possible </a:t>
            </a:r>
            <a:r>
              <a:rPr lang="en-US" dirty="0"/>
              <a:t>interview </a:t>
            </a:r>
            <a:r>
              <a:rPr lang="en-US" dirty="0" smtClean="0"/>
              <a:t>questions?</a:t>
            </a:r>
          </a:p>
          <a:p>
            <a:endParaRPr lang="en-US" dirty="0"/>
          </a:p>
          <a:p>
            <a:endParaRPr lang="en-US" dirty="0"/>
          </a:p>
          <a:p>
            <a:r>
              <a:rPr lang="en-US" dirty="0"/>
              <a:t>What is your experience for this position? </a:t>
            </a:r>
          </a:p>
          <a:p>
            <a:r>
              <a:rPr lang="en-US" dirty="0" smtClean="0"/>
              <a:t>What </a:t>
            </a:r>
            <a:r>
              <a:rPr lang="en-US" dirty="0"/>
              <a:t>are your strengths and weaknesses? </a:t>
            </a:r>
          </a:p>
          <a:p>
            <a:r>
              <a:rPr lang="en-US" dirty="0" smtClean="0"/>
              <a:t>Why </a:t>
            </a:r>
            <a:r>
              <a:rPr lang="en-US" dirty="0"/>
              <a:t>do you want this position? </a:t>
            </a:r>
          </a:p>
          <a:p>
            <a:r>
              <a:rPr lang="en-US" dirty="0" smtClean="0"/>
              <a:t>How </a:t>
            </a:r>
            <a:r>
              <a:rPr lang="en-US" dirty="0"/>
              <a:t>would you describe yourself? </a:t>
            </a:r>
          </a:p>
          <a:p>
            <a:r>
              <a:rPr lang="en-US" dirty="0" smtClean="0"/>
              <a:t>What </a:t>
            </a:r>
            <a:r>
              <a:rPr lang="en-US" dirty="0"/>
              <a:t>are your interests and hobbies? </a:t>
            </a:r>
          </a:p>
          <a:p>
            <a:r>
              <a:rPr lang="en-US" dirty="0" smtClean="0"/>
              <a:t>What </a:t>
            </a:r>
            <a:r>
              <a:rPr lang="en-US" dirty="0"/>
              <a:t>makes you the best person for this position? </a:t>
            </a:r>
          </a:p>
          <a:p>
            <a:r>
              <a:rPr lang="en-US" dirty="0" smtClean="0"/>
              <a:t>What </a:t>
            </a:r>
            <a:r>
              <a:rPr lang="en-US" dirty="0"/>
              <a:t>is one thing you are most proud of? </a:t>
            </a:r>
          </a:p>
          <a:p>
            <a:endParaRPr lang="en-US" dirty="0"/>
          </a:p>
        </p:txBody>
      </p:sp>
    </p:spTree>
    <p:extLst>
      <p:ext uri="{BB962C8B-B14F-4D97-AF65-F5344CB8AC3E}">
        <p14:creationId xmlns:p14="http://schemas.microsoft.com/office/powerpoint/2010/main" val="1187476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In your International Towne workbook, turn to page 44 (titled International Towne Skills Assessment Part I) and please complete individually</a:t>
            </a:r>
          </a:p>
          <a:p>
            <a:r>
              <a:rPr lang="en-US" dirty="0" smtClean="0"/>
              <a:t>Once you have completed the Skills Assessment, enter the number of A’s, B’s, C’s, D’s, E’s, and F’s that you got on the assessment next to each letter</a:t>
            </a:r>
          </a:p>
          <a:p>
            <a:endParaRPr lang="en-US" dirty="0"/>
          </a:p>
          <a:p>
            <a:endParaRPr lang="en-US" dirty="0" smtClean="0"/>
          </a:p>
          <a:p>
            <a:endParaRPr lang="en-US" dirty="0"/>
          </a:p>
          <a:p>
            <a:endParaRPr lang="en-US" dirty="0" smtClean="0"/>
          </a:p>
          <a:p>
            <a:r>
              <a:rPr lang="en-US" dirty="0" smtClean="0"/>
              <a:t>10 minutes</a:t>
            </a:r>
          </a:p>
        </p:txBody>
      </p:sp>
    </p:spTree>
    <p:extLst>
      <p:ext uri="{BB962C8B-B14F-4D97-AF65-F5344CB8AC3E}">
        <p14:creationId xmlns:p14="http://schemas.microsoft.com/office/powerpoint/2010/main" val="376064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Optional Role Play if Time permits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The teacher and another student are </a:t>
            </a:r>
            <a:r>
              <a:rPr lang="en-US" dirty="0"/>
              <a:t>going to practice an interview. </a:t>
            </a:r>
            <a:endParaRPr lang="en-US" dirty="0" smtClean="0"/>
          </a:p>
          <a:p>
            <a:r>
              <a:rPr lang="en-US" dirty="0" smtClean="0"/>
              <a:t>As the interview is going on, </a:t>
            </a:r>
            <a:endParaRPr lang="en-US" dirty="0"/>
          </a:p>
          <a:p>
            <a:r>
              <a:rPr lang="en-US" dirty="0" smtClean="0"/>
              <a:t>Watch carefully </a:t>
            </a:r>
            <a:r>
              <a:rPr lang="en-US" dirty="0"/>
              <a:t>and be ready to provide constructive criticism about how you handled the interview. Refer students to the list of “do’s and don’ts” on the board. </a:t>
            </a:r>
          </a:p>
          <a:p>
            <a:r>
              <a:rPr lang="en-US" dirty="0"/>
              <a:t>Have fun with the role-play and make certain to do a number of the “don’ts.” After the interview, ask students to critique the applicant’s performance. Next, role-play a good interview based on the tips the students provided. </a:t>
            </a:r>
          </a:p>
          <a:p>
            <a:r>
              <a:rPr lang="en-US" dirty="0"/>
              <a:t>If there is time, you can pair the students and have them practice a good interview by switching roles after ten minutes. </a:t>
            </a:r>
          </a:p>
        </p:txBody>
      </p:sp>
    </p:spTree>
    <p:extLst>
      <p:ext uri="{BB962C8B-B14F-4D97-AF65-F5344CB8AC3E}">
        <p14:creationId xmlns:p14="http://schemas.microsoft.com/office/powerpoint/2010/main" val="2088852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a:t>
            </a:r>
            <a:endParaRPr lang="en-US" dirty="0"/>
          </a:p>
        </p:txBody>
      </p:sp>
      <p:sp>
        <p:nvSpPr>
          <p:cNvPr id="3" name="Content Placeholder 2"/>
          <p:cNvSpPr>
            <a:spLocks noGrp="1"/>
          </p:cNvSpPr>
          <p:nvPr>
            <p:ph idx="1"/>
          </p:nvPr>
        </p:nvSpPr>
        <p:spPr/>
        <p:txBody>
          <a:bodyPr/>
          <a:lstStyle/>
          <a:p>
            <a:r>
              <a:rPr lang="en-US" dirty="0" smtClean="0"/>
              <a:t>Identify two things that make a strong impression in an interview.</a:t>
            </a:r>
          </a:p>
          <a:p>
            <a:r>
              <a:rPr lang="en-US" dirty="0" smtClean="0"/>
              <a:t>Justify how those two things communicate a message you want to send to the interviewer</a:t>
            </a:r>
            <a:endParaRPr lang="en-US" dirty="0"/>
          </a:p>
        </p:txBody>
      </p:sp>
    </p:spTree>
    <p:extLst>
      <p:ext uri="{BB962C8B-B14F-4D97-AF65-F5344CB8AC3E}">
        <p14:creationId xmlns:p14="http://schemas.microsoft.com/office/powerpoint/2010/main" val="22820633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t>Interviewing</a:t>
            </a:r>
            <a:endParaRPr lang="en-US" b="1"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837729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a:t>
            </a:r>
            <a:endParaRPr lang="en-US" b="1" dirty="0"/>
          </a:p>
        </p:txBody>
      </p:sp>
      <p:sp>
        <p:nvSpPr>
          <p:cNvPr id="3" name="Content Placeholder 2"/>
          <p:cNvSpPr>
            <a:spLocks noGrp="1"/>
          </p:cNvSpPr>
          <p:nvPr>
            <p:ph idx="1"/>
          </p:nvPr>
        </p:nvSpPr>
        <p:spPr/>
        <p:txBody>
          <a:bodyPr/>
          <a:lstStyle/>
          <a:p>
            <a:r>
              <a:rPr lang="en-US" dirty="0"/>
              <a:t>Students interview with teachers or volunteers for the positions (minimum of six) they indicated on their </a:t>
            </a:r>
            <a:r>
              <a:rPr lang="en-US" b="1" i="1" dirty="0"/>
              <a:t>International Towne Position Applications</a:t>
            </a:r>
            <a:r>
              <a:rPr lang="en-US" dirty="0"/>
              <a:t>. </a:t>
            </a:r>
          </a:p>
        </p:txBody>
      </p:sp>
    </p:spTree>
    <p:extLst>
      <p:ext uri="{BB962C8B-B14F-4D97-AF65-F5344CB8AC3E}">
        <p14:creationId xmlns:p14="http://schemas.microsoft.com/office/powerpoint/2010/main" val="37704595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Target</a:t>
            </a:r>
            <a:endParaRPr lang="en-US" b="1" dirty="0"/>
          </a:p>
        </p:txBody>
      </p:sp>
      <p:sp>
        <p:nvSpPr>
          <p:cNvPr id="3" name="Content Placeholder 2"/>
          <p:cNvSpPr>
            <a:spLocks noGrp="1"/>
          </p:cNvSpPr>
          <p:nvPr>
            <p:ph idx="1"/>
          </p:nvPr>
        </p:nvSpPr>
        <p:spPr/>
        <p:txBody>
          <a:bodyPr>
            <a:normAutofit/>
          </a:bodyPr>
          <a:lstStyle/>
          <a:p>
            <a:r>
              <a:rPr lang="en-US" dirty="0" smtClean="0"/>
              <a:t>I can actively participate in the interviewing process.</a:t>
            </a:r>
          </a:p>
          <a:p>
            <a:endParaRPr lang="en-US" dirty="0"/>
          </a:p>
          <a:p>
            <a:r>
              <a:rPr lang="en-US" dirty="0" smtClean="0"/>
              <a:t>Success Criteria:</a:t>
            </a:r>
          </a:p>
          <a:p>
            <a:pPr lvl="1"/>
            <a:r>
              <a:rPr lang="en-US" dirty="0"/>
              <a:t>Interview for International Towne positions</a:t>
            </a:r>
          </a:p>
          <a:p>
            <a:pPr lvl="1"/>
            <a:r>
              <a:rPr lang="en-US" dirty="0" smtClean="0"/>
              <a:t>Effectively </a:t>
            </a:r>
            <a:r>
              <a:rPr lang="en-US" dirty="0"/>
              <a:t>communicate with the interviewer</a:t>
            </a:r>
          </a:p>
        </p:txBody>
      </p:sp>
    </p:spTree>
    <p:extLst>
      <p:ext uri="{BB962C8B-B14F-4D97-AF65-F5344CB8AC3E}">
        <p14:creationId xmlns:p14="http://schemas.microsoft.com/office/powerpoint/2010/main" val="27764545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Remember</a:t>
            </a:r>
            <a:r>
              <a:rPr lang="en-US" dirty="0" smtClean="0"/>
              <a:t>…</a:t>
            </a:r>
            <a:endParaRPr lang="en-US" dirty="0"/>
          </a:p>
        </p:txBody>
      </p:sp>
      <p:sp>
        <p:nvSpPr>
          <p:cNvPr id="3" name="Content Placeholder 2"/>
          <p:cNvSpPr>
            <a:spLocks noGrp="1"/>
          </p:cNvSpPr>
          <p:nvPr>
            <p:ph idx="1"/>
          </p:nvPr>
        </p:nvSpPr>
        <p:spPr/>
        <p:txBody>
          <a:bodyPr/>
          <a:lstStyle/>
          <a:p>
            <a:r>
              <a:rPr lang="en-US" dirty="0" smtClean="0"/>
              <a:t>Employers </a:t>
            </a:r>
            <a:r>
              <a:rPr lang="en-US" dirty="0"/>
              <a:t>decide how prepared and qualified an applicant is based on how a person handles him/herself during the interview. Everything an applicant does in an interview conveys something to the interviewer (positive or negative). </a:t>
            </a:r>
          </a:p>
        </p:txBody>
      </p:sp>
    </p:spTree>
    <p:extLst>
      <p:ext uri="{BB962C8B-B14F-4D97-AF65-F5344CB8AC3E}">
        <p14:creationId xmlns:p14="http://schemas.microsoft.com/office/powerpoint/2010/main" val="32404812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Live Interview Directions</a:t>
            </a:r>
            <a:endParaRPr lang="en-US" b="1" dirty="0"/>
          </a:p>
        </p:txBody>
      </p:sp>
      <p:sp>
        <p:nvSpPr>
          <p:cNvPr id="3" name="Content Placeholder 2"/>
          <p:cNvSpPr>
            <a:spLocks noGrp="1"/>
          </p:cNvSpPr>
          <p:nvPr>
            <p:ph idx="1"/>
          </p:nvPr>
        </p:nvSpPr>
        <p:spPr>
          <a:xfrm>
            <a:off x="457200" y="1219200"/>
            <a:ext cx="8229600" cy="5410200"/>
          </a:xfrm>
        </p:spPr>
        <p:txBody>
          <a:bodyPr>
            <a:normAutofit fontScale="92500" lnSpcReduction="10000"/>
          </a:bodyPr>
          <a:lstStyle/>
          <a:p>
            <a:r>
              <a:rPr lang="en-US" dirty="0" smtClean="0"/>
              <a:t>You will be </a:t>
            </a:r>
            <a:r>
              <a:rPr lang="en-US" dirty="0"/>
              <a:t>interviewed for the positions </a:t>
            </a:r>
            <a:r>
              <a:rPr lang="en-US" dirty="0" smtClean="0"/>
              <a:t>you specified </a:t>
            </a:r>
            <a:r>
              <a:rPr lang="en-US" dirty="0"/>
              <a:t>on </a:t>
            </a:r>
            <a:r>
              <a:rPr lang="en-US" dirty="0" smtClean="0"/>
              <a:t>your applications</a:t>
            </a:r>
            <a:r>
              <a:rPr lang="en-US" dirty="0"/>
              <a:t>. </a:t>
            </a:r>
            <a:r>
              <a:rPr lang="en-US" dirty="0" smtClean="0"/>
              <a:t>You will </a:t>
            </a:r>
            <a:r>
              <a:rPr lang="en-US" dirty="0"/>
              <a:t>have one general interview, not six. Remind </a:t>
            </a:r>
            <a:r>
              <a:rPr lang="en-US" dirty="0" smtClean="0"/>
              <a:t>sometimes students get placed in </a:t>
            </a:r>
            <a:r>
              <a:rPr lang="en-US" dirty="0"/>
              <a:t>positions and countries where they </a:t>
            </a:r>
            <a:r>
              <a:rPr lang="en-US" dirty="0" smtClean="0"/>
              <a:t>are most </a:t>
            </a:r>
            <a:r>
              <a:rPr lang="en-US" dirty="0"/>
              <a:t>needed</a:t>
            </a:r>
            <a:r>
              <a:rPr lang="en-US" dirty="0" smtClean="0"/>
              <a:t>.</a:t>
            </a:r>
          </a:p>
          <a:p>
            <a:endParaRPr lang="en-US" dirty="0"/>
          </a:p>
          <a:p>
            <a:r>
              <a:rPr lang="en-US" dirty="0" smtClean="0"/>
              <a:t>Interviews will be conducted </a:t>
            </a:r>
            <a:r>
              <a:rPr lang="en-US" b="1" u="sng" dirty="0" smtClean="0"/>
              <a:t>LIVE</a:t>
            </a:r>
            <a:r>
              <a:rPr lang="en-US" dirty="0" smtClean="0"/>
              <a:t> in this classroom.</a:t>
            </a:r>
          </a:p>
          <a:p>
            <a:pPr lvl="1"/>
            <a:r>
              <a:rPr lang="en-US" dirty="0" smtClean="0"/>
              <a:t>Each interview will last between 2 ½ to 3 minutes</a:t>
            </a:r>
          </a:p>
          <a:p>
            <a:r>
              <a:rPr lang="en-US" dirty="0" smtClean="0"/>
              <a:t>You will turn in your cover letter, resume, and position application sheet to the interviewer.</a:t>
            </a:r>
          </a:p>
          <a:p>
            <a:pPr lvl="1"/>
            <a:r>
              <a:rPr lang="en-US" dirty="0" smtClean="0"/>
              <a:t>Teacher will use cover letter, resume, position application sheet, and interview to place students into position.</a:t>
            </a:r>
          </a:p>
          <a:p>
            <a:r>
              <a:rPr lang="en-US" dirty="0" smtClean="0"/>
              <a:t>Each student will participate in a 3 minute interview conducted by the teacher.</a:t>
            </a:r>
          </a:p>
          <a:p>
            <a:r>
              <a:rPr lang="en-US" dirty="0" smtClean="0"/>
              <a:t>When you are not interviewing, you will have a task to complete for each interview.  These will be submitted at the end of the day.</a:t>
            </a:r>
          </a:p>
          <a:p>
            <a:pPr lvl="1"/>
            <a:r>
              <a:rPr lang="en-US" dirty="0" smtClean="0"/>
              <a:t>Failure to complete the tasks will result in you forfeiting your desired position.</a:t>
            </a:r>
          </a:p>
          <a:p>
            <a:endParaRPr lang="en-US" dirty="0"/>
          </a:p>
        </p:txBody>
      </p:sp>
    </p:spTree>
    <p:extLst>
      <p:ext uri="{BB962C8B-B14F-4D97-AF65-F5344CB8AC3E}">
        <p14:creationId xmlns:p14="http://schemas.microsoft.com/office/powerpoint/2010/main" val="5533949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 Questions for Teachers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Why </a:t>
            </a:r>
            <a:r>
              <a:rPr lang="en-US" dirty="0"/>
              <a:t>do you want to be a ________________?</a:t>
            </a:r>
          </a:p>
          <a:p>
            <a:r>
              <a:rPr lang="en-US" dirty="0" smtClean="0"/>
              <a:t>What </a:t>
            </a:r>
            <a:r>
              <a:rPr lang="en-US" dirty="0"/>
              <a:t>are your qualifications?</a:t>
            </a:r>
          </a:p>
          <a:p>
            <a:r>
              <a:rPr lang="en-US" dirty="0" smtClean="0"/>
              <a:t>Why </a:t>
            </a:r>
            <a:r>
              <a:rPr lang="en-US" dirty="0"/>
              <a:t>do you think you would be </a:t>
            </a:r>
            <a:r>
              <a:rPr lang="en-US" dirty="0" smtClean="0"/>
              <a:t>a good____________________?</a:t>
            </a:r>
            <a:endParaRPr lang="en-US" dirty="0"/>
          </a:p>
          <a:p>
            <a:r>
              <a:rPr lang="en-US" dirty="0" smtClean="0"/>
              <a:t>What </a:t>
            </a:r>
            <a:r>
              <a:rPr lang="en-US" dirty="0"/>
              <a:t>are your best subjects in school? Why?</a:t>
            </a:r>
          </a:p>
          <a:p>
            <a:r>
              <a:rPr lang="en-US" dirty="0" smtClean="0"/>
              <a:t>What </a:t>
            </a:r>
            <a:r>
              <a:rPr lang="en-US" dirty="0"/>
              <a:t>responsibilities have you had in the past?</a:t>
            </a:r>
          </a:p>
          <a:p>
            <a:r>
              <a:rPr lang="en-US" dirty="0" smtClean="0"/>
              <a:t>Use </a:t>
            </a:r>
            <a:r>
              <a:rPr lang="en-US" dirty="0"/>
              <a:t>three words to describe yourself.</a:t>
            </a:r>
          </a:p>
          <a:p>
            <a:r>
              <a:rPr lang="en-US" dirty="0" smtClean="0"/>
              <a:t>Is </a:t>
            </a:r>
            <a:r>
              <a:rPr lang="en-US" dirty="0"/>
              <a:t>there anything I haven’t asked that you would like to tell me?</a:t>
            </a:r>
          </a:p>
          <a:p>
            <a:r>
              <a:rPr lang="en-US" dirty="0" smtClean="0"/>
              <a:t>Have </a:t>
            </a:r>
            <a:r>
              <a:rPr lang="en-US" dirty="0"/>
              <a:t>you traveled abroad before? Where?</a:t>
            </a:r>
          </a:p>
          <a:p>
            <a:r>
              <a:rPr lang="en-US" dirty="0" smtClean="0"/>
              <a:t>What </a:t>
            </a:r>
            <a:r>
              <a:rPr lang="en-US" dirty="0"/>
              <a:t>is one thing you learned during the International Towne lessons that you did not know before?</a:t>
            </a:r>
          </a:p>
        </p:txBody>
      </p:sp>
    </p:spTree>
    <p:extLst>
      <p:ext uri="{BB962C8B-B14F-4D97-AF65-F5344CB8AC3E}">
        <p14:creationId xmlns:p14="http://schemas.microsoft.com/office/powerpoint/2010/main" val="3163137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br>
              <a:rPr lang="en-US" dirty="0" smtClean="0"/>
            </a:br>
            <a:endParaRPr lang="en-US" dirty="0"/>
          </a:p>
        </p:txBody>
      </p:sp>
      <p:sp>
        <p:nvSpPr>
          <p:cNvPr id="3" name="Content Placeholder 2"/>
          <p:cNvSpPr>
            <a:spLocks noGrp="1"/>
          </p:cNvSpPr>
          <p:nvPr>
            <p:ph idx="1"/>
          </p:nvPr>
        </p:nvSpPr>
        <p:spPr/>
        <p:txBody>
          <a:bodyPr/>
          <a:lstStyle/>
          <a:p>
            <a:r>
              <a:rPr lang="en-US" dirty="0" smtClean="0"/>
              <a:t>Reflecting back on your interview and others, what does a good interview look like?</a:t>
            </a:r>
          </a:p>
          <a:p>
            <a:r>
              <a:rPr lang="en-US" dirty="0" smtClean="0"/>
              <a:t>What would you change about your interview</a:t>
            </a:r>
            <a:r>
              <a:rPr lang="en-US" smtClean="0"/>
              <a:t>, explain.</a:t>
            </a:r>
            <a:endParaRPr lang="en-US"/>
          </a:p>
        </p:txBody>
      </p:sp>
    </p:spTree>
    <p:extLst>
      <p:ext uri="{BB962C8B-B14F-4D97-AF65-F5344CB8AC3E}">
        <p14:creationId xmlns:p14="http://schemas.microsoft.com/office/powerpoint/2010/main" val="1982968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Now turn to page 45 titled Skills Assessment: Part II</a:t>
            </a:r>
          </a:p>
          <a:p>
            <a:endParaRPr lang="en-US" dirty="0" smtClean="0"/>
          </a:p>
          <a:p>
            <a:r>
              <a:rPr lang="en-US" dirty="0" smtClean="0"/>
              <a:t>Compare your scores that you got on page 44 to </a:t>
            </a:r>
            <a:r>
              <a:rPr lang="en-US" dirty="0"/>
              <a:t>each category to help </a:t>
            </a:r>
            <a:r>
              <a:rPr lang="en-US" dirty="0" smtClean="0"/>
              <a:t>determine which </a:t>
            </a:r>
            <a:r>
              <a:rPr lang="en-US" dirty="0"/>
              <a:t>positions </a:t>
            </a:r>
            <a:r>
              <a:rPr lang="en-US" dirty="0" smtClean="0"/>
              <a:t>you </a:t>
            </a:r>
            <a:r>
              <a:rPr lang="en-US" dirty="0"/>
              <a:t>may be best </a:t>
            </a:r>
            <a:r>
              <a:rPr lang="en-US" dirty="0" smtClean="0"/>
              <a:t>suited for. </a:t>
            </a:r>
          </a:p>
          <a:p>
            <a:r>
              <a:rPr lang="en-US" dirty="0" smtClean="0"/>
              <a:t>If you have a score of 4 or more next to any one letter, look at that letter on page 45, read the position, these are possible positions you would want to apply for.</a:t>
            </a:r>
          </a:p>
          <a:p>
            <a:endParaRPr lang="en-US" dirty="0"/>
          </a:p>
          <a:p>
            <a:r>
              <a:rPr lang="en-US" dirty="0" smtClean="0"/>
              <a:t>Do you agree with  the skills assessment? Explain why</a:t>
            </a:r>
          </a:p>
          <a:p>
            <a:r>
              <a:rPr lang="en-US" dirty="0" smtClean="0"/>
              <a:t>Are those the types of positions you would have applied for?</a:t>
            </a:r>
          </a:p>
          <a:p>
            <a:endParaRPr lang="en-US" dirty="0" smtClean="0"/>
          </a:p>
          <a:p>
            <a:r>
              <a:rPr lang="en-US" dirty="0" smtClean="0"/>
              <a:t>5 minutes</a:t>
            </a:r>
          </a:p>
        </p:txBody>
      </p:sp>
    </p:spTree>
    <p:extLst>
      <p:ext uri="{BB962C8B-B14F-4D97-AF65-F5344CB8AC3E}">
        <p14:creationId xmlns:p14="http://schemas.microsoft.com/office/powerpoint/2010/main" val="2835153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Reviewing Career Opportunities</a:t>
            </a:r>
            <a:endParaRPr lang="en-US" b="1" dirty="0"/>
          </a:p>
        </p:txBody>
      </p:sp>
      <p:sp>
        <p:nvSpPr>
          <p:cNvPr id="3" name="Content Placeholder 2"/>
          <p:cNvSpPr>
            <a:spLocks noGrp="1"/>
          </p:cNvSpPr>
          <p:nvPr>
            <p:ph idx="1"/>
          </p:nvPr>
        </p:nvSpPr>
        <p:spPr/>
        <p:txBody>
          <a:bodyPr>
            <a:normAutofit lnSpcReduction="10000"/>
          </a:bodyPr>
          <a:lstStyle/>
          <a:p>
            <a:r>
              <a:rPr lang="en-US" dirty="0" smtClean="0"/>
              <a:t>Turn to pages 10-13, review </a:t>
            </a:r>
            <a:r>
              <a:rPr lang="en-US" dirty="0"/>
              <a:t>the </a:t>
            </a:r>
            <a:r>
              <a:rPr lang="en-US" b="1" i="1" dirty="0"/>
              <a:t>International Career </a:t>
            </a:r>
            <a:r>
              <a:rPr lang="en-US" b="1" i="1" dirty="0" smtClean="0"/>
              <a:t>Opportunities, </a:t>
            </a:r>
            <a:r>
              <a:rPr lang="en-US" dirty="0" smtClean="0"/>
              <a:t>circle </a:t>
            </a:r>
            <a:r>
              <a:rPr lang="en-US" dirty="0"/>
              <a:t>the positions </a:t>
            </a:r>
            <a:r>
              <a:rPr lang="en-US" dirty="0" smtClean="0"/>
              <a:t>you are </a:t>
            </a:r>
            <a:r>
              <a:rPr lang="en-US" dirty="0"/>
              <a:t>interested in and that match </a:t>
            </a:r>
            <a:r>
              <a:rPr lang="en-US" dirty="0" smtClean="0"/>
              <a:t>your skills </a:t>
            </a:r>
            <a:r>
              <a:rPr lang="en-US" dirty="0"/>
              <a:t>and </a:t>
            </a:r>
            <a:r>
              <a:rPr lang="en-US" dirty="0" smtClean="0"/>
              <a:t>interests from the assessment you just took.</a:t>
            </a:r>
          </a:p>
          <a:p>
            <a:endParaRPr lang="en-US" dirty="0"/>
          </a:p>
          <a:p>
            <a:r>
              <a:rPr lang="en-US" dirty="0" smtClean="0"/>
              <a:t>Read the caption about each position to get a better idea about what that job requires. </a:t>
            </a:r>
          </a:p>
          <a:p>
            <a:endParaRPr lang="en-US" dirty="0"/>
          </a:p>
          <a:p>
            <a:endParaRPr lang="en-US" dirty="0" smtClean="0"/>
          </a:p>
          <a:p>
            <a:endParaRPr lang="en-US" dirty="0"/>
          </a:p>
          <a:p>
            <a:r>
              <a:rPr lang="en-US" dirty="0" smtClean="0"/>
              <a:t>5 minutes</a:t>
            </a:r>
          </a:p>
        </p:txBody>
      </p:sp>
    </p:spTree>
    <p:extLst>
      <p:ext uri="{BB962C8B-B14F-4D97-AF65-F5344CB8AC3E}">
        <p14:creationId xmlns:p14="http://schemas.microsoft.com/office/powerpoint/2010/main" val="2375653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International Towne Position Application</a:t>
            </a:r>
            <a:endParaRPr lang="en-US"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73136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a:t>
            </a:r>
            <a:endParaRPr lang="en-US" b="1" dirty="0"/>
          </a:p>
        </p:txBody>
      </p:sp>
      <p:sp>
        <p:nvSpPr>
          <p:cNvPr id="3" name="Content Placeholder 2"/>
          <p:cNvSpPr>
            <a:spLocks noGrp="1"/>
          </p:cNvSpPr>
          <p:nvPr>
            <p:ph idx="1"/>
          </p:nvPr>
        </p:nvSpPr>
        <p:spPr/>
        <p:txBody>
          <a:bodyPr/>
          <a:lstStyle/>
          <a:p>
            <a:r>
              <a:rPr lang="en-US" dirty="0" smtClean="0"/>
              <a:t>Students completed </a:t>
            </a:r>
            <a:r>
              <a:rPr lang="en-US" dirty="0"/>
              <a:t>a </a:t>
            </a:r>
            <a:r>
              <a:rPr lang="en-US" b="1" i="1" dirty="0"/>
              <a:t>Skills Assessment </a:t>
            </a:r>
            <a:r>
              <a:rPr lang="en-US" dirty="0"/>
              <a:t>to match their skills with positions available in International Towne. Students review the </a:t>
            </a:r>
            <a:r>
              <a:rPr lang="en-US" b="1" i="1" dirty="0"/>
              <a:t>International Career Opportunities </a:t>
            </a:r>
            <a:r>
              <a:rPr lang="en-US" dirty="0"/>
              <a:t>and apply for a minimum of six International Towne positions by completing a </a:t>
            </a:r>
            <a:r>
              <a:rPr lang="en-US" b="1" i="1" dirty="0"/>
              <a:t>Position Application. </a:t>
            </a:r>
            <a:endParaRPr lang="en-US" dirty="0"/>
          </a:p>
        </p:txBody>
      </p:sp>
    </p:spTree>
    <p:extLst>
      <p:ext uri="{BB962C8B-B14F-4D97-AF65-F5344CB8AC3E}">
        <p14:creationId xmlns:p14="http://schemas.microsoft.com/office/powerpoint/2010/main" val="24784862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normAutofit/>
          </a:bodyPr>
          <a:lstStyle/>
          <a:p>
            <a:r>
              <a:rPr lang="en-US" dirty="0" smtClean="0"/>
              <a:t>I can identify 6 possible positions for International Towne.</a:t>
            </a:r>
            <a:endParaRPr lang="en-US" dirty="0"/>
          </a:p>
          <a:p>
            <a:endParaRPr lang="en-US" dirty="0" smtClean="0"/>
          </a:p>
          <a:p>
            <a:r>
              <a:rPr lang="en-US" dirty="0" smtClean="0"/>
              <a:t>Success Criteria:</a:t>
            </a:r>
          </a:p>
          <a:p>
            <a:pPr lvl="1"/>
            <a:r>
              <a:rPr lang="en-US" dirty="0" smtClean="0"/>
              <a:t>Evaluate your skills </a:t>
            </a:r>
            <a:r>
              <a:rPr lang="en-US" dirty="0"/>
              <a:t>and match them to positions requiring those skills </a:t>
            </a:r>
            <a:endParaRPr lang="en-US" dirty="0" smtClean="0"/>
          </a:p>
          <a:p>
            <a:pPr lvl="1"/>
            <a:r>
              <a:rPr lang="en-US" dirty="0" smtClean="0"/>
              <a:t>Apply </a:t>
            </a:r>
            <a:r>
              <a:rPr lang="en-US" dirty="0"/>
              <a:t>for positions for which </a:t>
            </a:r>
            <a:r>
              <a:rPr lang="en-US" dirty="0" smtClean="0"/>
              <a:t>you believe you are </a:t>
            </a:r>
            <a:r>
              <a:rPr lang="en-US" dirty="0"/>
              <a:t>most qualified </a:t>
            </a:r>
            <a:endParaRPr lang="en-US" dirty="0" smtClean="0"/>
          </a:p>
          <a:p>
            <a:pPr lvl="1"/>
            <a:r>
              <a:rPr lang="en-US" dirty="0" smtClean="0"/>
              <a:t>Learn </a:t>
            </a:r>
            <a:r>
              <a:rPr lang="en-US" dirty="0"/>
              <a:t>how to write a resume and cover letter for a desired job </a:t>
            </a:r>
          </a:p>
          <a:p>
            <a:pPr lvl="1"/>
            <a:endParaRPr lang="en-US" dirty="0"/>
          </a:p>
        </p:txBody>
      </p:sp>
    </p:spTree>
    <p:extLst>
      <p:ext uri="{BB962C8B-B14F-4D97-AF65-F5344CB8AC3E}">
        <p14:creationId xmlns:p14="http://schemas.microsoft.com/office/powerpoint/2010/main" val="436198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a:t>International Towne Position Application</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Turn to page 46 in your workbook</a:t>
            </a:r>
          </a:p>
          <a:p>
            <a:r>
              <a:rPr lang="en-US" b="1" dirty="0" smtClean="0"/>
              <a:t>You will have 5 minutes to complete the International Towne Position Application</a:t>
            </a:r>
          </a:p>
          <a:p>
            <a:pPr lvl="1"/>
            <a:r>
              <a:rPr lang="en-US" b="1" dirty="0"/>
              <a:t>P</a:t>
            </a:r>
            <a:r>
              <a:rPr lang="en-US" b="1" dirty="0" smtClean="0"/>
              <a:t>residents or Leaders, Finance Ministers, and Custom Agents:</a:t>
            </a:r>
          </a:p>
          <a:p>
            <a:pPr lvl="2"/>
            <a:r>
              <a:rPr lang="en-US" dirty="0" smtClean="0"/>
              <a:t>Since </a:t>
            </a:r>
            <a:r>
              <a:rPr lang="en-US" dirty="0"/>
              <a:t>there are presidents or leaders, finance ministers, and custom agents in every country, </a:t>
            </a:r>
            <a:r>
              <a:rPr lang="en-US" dirty="0" smtClean="0"/>
              <a:t>if you are interested </a:t>
            </a:r>
            <a:r>
              <a:rPr lang="en-US" dirty="0"/>
              <a:t>in those </a:t>
            </a:r>
            <a:r>
              <a:rPr lang="en-US" dirty="0" smtClean="0"/>
              <a:t>positions, check </a:t>
            </a:r>
            <a:r>
              <a:rPr lang="en-US" dirty="0"/>
              <a:t>the appropriate spaces in the </a:t>
            </a:r>
            <a:r>
              <a:rPr lang="en-US" b="1" dirty="0"/>
              <a:t>first column </a:t>
            </a:r>
            <a:r>
              <a:rPr lang="en-US" dirty="0"/>
              <a:t>of the application. </a:t>
            </a:r>
            <a:endParaRPr lang="en-US" dirty="0" smtClean="0"/>
          </a:p>
          <a:p>
            <a:pPr lvl="2"/>
            <a:r>
              <a:rPr lang="en-US" dirty="0" smtClean="0"/>
              <a:t>If you are interested </a:t>
            </a:r>
            <a:r>
              <a:rPr lang="en-US" dirty="0"/>
              <a:t>in being president, finance ministers or customs agents in specific </a:t>
            </a:r>
            <a:r>
              <a:rPr lang="en-US" dirty="0" smtClean="0"/>
              <a:t>countries, you will have </a:t>
            </a:r>
            <a:r>
              <a:rPr lang="en-US" dirty="0"/>
              <a:t>the opportunity of listing </a:t>
            </a:r>
            <a:r>
              <a:rPr lang="en-US" dirty="0" smtClean="0"/>
              <a:t>that country of choice </a:t>
            </a:r>
            <a:r>
              <a:rPr lang="en-US" dirty="0"/>
              <a:t>at the bottom of the first column. </a:t>
            </a:r>
          </a:p>
          <a:p>
            <a:pPr lvl="1"/>
            <a:r>
              <a:rPr lang="en-US" b="1" dirty="0" smtClean="0"/>
              <a:t>Other Positions:</a:t>
            </a:r>
          </a:p>
          <a:p>
            <a:pPr lvl="2"/>
            <a:r>
              <a:rPr lang="en-US" dirty="0" smtClean="0"/>
              <a:t>You will </a:t>
            </a:r>
            <a:r>
              <a:rPr lang="en-US" dirty="0"/>
              <a:t>find the rest of the positions for each country listed under the heading of that specific country. The countries are listed in alphabetical order in the </a:t>
            </a:r>
            <a:r>
              <a:rPr lang="en-US" b="1" dirty="0"/>
              <a:t>second and third columns </a:t>
            </a:r>
            <a:r>
              <a:rPr lang="en-US" dirty="0"/>
              <a:t>on the application. </a:t>
            </a:r>
            <a:endParaRPr lang="en-US" dirty="0" smtClean="0"/>
          </a:p>
          <a:p>
            <a:pPr lvl="1"/>
            <a:endParaRPr lang="en-US" dirty="0"/>
          </a:p>
          <a:p>
            <a:pPr lvl="1"/>
            <a:endParaRPr lang="en-US" dirty="0"/>
          </a:p>
          <a:p>
            <a:r>
              <a:rPr lang="en-US" dirty="0" smtClean="0"/>
              <a:t>Remember, you need to mark a 1 for your number 1 choice, 2 for you second choice, and so on</a:t>
            </a:r>
          </a:p>
          <a:p>
            <a:endParaRPr lang="en-US" dirty="0"/>
          </a:p>
          <a:p>
            <a:r>
              <a:rPr lang="en-US" dirty="0" smtClean="0"/>
              <a:t>5 minutes</a:t>
            </a:r>
            <a:endParaRPr lang="en-US" dirty="0"/>
          </a:p>
        </p:txBody>
      </p:sp>
    </p:spTree>
    <p:extLst>
      <p:ext uri="{BB962C8B-B14F-4D97-AF65-F5344CB8AC3E}">
        <p14:creationId xmlns:p14="http://schemas.microsoft.com/office/powerpoint/2010/main" val="5124211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539</TotalTime>
  <Words>1967</Words>
  <Application>Microsoft Office PowerPoint</Application>
  <PresentationFormat>On-screen Show (4:3)</PresentationFormat>
  <Paragraphs>215</Paragraphs>
  <Slides>38</Slides>
  <Notes>2</Notes>
  <HiddenSlides>2</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0" baseType="lpstr">
      <vt:lpstr>Executive</vt:lpstr>
      <vt:lpstr>Document</vt:lpstr>
      <vt:lpstr>PowerPoint Presentation</vt:lpstr>
      <vt:lpstr>Warm Up</vt:lpstr>
      <vt:lpstr>PowerPoint Presentation</vt:lpstr>
      <vt:lpstr>PowerPoint Presentation</vt:lpstr>
      <vt:lpstr>Reviewing Career Opportunities</vt:lpstr>
      <vt:lpstr>International Towne Position Application</vt:lpstr>
      <vt:lpstr>Overview</vt:lpstr>
      <vt:lpstr>Learning Target</vt:lpstr>
      <vt:lpstr>International Towne Position Application</vt:lpstr>
      <vt:lpstr>Completion of  International Towne Position Application</vt:lpstr>
      <vt:lpstr>Discussion</vt:lpstr>
      <vt:lpstr>Resumes and Cover Letters</vt:lpstr>
      <vt:lpstr>Overview</vt:lpstr>
      <vt:lpstr>Cover Letters</vt:lpstr>
      <vt:lpstr>Sample Cover Letter</vt:lpstr>
      <vt:lpstr>Rough Draft/Final</vt:lpstr>
      <vt:lpstr>Resumes</vt:lpstr>
      <vt:lpstr>Sample Resume</vt:lpstr>
      <vt:lpstr>Rough Draft/Final</vt:lpstr>
      <vt:lpstr>Discussion</vt:lpstr>
      <vt:lpstr>Prior to Interview</vt:lpstr>
      <vt:lpstr>Interviewing Skills</vt:lpstr>
      <vt:lpstr>Overview</vt:lpstr>
      <vt:lpstr>Learning Target</vt:lpstr>
      <vt:lpstr>Discussion</vt:lpstr>
      <vt:lpstr>Discussion</vt:lpstr>
      <vt:lpstr>Do’s and Don’t of Interviewing</vt:lpstr>
      <vt:lpstr>When interviewing, ways to prepare…</vt:lpstr>
      <vt:lpstr>Discussion</vt:lpstr>
      <vt:lpstr>Optional Role Play if Time permits</vt:lpstr>
      <vt:lpstr>Warm Up</vt:lpstr>
      <vt:lpstr>Interviewing</vt:lpstr>
      <vt:lpstr>Overview</vt:lpstr>
      <vt:lpstr>Learning Target</vt:lpstr>
      <vt:lpstr>Remember…</vt:lpstr>
      <vt:lpstr>Live Interview Directions</vt:lpstr>
      <vt:lpstr>Interview Questions for Teachers</vt:lpstr>
      <vt:lpstr>Reflection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dc:title>
  <dc:creator>Meghan Law</dc:creator>
  <cp:lastModifiedBy>Meghan Law</cp:lastModifiedBy>
  <cp:revision>32</cp:revision>
  <cp:lastPrinted>2016-01-28T17:11:39Z</cp:lastPrinted>
  <dcterms:created xsi:type="dcterms:W3CDTF">2016-01-25T17:50:18Z</dcterms:created>
  <dcterms:modified xsi:type="dcterms:W3CDTF">2016-01-29T16:00:17Z</dcterms:modified>
</cp:coreProperties>
</file>