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9"/>
  </p:handoutMasterIdLst>
  <p:sldIdLst>
    <p:sldId id="263" r:id="rId2"/>
    <p:sldId id="294" r:id="rId3"/>
    <p:sldId id="289" r:id="rId4"/>
    <p:sldId id="267" r:id="rId5"/>
    <p:sldId id="268" r:id="rId6"/>
    <p:sldId id="269" r:id="rId7"/>
    <p:sldId id="270" r:id="rId8"/>
    <p:sldId id="264" r:id="rId9"/>
    <p:sldId id="265" r:id="rId10"/>
    <p:sldId id="283" r:id="rId11"/>
    <p:sldId id="257" r:id="rId12"/>
    <p:sldId id="288" r:id="rId13"/>
    <p:sldId id="266" r:id="rId14"/>
    <p:sldId id="286" r:id="rId15"/>
    <p:sldId id="287"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9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94CD2F85-2F67-4047-A2C7-CE2FF7728F13}" type="datetimeFigureOut">
              <a:rPr lang="en-US" smtClean="0"/>
              <a:t>2/25/2016</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51A0C951-7F77-4DD9-ACAC-DA913D3E53EE}" type="slidenum">
              <a:rPr lang="en-US" smtClean="0"/>
              <a:t>‹#›</a:t>
            </a:fld>
            <a:endParaRPr lang="en-US"/>
          </a:p>
        </p:txBody>
      </p:sp>
    </p:spTree>
    <p:extLst>
      <p:ext uri="{BB962C8B-B14F-4D97-AF65-F5344CB8AC3E}">
        <p14:creationId xmlns:p14="http://schemas.microsoft.com/office/powerpoint/2010/main" val="176887068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FDA1540-FA50-442B-9543-BB1783F47BE5}" type="datetimeFigureOut">
              <a:rPr lang="en-US" smtClean="0"/>
              <a:t>2/25/2016</a:t>
            </a:fld>
            <a:endParaRPr 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BA094388-ED2A-40FF-8BC9-7BC206E53F3C}" type="slidenum">
              <a:rPr lang="en-US" smtClean="0"/>
              <a:t>‹#›</a:t>
            </a:fld>
            <a:endParaRPr lang="en-US"/>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DA1540-FA50-442B-9543-BB1783F47BE5}"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94388-ED2A-40FF-8BC9-7BC206E53F3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DA1540-FA50-442B-9543-BB1783F47BE5}"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96000" y="6356350"/>
            <a:ext cx="762000" cy="365125"/>
          </a:xfrm>
        </p:spPr>
        <p:txBody>
          <a:bodyPr/>
          <a:lstStyle/>
          <a:p>
            <a:fld id="{BA094388-ED2A-40FF-8BC9-7BC206E53F3C}" type="slidenum">
              <a:rPr lang="en-US" smtClean="0"/>
              <a:t>‹#›</a:t>
            </a:fld>
            <a:endParaRPr lang="en-US"/>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DA1540-FA50-442B-9543-BB1783F47BE5}"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94388-ED2A-40FF-8BC9-7BC206E53F3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DA1540-FA50-442B-9543-BB1783F47BE5}" type="datetimeFigureOut">
              <a:rPr lang="en-US" smtClean="0"/>
              <a:t>2/25/2016</a:t>
            </a:fld>
            <a:endParaRPr lang="en-US"/>
          </a:p>
        </p:txBody>
      </p:sp>
      <p:sp>
        <p:nvSpPr>
          <p:cNvPr id="5" name="Footer Placeholder 4"/>
          <p:cNvSpPr>
            <a:spLocks noGrp="1"/>
          </p:cNvSpPr>
          <p:nvPr>
            <p:ph type="ftr" sz="quarter" idx="11"/>
          </p:nvPr>
        </p:nvSpPr>
        <p:spPr>
          <a:xfrm>
            <a:off x="5791200" y="6356350"/>
            <a:ext cx="2895600" cy="365125"/>
          </a:xfrm>
        </p:spPr>
        <p:txBody>
          <a:bodyPr/>
          <a:lstStyle/>
          <a:p>
            <a:endParaRPr 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BA094388-ED2A-40FF-8BC9-7BC206E53F3C}" type="slidenum">
              <a:rPr lang="en-US" smtClean="0"/>
              <a:t>‹#›</a:t>
            </a:fld>
            <a:endParaRPr lang="en-US"/>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DA1540-FA50-442B-9543-BB1783F47BE5}"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94388-ED2A-40FF-8BC9-7BC206E53F3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DA1540-FA50-442B-9543-BB1783F47BE5}" type="datetimeFigureOut">
              <a:rPr lang="en-US" smtClean="0"/>
              <a:t>2/25/2016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094388-ED2A-40FF-8BC9-7BC206E53F3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DA1540-FA50-442B-9543-BB1783F47BE5}" type="datetimeFigureOut">
              <a:rPr lang="en-US" smtClean="0"/>
              <a:t>2/25/2016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094388-ED2A-40FF-8BC9-7BC206E53F3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DA1540-FA50-442B-9543-BB1783F47BE5}" type="datetimeFigureOut">
              <a:rPr lang="en-US" smtClean="0"/>
              <a:t>2/25/2016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094388-ED2A-40FF-8BC9-7BC206E53F3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FDA1540-FA50-442B-9543-BB1783F47BE5}"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94388-ED2A-40FF-8BC9-7BC206E53F3C}"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6FDA1540-FA50-442B-9543-BB1783F47BE5}"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94388-ED2A-40FF-8BC9-7BC206E53F3C}"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6FDA1540-FA50-442B-9543-BB1783F47BE5}" type="datetimeFigureOut">
              <a:rPr lang="en-US" smtClean="0"/>
              <a:t>2/25/2016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A094388-ED2A-40FF-8BC9-7BC206E53F3C}" type="slidenum">
              <a:rPr lang="en-US" smtClean="0"/>
              <a:t>‹#›</a:t>
            </a:fld>
            <a:endParaRPr lang="en-US"/>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a:t>
            </a:r>
            <a:endParaRPr lang="en-US" dirty="0"/>
          </a:p>
        </p:txBody>
      </p:sp>
      <p:sp>
        <p:nvSpPr>
          <p:cNvPr id="3" name="Content Placeholder 2"/>
          <p:cNvSpPr>
            <a:spLocks noGrp="1"/>
          </p:cNvSpPr>
          <p:nvPr>
            <p:ph idx="1"/>
          </p:nvPr>
        </p:nvSpPr>
        <p:spPr/>
        <p:txBody>
          <a:bodyPr/>
          <a:lstStyle/>
          <a:p>
            <a:r>
              <a:rPr lang="en-US" dirty="0" smtClean="0"/>
              <a:t>After picking up your spiral, answer the following warm up question…</a:t>
            </a:r>
          </a:p>
          <a:p>
            <a:r>
              <a:rPr lang="en-US" dirty="0" smtClean="0"/>
              <a:t>Which of the following forms of government is the </a:t>
            </a:r>
            <a:r>
              <a:rPr lang="en-US" b="1" u="sng" dirty="0" smtClean="0"/>
              <a:t>most</a:t>
            </a:r>
            <a:r>
              <a:rPr lang="en-US" dirty="0" smtClean="0"/>
              <a:t> </a:t>
            </a:r>
            <a:r>
              <a:rPr lang="en-US" b="1" u="sng" dirty="0" smtClean="0"/>
              <a:t>restrictive</a:t>
            </a:r>
            <a:r>
              <a:rPr lang="en-US" dirty="0" smtClean="0"/>
              <a:t> on its people, justify</a:t>
            </a:r>
          </a:p>
          <a:p>
            <a:pPr lvl="2"/>
            <a:r>
              <a:rPr lang="en-US" dirty="0" smtClean="0"/>
              <a:t>Monarchy</a:t>
            </a:r>
            <a:endParaRPr lang="en-US" dirty="0"/>
          </a:p>
          <a:p>
            <a:pPr lvl="2"/>
            <a:r>
              <a:rPr lang="en-US" dirty="0"/>
              <a:t>Oligarchy</a:t>
            </a:r>
          </a:p>
          <a:p>
            <a:pPr lvl="2"/>
            <a:r>
              <a:rPr lang="en-US" dirty="0" smtClean="0"/>
              <a:t>Tyranny (Dictatorship)</a:t>
            </a:r>
            <a:endParaRPr lang="en-US" dirty="0"/>
          </a:p>
          <a:p>
            <a:pPr lvl="2"/>
            <a:r>
              <a:rPr lang="en-US" dirty="0"/>
              <a:t>Democracy</a:t>
            </a:r>
          </a:p>
          <a:p>
            <a:endParaRPr lang="en-US" dirty="0"/>
          </a:p>
        </p:txBody>
      </p:sp>
    </p:spTree>
    <p:extLst>
      <p:ext uri="{BB962C8B-B14F-4D97-AF65-F5344CB8AC3E}">
        <p14:creationId xmlns:p14="http://schemas.microsoft.com/office/powerpoint/2010/main" val="2343358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Vocabulary</a:t>
            </a:r>
            <a:endParaRPr lang="en-US" dirty="0"/>
          </a:p>
        </p:txBody>
      </p:sp>
      <p:sp>
        <p:nvSpPr>
          <p:cNvPr id="3" name="Content Placeholder 2"/>
          <p:cNvSpPr>
            <a:spLocks noGrp="1"/>
          </p:cNvSpPr>
          <p:nvPr>
            <p:ph idx="1"/>
          </p:nvPr>
        </p:nvSpPr>
        <p:spPr/>
        <p:txBody>
          <a:bodyPr/>
          <a:lstStyle/>
          <a:p>
            <a:r>
              <a:rPr lang="en-US" dirty="0" smtClean="0"/>
              <a:t>City States</a:t>
            </a:r>
          </a:p>
          <a:p>
            <a:r>
              <a:rPr lang="en-US" dirty="0" smtClean="0"/>
              <a:t>Monarch</a:t>
            </a:r>
          </a:p>
          <a:p>
            <a:r>
              <a:rPr lang="en-US" dirty="0" smtClean="0"/>
              <a:t>Aristocrat</a:t>
            </a:r>
          </a:p>
          <a:p>
            <a:r>
              <a:rPr lang="en-US" dirty="0" smtClean="0"/>
              <a:t>Oligarch</a:t>
            </a:r>
          </a:p>
          <a:p>
            <a:r>
              <a:rPr lang="en-US" dirty="0" smtClean="0"/>
              <a:t>Tyrant</a:t>
            </a:r>
          </a:p>
          <a:p>
            <a:r>
              <a:rPr lang="en-US" dirty="0" smtClean="0"/>
              <a:t>Democracy</a:t>
            </a:r>
          </a:p>
          <a:p>
            <a:r>
              <a:rPr lang="en-US" dirty="0" smtClean="0"/>
              <a:t>Citizen</a:t>
            </a:r>
          </a:p>
          <a:p>
            <a:r>
              <a:rPr lang="en-US" dirty="0" smtClean="0"/>
              <a:t>Assembly</a:t>
            </a:r>
          </a:p>
          <a:p>
            <a:endParaRPr lang="en-US" dirty="0"/>
          </a:p>
        </p:txBody>
      </p:sp>
    </p:spTree>
    <p:extLst>
      <p:ext uri="{BB962C8B-B14F-4D97-AF65-F5344CB8AC3E}">
        <p14:creationId xmlns:p14="http://schemas.microsoft.com/office/powerpoint/2010/main" val="19819328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685800"/>
          </a:xfrm>
        </p:spPr>
        <p:txBody>
          <a:bodyPr>
            <a:normAutofit fontScale="90000"/>
          </a:bodyPr>
          <a:lstStyle/>
          <a:p>
            <a:r>
              <a:rPr lang="en-US" sz="3600" dirty="0">
                <a:solidFill>
                  <a:schemeClr val="tx1"/>
                </a:solidFill>
                <a:effectLst/>
                <a:latin typeface="Aharoni" pitchFamily="2" charset="-79"/>
                <a:cs typeface="Aharoni" pitchFamily="2" charset="-79"/>
              </a:rPr>
              <a:t>Use pages 254- 257 </a:t>
            </a:r>
            <a:r>
              <a:rPr lang="en-US" sz="3600" dirty="0" smtClean="0">
                <a:solidFill>
                  <a:schemeClr val="tx1"/>
                </a:solidFill>
                <a:effectLst/>
                <a:latin typeface="Aharoni" pitchFamily="2" charset="-79"/>
                <a:cs typeface="Aharoni" pitchFamily="2" charset="-79"/>
              </a:rPr>
              <a:t>in the textbook to </a:t>
            </a:r>
            <a:r>
              <a:rPr lang="en-US" sz="3600" dirty="0">
                <a:solidFill>
                  <a:schemeClr val="tx1"/>
                </a:solidFill>
                <a:effectLst/>
                <a:latin typeface="Aharoni" pitchFamily="2" charset="-79"/>
                <a:cs typeface="Aharoni" pitchFamily="2" charset="-79"/>
              </a:rPr>
              <a:t>complete the </a:t>
            </a:r>
            <a:r>
              <a:rPr lang="en-US" sz="3600" dirty="0" smtClean="0">
                <a:solidFill>
                  <a:schemeClr val="tx1"/>
                </a:solidFill>
                <a:effectLst/>
                <a:latin typeface="Aharoni" pitchFamily="2" charset="-79"/>
                <a:cs typeface="Aharoni" pitchFamily="2" charset="-79"/>
              </a:rPr>
              <a:t>chart on page 70 of your spiral </a:t>
            </a:r>
            <a:endParaRPr lang="en-US" sz="3600" b="1" dirty="0">
              <a:solidFill>
                <a:srgbClr val="C0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33773038"/>
              </p:ext>
            </p:extLst>
          </p:nvPr>
        </p:nvGraphicFramePr>
        <p:xfrm>
          <a:off x="685800" y="1066800"/>
          <a:ext cx="7620000" cy="5638800"/>
        </p:xfrm>
        <a:graphic>
          <a:graphicData uri="http://schemas.openxmlformats.org/drawingml/2006/table">
            <a:tbl>
              <a:tblPr firstRow="1" bandRow="1">
                <a:tableStyleId>{5C22544A-7EE6-4342-B048-85BDC9FD1C3A}</a:tableStyleId>
              </a:tblPr>
              <a:tblGrid>
                <a:gridCol w="2540000"/>
                <a:gridCol w="2540000"/>
                <a:gridCol w="2540000"/>
              </a:tblGrid>
              <a:tr h="1981200">
                <a:tc>
                  <a:txBody>
                    <a:bodyPr/>
                    <a:lstStyle/>
                    <a:p>
                      <a:pPr algn="ctr"/>
                      <a:r>
                        <a:rPr lang="en-US" dirty="0" smtClean="0"/>
                        <a:t>Government</a:t>
                      </a:r>
                      <a:endParaRPr lang="en-US" dirty="0"/>
                    </a:p>
                  </a:txBody>
                  <a:tcPr/>
                </a:tc>
                <a:tc>
                  <a:txBody>
                    <a:bodyPr/>
                    <a:lstStyle/>
                    <a:p>
                      <a:pPr algn="ctr"/>
                      <a:r>
                        <a:rPr lang="en-US" dirty="0" smtClean="0"/>
                        <a:t>Pro</a:t>
                      </a:r>
                      <a:endParaRPr lang="en-US" dirty="0"/>
                    </a:p>
                  </a:txBody>
                  <a:tcPr/>
                </a:tc>
                <a:tc>
                  <a:txBody>
                    <a:bodyPr/>
                    <a:lstStyle/>
                    <a:p>
                      <a:pPr algn="ctr"/>
                      <a:r>
                        <a:rPr lang="en-US" dirty="0" smtClean="0"/>
                        <a:t>Con</a:t>
                      </a:r>
                      <a:endParaRPr lang="en-US" dirty="0"/>
                    </a:p>
                  </a:txBody>
                  <a:tcPr/>
                </a:tc>
              </a:tr>
              <a:tr h="849824">
                <a:tc>
                  <a:txBody>
                    <a:bodyPr/>
                    <a:lstStyle/>
                    <a:p>
                      <a:r>
                        <a:rPr lang="en-US" dirty="0" smtClean="0"/>
                        <a:t>Monarchy</a:t>
                      </a:r>
                    </a:p>
                    <a:p>
                      <a:endParaRPr lang="en-US" dirty="0" smtClean="0"/>
                    </a:p>
                    <a:p>
                      <a:endParaRPr lang="en-US" dirty="0"/>
                    </a:p>
                  </a:txBody>
                  <a:tcPr/>
                </a:tc>
                <a:tc>
                  <a:txBody>
                    <a:bodyPr/>
                    <a:lstStyle/>
                    <a:p>
                      <a:endParaRPr lang="en-US" dirty="0"/>
                    </a:p>
                  </a:txBody>
                  <a:tcPr/>
                </a:tc>
                <a:tc>
                  <a:txBody>
                    <a:bodyPr/>
                    <a:lstStyle/>
                    <a:p>
                      <a:endParaRPr lang="en-US" dirty="0"/>
                    </a:p>
                  </a:txBody>
                  <a:tcPr/>
                </a:tc>
              </a:tr>
              <a:tr h="849824">
                <a:tc>
                  <a:txBody>
                    <a:bodyPr/>
                    <a:lstStyle/>
                    <a:p>
                      <a:r>
                        <a:rPr lang="en-US" dirty="0" smtClean="0"/>
                        <a:t>Oligarchy</a:t>
                      </a:r>
                    </a:p>
                    <a:p>
                      <a:endParaRPr lang="en-US" dirty="0" smtClean="0"/>
                    </a:p>
                    <a:p>
                      <a:endParaRPr lang="en-US" dirty="0"/>
                    </a:p>
                  </a:txBody>
                  <a:tcPr/>
                </a:tc>
                <a:tc>
                  <a:txBody>
                    <a:bodyPr/>
                    <a:lstStyle/>
                    <a:p>
                      <a:endParaRPr lang="en-US" dirty="0"/>
                    </a:p>
                  </a:txBody>
                  <a:tcPr/>
                </a:tc>
                <a:tc>
                  <a:txBody>
                    <a:bodyPr/>
                    <a:lstStyle/>
                    <a:p>
                      <a:endParaRPr lang="en-US" dirty="0"/>
                    </a:p>
                  </a:txBody>
                  <a:tcPr/>
                </a:tc>
              </a:tr>
              <a:tr h="849824">
                <a:tc>
                  <a:txBody>
                    <a:bodyPr/>
                    <a:lstStyle/>
                    <a:p>
                      <a:r>
                        <a:rPr lang="en-US" dirty="0" smtClean="0"/>
                        <a:t>Tyranny (Dictatorship)</a:t>
                      </a:r>
                    </a:p>
                    <a:p>
                      <a:endParaRPr lang="en-US" dirty="0" smtClean="0"/>
                    </a:p>
                    <a:p>
                      <a:endParaRPr lang="en-US" dirty="0"/>
                    </a:p>
                  </a:txBody>
                  <a:tcPr/>
                </a:tc>
                <a:tc>
                  <a:txBody>
                    <a:bodyPr/>
                    <a:lstStyle/>
                    <a:p>
                      <a:endParaRPr lang="en-US" dirty="0"/>
                    </a:p>
                  </a:txBody>
                  <a:tcPr/>
                </a:tc>
                <a:tc>
                  <a:txBody>
                    <a:bodyPr/>
                    <a:lstStyle/>
                    <a:p>
                      <a:endParaRPr lang="en-US" dirty="0"/>
                    </a:p>
                  </a:txBody>
                  <a:tcPr/>
                </a:tc>
              </a:tr>
              <a:tr h="849824">
                <a:tc>
                  <a:txBody>
                    <a:bodyPr/>
                    <a:lstStyle/>
                    <a:p>
                      <a:r>
                        <a:rPr lang="en-US" dirty="0" smtClean="0"/>
                        <a:t>Democracy</a:t>
                      </a:r>
                    </a:p>
                    <a:p>
                      <a:endParaRPr lang="en-US" dirty="0" smtClean="0"/>
                    </a:p>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668603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Rise of Democracy</a:t>
            </a:r>
            <a:endParaRPr lang="en-US" dirty="0"/>
          </a:p>
        </p:txBody>
      </p:sp>
      <p:sp>
        <p:nvSpPr>
          <p:cNvPr id="5" name="Text Placeholder 4"/>
          <p:cNvSpPr>
            <a:spLocks noGrp="1"/>
          </p:cNvSpPr>
          <p:nvPr>
            <p:ph type="body" idx="1"/>
          </p:nvPr>
        </p:nvSpPr>
        <p:spPr/>
        <p:txBody>
          <a:bodyPr/>
          <a:lstStyle/>
          <a:p>
            <a:r>
              <a:rPr lang="en-US" dirty="0" smtClean="0"/>
              <a:t>Page 253</a:t>
            </a:r>
            <a:endParaRPr lang="en-US" dirty="0"/>
          </a:p>
        </p:txBody>
      </p:sp>
    </p:spTree>
    <p:extLst>
      <p:ext uri="{BB962C8B-B14F-4D97-AF65-F5344CB8AC3E}">
        <p14:creationId xmlns:p14="http://schemas.microsoft.com/office/powerpoint/2010/main" val="615651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685800"/>
          </a:xfrm>
        </p:spPr>
        <p:txBody>
          <a:bodyPr>
            <a:normAutofit fontScale="90000"/>
          </a:bodyPr>
          <a:lstStyle/>
          <a:p>
            <a:r>
              <a:rPr lang="en-US" sz="3600" dirty="0" smtClean="0">
                <a:solidFill>
                  <a:schemeClr val="tx1"/>
                </a:solidFill>
                <a:effectLst/>
                <a:latin typeface="Aharoni" pitchFamily="2" charset="-79"/>
                <a:cs typeface="Aharoni" pitchFamily="2" charset="-79"/>
              </a:rPr>
              <a:t>Copy this chart on to page 70 of your spiral and title it “Rise of Democracy in Greece” </a:t>
            </a:r>
            <a:endParaRPr lang="en-US" sz="3600" dirty="0">
              <a:solidFill>
                <a:schemeClr val="tx1"/>
              </a:solidFill>
              <a:effectLst/>
              <a:latin typeface="Aharoni" pitchFamily="2" charset="-79"/>
              <a:cs typeface="Aharoni" pitchFamily="2" charset="-79"/>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48913529"/>
              </p:ext>
            </p:extLst>
          </p:nvPr>
        </p:nvGraphicFramePr>
        <p:xfrm>
          <a:off x="381000" y="1046028"/>
          <a:ext cx="8153400" cy="5497135"/>
        </p:xfrm>
        <a:graphic>
          <a:graphicData uri="http://schemas.openxmlformats.org/drawingml/2006/table">
            <a:tbl>
              <a:tblPr firstRow="1" bandRow="1">
                <a:tableStyleId>{5C22544A-7EE6-4342-B048-85BDC9FD1C3A}</a:tableStyleId>
              </a:tblPr>
              <a:tblGrid>
                <a:gridCol w="1630680"/>
                <a:gridCol w="1630680"/>
                <a:gridCol w="1630680"/>
                <a:gridCol w="1630680"/>
                <a:gridCol w="1630680"/>
              </a:tblGrid>
              <a:tr h="1290895">
                <a:tc>
                  <a:txBody>
                    <a:bodyPr/>
                    <a:lstStyle/>
                    <a:p>
                      <a:pPr algn="ctr"/>
                      <a:r>
                        <a:rPr lang="en-US" dirty="0" smtClean="0"/>
                        <a:t>Government</a:t>
                      </a:r>
                    </a:p>
                    <a:p>
                      <a:pPr algn="ctr"/>
                      <a:endParaRPr lang="en-US" dirty="0"/>
                    </a:p>
                  </a:txBody>
                  <a:tcPr/>
                </a:tc>
                <a:tc>
                  <a:txBody>
                    <a:bodyPr/>
                    <a:lstStyle/>
                    <a:p>
                      <a:pPr algn="ctr"/>
                      <a:r>
                        <a:rPr lang="en-US" smtClean="0"/>
                        <a:t>When</a:t>
                      </a:r>
                      <a:r>
                        <a:rPr lang="en-US" baseline="0" smtClean="0"/>
                        <a:t>  existed?</a:t>
                      </a:r>
                      <a:endParaRPr lang="en-US" baseline="0" dirty="0" smtClean="0"/>
                    </a:p>
                    <a:p>
                      <a:pPr algn="ctr"/>
                      <a:r>
                        <a:rPr lang="en-US" baseline="0" dirty="0" smtClean="0"/>
                        <a:t>Who had the power?</a:t>
                      </a:r>
                      <a:endParaRPr lang="en-US" dirty="0"/>
                    </a:p>
                  </a:txBody>
                  <a:tcPr/>
                </a:tc>
                <a:tc>
                  <a:txBody>
                    <a:bodyPr/>
                    <a:lstStyle/>
                    <a:p>
                      <a:pPr algn="ctr"/>
                      <a:r>
                        <a:rPr lang="en-US" dirty="0" smtClean="0"/>
                        <a:t>What did citizens roles</a:t>
                      </a:r>
                      <a:r>
                        <a:rPr lang="en-US" baseline="0" dirty="0" smtClean="0"/>
                        <a:t> look like in Greece?</a:t>
                      </a:r>
                      <a:endParaRPr lang="en-US" dirty="0"/>
                    </a:p>
                  </a:txBody>
                  <a:tcPr/>
                </a:tc>
                <a:tc>
                  <a:txBody>
                    <a:bodyPr/>
                    <a:lstStyle/>
                    <a:p>
                      <a:pPr algn="ctr"/>
                      <a:r>
                        <a:rPr lang="en-US" dirty="0" smtClean="0"/>
                        <a:t>Why did this government survive or failed?</a:t>
                      </a:r>
                      <a:endParaRPr lang="en-US" dirty="0"/>
                    </a:p>
                  </a:txBody>
                  <a:tcPr/>
                </a:tc>
                <a:tc>
                  <a:txBody>
                    <a:bodyPr/>
                    <a:lstStyle/>
                    <a:p>
                      <a:pPr algn="ctr"/>
                      <a:r>
                        <a:rPr lang="en-US" dirty="0" smtClean="0"/>
                        <a:t>I lost power</a:t>
                      </a:r>
                      <a:r>
                        <a:rPr lang="en-US" baseline="0" dirty="0" smtClean="0"/>
                        <a:t> because…</a:t>
                      </a:r>
                      <a:endParaRPr lang="en-US" dirty="0"/>
                    </a:p>
                  </a:txBody>
                  <a:tcPr/>
                </a:tc>
              </a:tr>
              <a:tr h="1139780">
                <a:tc>
                  <a:txBody>
                    <a:bodyPr/>
                    <a:lstStyle/>
                    <a:p>
                      <a:pPr algn="ctr"/>
                      <a:r>
                        <a:rPr lang="en-US" dirty="0" smtClean="0"/>
                        <a:t>Monarchy</a:t>
                      </a:r>
                    </a:p>
                    <a:p>
                      <a:pPr algn="ctr"/>
                      <a:r>
                        <a:rPr lang="en-US" dirty="0" smtClean="0"/>
                        <a:t>(26.2)</a:t>
                      </a:r>
                    </a:p>
                    <a:p>
                      <a:pPr algn="ctr"/>
                      <a:endParaRPr lang="en-US" dirty="0" smtClean="0"/>
                    </a:p>
                    <a:p>
                      <a:pPr algn="ct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876754">
                <a:tc>
                  <a:txBody>
                    <a:bodyPr/>
                    <a:lstStyle/>
                    <a:p>
                      <a:pPr algn="ctr"/>
                      <a:r>
                        <a:rPr lang="en-US" dirty="0" smtClean="0"/>
                        <a:t>Oligarchy</a:t>
                      </a:r>
                    </a:p>
                    <a:p>
                      <a:pPr algn="ctr"/>
                      <a:r>
                        <a:rPr lang="en-US" dirty="0" smtClean="0"/>
                        <a:t>(26.3)</a:t>
                      </a:r>
                    </a:p>
                    <a:p>
                      <a:pPr algn="ct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139780">
                <a:tc>
                  <a:txBody>
                    <a:bodyPr/>
                    <a:lstStyle/>
                    <a:p>
                      <a:pPr algn="ctr"/>
                      <a:r>
                        <a:rPr lang="en-US" dirty="0" smtClean="0"/>
                        <a:t>Tyranny (Dictatorship)</a:t>
                      </a:r>
                    </a:p>
                    <a:p>
                      <a:pPr algn="ctr"/>
                      <a:r>
                        <a:rPr lang="en-US" dirty="0" smtClean="0"/>
                        <a:t>(26.4)</a:t>
                      </a:r>
                    </a:p>
                    <a:p>
                      <a:pPr algn="ct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876754">
                <a:tc>
                  <a:txBody>
                    <a:bodyPr/>
                    <a:lstStyle/>
                    <a:p>
                      <a:pPr algn="ctr"/>
                      <a:r>
                        <a:rPr lang="en-US" dirty="0" smtClean="0"/>
                        <a:t>Democracy</a:t>
                      </a:r>
                    </a:p>
                    <a:p>
                      <a:pPr algn="ctr"/>
                      <a:r>
                        <a:rPr lang="en-US" dirty="0" smtClean="0"/>
                        <a:t>(26.5)</a:t>
                      </a:r>
                    </a:p>
                    <a:p>
                      <a:pPr algn="ct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905067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your group of four,  you will be responsible for filling in your section of the chart from the </a:t>
            </a:r>
            <a:r>
              <a:rPr lang="en-US" dirty="0"/>
              <a:t>reading. Use pages 254- 257 in the textbook to complete </a:t>
            </a:r>
            <a:r>
              <a:rPr lang="en-US" dirty="0" smtClean="0"/>
              <a:t>this task.</a:t>
            </a:r>
          </a:p>
          <a:p>
            <a:pPr lvl="1"/>
            <a:r>
              <a:rPr lang="en-US" dirty="0" smtClean="0"/>
              <a:t>1 will do 26.2 on page 254</a:t>
            </a:r>
          </a:p>
          <a:p>
            <a:pPr lvl="1"/>
            <a:r>
              <a:rPr lang="en-US" dirty="0" smtClean="0"/>
              <a:t>2 will do 26.3 on page 255</a:t>
            </a:r>
          </a:p>
          <a:p>
            <a:pPr lvl="1"/>
            <a:r>
              <a:rPr lang="en-US" dirty="0" smtClean="0"/>
              <a:t>3 will do 26.4 on page 256</a:t>
            </a:r>
          </a:p>
          <a:p>
            <a:pPr lvl="1"/>
            <a:r>
              <a:rPr lang="en-US" dirty="0" smtClean="0"/>
              <a:t>4 will do 26.5 on page 257</a:t>
            </a:r>
          </a:p>
          <a:p>
            <a:pPr lvl="1"/>
            <a:endParaRPr lang="en-US" dirty="0"/>
          </a:p>
          <a:p>
            <a:r>
              <a:rPr lang="en-US" dirty="0" smtClean="0"/>
              <a:t>Remember to read carefully and fill in your part of the chart as completely as you can because you are responsible for teaching the other members of the group about your section.</a:t>
            </a:r>
          </a:p>
          <a:p>
            <a:endParaRPr lang="en-US" dirty="0"/>
          </a:p>
          <a:p>
            <a:r>
              <a:rPr lang="en-US" dirty="0" smtClean="0"/>
              <a:t>You have 10 minutes!</a:t>
            </a:r>
            <a:endParaRPr lang="en-US" dirty="0"/>
          </a:p>
        </p:txBody>
      </p:sp>
    </p:spTree>
    <p:extLst>
      <p:ext uri="{BB962C8B-B14F-4D97-AF65-F5344CB8AC3E}">
        <p14:creationId xmlns:p14="http://schemas.microsoft.com/office/powerpoint/2010/main" val="27580355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Share Out and Take Notes</a:t>
            </a:r>
            <a:endParaRPr lang="en-US" dirty="0"/>
          </a:p>
        </p:txBody>
      </p:sp>
      <p:sp>
        <p:nvSpPr>
          <p:cNvPr id="5" name="Text Placeholder 4"/>
          <p:cNvSpPr>
            <a:spLocks noGrp="1"/>
          </p:cNvSpPr>
          <p:nvPr>
            <p:ph type="body" idx="1"/>
          </p:nvPr>
        </p:nvSpPr>
        <p:spPr>
          <a:xfrm>
            <a:off x="457200" y="5638800"/>
            <a:ext cx="8001000" cy="980440"/>
          </a:xfrm>
        </p:spPr>
        <p:txBody>
          <a:bodyPr>
            <a:normAutofit/>
          </a:bodyPr>
          <a:lstStyle/>
          <a:p>
            <a:r>
              <a:rPr lang="en-US" b="1" dirty="0" smtClean="0">
                <a:solidFill>
                  <a:schemeClr val="accent1"/>
                </a:solidFill>
              </a:rPr>
              <a:t>You have 15 minutes to share out all 4 sections.  </a:t>
            </a:r>
          </a:p>
          <a:p>
            <a:r>
              <a:rPr lang="en-US" b="1" dirty="0" smtClean="0">
                <a:solidFill>
                  <a:schemeClr val="accent1"/>
                </a:solidFill>
              </a:rPr>
              <a:t>As your group members share out their information, please take notes.</a:t>
            </a:r>
            <a:endParaRPr lang="en-US" b="1" dirty="0">
              <a:solidFill>
                <a:schemeClr val="accent1"/>
              </a:solidFill>
            </a:endParaRPr>
          </a:p>
        </p:txBody>
      </p:sp>
    </p:spTree>
    <p:extLst>
      <p:ext uri="{BB962C8B-B14F-4D97-AF65-F5344CB8AC3E}">
        <p14:creationId xmlns:p14="http://schemas.microsoft.com/office/powerpoint/2010/main" val="39017686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How did the </a:t>
            </a:r>
            <a:r>
              <a:rPr lang="en-US" sz="4400" dirty="0"/>
              <a:t>role of the Greek citizen evolved over time within each form of government </a:t>
            </a:r>
            <a:r>
              <a:rPr lang="en-US" sz="4400" smtClean="0"/>
              <a:t>Greece used</a:t>
            </a:r>
            <a:r>
              <a:rPr lang="en-US" sz="4400" dirty="0" smtClean="0"/>
              <a:t>?</a:t>
            </a:r>
            <a:r>
              <a:rPr lang="en-US" sz="4400" smtClean="0"/>
              <a:t>  </a:t>
            </a:r>
            <a:r>
              <a:rPr lang="en-US" sz="4400" dirty="0" smtClean="0"/>
              <a:t/>
            </a:r>
            <a:br>
              <a:rPr lang="en-US" sz="4400" dirty="0" smtClean="0"/>
            </a:br>
            <a:r>
              <a:rPr lang="en-US" sz="4800" dirty="0" smtClean="0"/>
              <a:t/>
            </a:r>
            <a:br>
              <a:rPr lang="en-US" sz="4800" dirty="0" smtClean="0"/>
            </a:br>
            <a:r>
              <a:rPr lang="en-US" sz="4800" dirty="0" smtClean="0"/>
              <a:t>How </a:t>
            </a:r>
            <a:r>
              <a:rPr lang="en-US" sz="4800" dirty="0"/>
              <a:t>did unhappiness with these government systems lead to democracy?</a:t>
            </a:r>
          </a:p>
        </p:txBody>
      </p:sp>
      <p:sp>
        <p:nvSpPr>
          <p:cNvPr id="3" name="Text Placeholder 2"/>
          <p:cNvSpPr>
            <a:spLocks noGrp="1"/>
          </p:cNvSpPr>
          <p:nvPr>
            <p:ph type="body" idx="1"/>
          </p:nvPr>
        </p:nvSpPr>
        <p:spPr/>
        <p:txBody>
          <a:bodyPr/>
          <a:lstStyle/>
          <a:p>
            <a:r>
              <a:rPr lang="en-US" dirty="0" smtClean="0"/>
              <a:t>Discussion</a:t>
            </a:r>
            <a:endParaRPr lang="en-US" dirty="0"/>
          </a:p>
        </p:txBody>
      </p:sp>
    </p:spTree>
    <p:extLst>
      <p:ext uri="{BB962C8B-B14F-4D97-AF65-F5344CB8AC3E}">
        <p14:creationId xmlns:p14="http://schemas.microsoft.com/office/powerpoint/2010/main" val="16380173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a:t>
            </a:r>
            <a:endParaRPr lang="en-US" dirty="0"/>
          </a:p>
        </p:txBody>
      </p:sp>
      <p:sp>
        <p:nvSpPr>
          <p:cNvPr id="3" name="Content Placeholder 2"/>
          <p:cNvSpPr>
            <a:spLocks noGrp="1"/>
          </p:cNvSpPr>
          <p:nvPr>
            <p:ph idx="1"/>
          </p:nvPr>
        </p:nvSpPr>
        <p:spPr/>
        <p:txBody>
          <a:bodyPr/>
          <a:lstStyle/>
          <a:p>
            <a:r>
              <a:rPr lang="en-US" dirty="0" smtClean="0"/>
              <a:t>Why do you think the type of government changed so many times in Greece?</a:t>
            </a:r>
          </a:p>
          <a:p>
            <a:endParaRPr lang="en-US" dirty="0"/>
          </a:p>
        </p:txBody>
      </p:sp>
    </p:spTree>
    <p:extLst>
      <p:ext uri="{BB962C8B-B14F-4D97-AF65-F5344CB8AC3E}">
        <p14:creationId xmlns:p14="http://schemas.microsoft.com/office/powerpoint/2010/main" val="29785134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3657600"/>
            <a:ext cx="8686800" cy="853440"/>
          </a:xfrm>
        </p:spPr>
        <p:txBody>
          <a:bodyPr>
            <a:normAutofit fontScale="90000"/>
          </a:bodyPr>
          <a:lstStyle/>
          <a:p>
            <a:r>
              <a:rPr lang="en-US" sz="6000" dirty="0" smtClean="0"/>
              <a:t>Review of </a:t>
            </a:r>
            <a:br>
              <a:rPr lang="en-US" sz="6000" dirty="0" smtClean="0"/>
            </a:br>
            <a:r>
              <a:rPr lang="en-US" sz="6000" dirty="0" smtClean="0"/>
              <a:t>the Rise of Democracy in Greece</a:t>
            </a:r>
            <a:endParaRPr lang="en-US" sz="6000"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9513825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 a Monarchy…</a:t>
            </a:r>
            <a:endParaRPr lang="en-US" dirty="0"/>
          </a:p>
        </p:txBody>
      </p:sp>
      <p:sp>
        <p:nvSpPr>
          <p:cNvPr id="3" name="Content Placeholder 2"/>
          <p:cNvSpPr>
            <a:spLocks noGrp="1"/>
          </p:cNvSpPr>
          <p:nvPr>
            <p:ph idx="1"/>
          </p:nvPr>
        </p:nvSpPr>
        <p:spPr>
          <a:xfrm>
            <a:off x="2819400" y="2362200"/>
            <a:ext cx="4953000" cy="3048001"/>
          </a:xfrm>
        </p:spPr>
        <p:txBody>
          <a:bodyPr>
            <a:normAutofit fontScale="77500" lnSpcReduction="20000"/>
          </a:bodyPr>
          <a:lstStyle/>
          <a:p>
            <a:r>
              <a:rPr lang="en-US" dirty="0" smtClean="0"/>
              <a:t>One person inherits power</a:t>
            </a:r>
          </a:p>
          <a:p>
            <a:pPr lvl="1"/>
            <a:r>
              <a:rPr lang="en-US" dirty="0" smtClean="0"/>
              <a:t>The power to make political decisions is in the hands of one person.</a:t>
            </a:r>
          </a:p>
          <a:p>
            <a:r>
              <a:rPr lang="en-US" dirty="0" smtClean="0"/>
              <a:t>Ex.  I lost power because I depended on the aristocrats to help me during war, but they demanded more power and finally overthrew me</a:t>
            </a:r>
            <a:endParaRPr lang="en-US" dirty="0"/>
          </a:p>
        </p:txBody>
      </p:sp>
      <p:pic>
        <p:nvPicPr>
          <p:cNvPr id="1026" name="Picture 2" descr="http://artswork.asu.edu/students/lessons/drama_theatre/theatre_book/images/costume_greek_go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985" y="1676400"/>
            <a:ext cx="2667000" cy="5010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0262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a:t>
            </a:r>
            <a:endParaRPr lang="en-US" dirty="0"/>
          </a:p>
        </p:txBody>
      </p:sp>
      <p:sp>
        <p:nvSpPr>
          <p:cNvPr id="3" name="Content Placeholder 2"/>
          <p:cNvSpPr>
            <a:spLocks noGrp="1"/>
          </p:cNvSpPr>
          <p:nvPr>
            <p:ph idx="1"/>
          </p:nvPr>
        </p:nvSpPr>
        <p:spPr/>
        <p:txBody>
          <a:bodyPr/>
          <a:lstStyle/>
          <a:p>
            <a:r>
              <a:rPr lang="en-US" dirty="0"/>
              <a:t>Define the following form of government in one </a:t>
            </a:r>
            <a:r>
              <a:rPr lang="en-US" dirty="0" smtClean="0"/>
              <a:t>word:</a:t>
            </a:r>
          </a:p>
          <a:p>
            <a:pPr lvl="1"/>
            <a:r>
              <a:rPr lang="en-US" dirty="0"/>
              <a:t>Monarchy</a:t>
            </a:r>
          </a:p>
          <a:p>
            <a:pPr lvl="1"/>
            <a:r>
              <a:rPr lang="en-US" dirty="0"/>
              <a:t>Oligarchy</a:t>
            </a:r>
          </a:p>
          <a:p>
            <a:pPr lvl="1"/>
            <a:r>
              <a:rPr lang="en-US" dirty="0"/>
              <a:t>Tyranny (Dictatorship)</a:t>
            </a:r>
          </a:p>
          <a:p>
            <a:pPr lvl="1"/>
            <a:r>
              <a:rPr lang="en-US" dirty="0"/>
              <a:t>Democracy</a:t>
            </a:r>
          </a:p>
          <a:p>
            <a:pPr lvl="1"/>
            <a:endParaRPr lang="en-US" dirty="0"/>
          </a:p>
        </p:txBody>
      </p:sp>
    </p:spTree>
    <p:extLst>
      <p:ext uri="{BB962C8B-B14F-4D97-AF65-F5344CB8AC3E}">
        <p14:creationId xmlns:p14="http://schemas.microsoft.com/office/powerpoint/2010/main" val="28990035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Under an oligarchy…</a:t>
            </a:r>
            <a:endParaRPr lang="en-US" dirty="0"/>
          </a:p>
        </p:txBody>
      </p:sp>
      <p:sp>
        <p:nvSpPr>
          <p:cNvPr id="3" name="Content Placeholder 2"/>
          <p:cNvSpPr>
            <a:spLocks noGrp="1"/>
          </p:cNvSpPr>
          <p:nvPr>
            <p:ph idx="1"/>
          </p:nvPr>
        </p:nvSpPr>
        <p:spPr>
          <a:xfrm>
            <a:off x="3124200" y="2438400"/>
            <a:ext cx="4648200" cy="3048001"/>
          </a:xfrm>
        </p:spPr>
        <p:txBody>
          <a:bodyPr>
            <a:normAutofit fontScale="55000" lnSpcReduction="20000"/>
          </a:bodyPr>
          <a:lstStyle/>
          <a:p>
            <a:r>
              <a:rPr lang="en-US" dirty="0" smtClean="0"/>
              <a:t>A few people share power</a:t>
            </a:r>
          </a:p>
          <a:p>
            <a:pPr lvl="1"/>
            <a:r>
              <a:rPr lang="en-US" dirty="0" smtClean="0"/>
              <a:t>The power to make political decisions is in the hands of a few people.</a:t>
            </a:r>
          </a:p>
          <a:p>
            <a:r>
              <a:rPr lang="en-US" dirty="0" smtClean="0"/>
              <a:t>Ex. We lost power because we ignored the needs of most of the people.  We passed unpopular laws and used the army to enforce them.  We passed laws that protected our wealth.  The rich got richer, the poor got poorer, and eventually the poor turned to leaders in the army.  These new leaders overthrew us.  </a:t>
            </a:r>
            <a:endParaRPr lang="en-US" dirty="0"/>
          </a:p>
        </p:txBody>
      </p:sp>
      <p:pic>
        <p:nvPicPr>
          <p:cNvPr id="3074" name="Picture 2" descr="http://4.bp.blogspot.com/-9xRz1WwTsPI/TVvPAFWeKVI/AAAAAAAAAaM/MwjeluXp7do/s1600/greek-battle-dress-men3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28800"/>
            <a:ext cx="2895600" cy="4010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881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 a tyranny…</a:t>
            </a:r>
            <a:endParaRPr lang="en-US" dirty="0"/>
          </a:p>
        </p:txBody>
      </p:sp>
      <p:sp>
        <p:nvSpPr>
          <p:cNvPr id="3" name="Content Placeholder 2"/>
          <p:cNvSpPr>
            <a:spLocks noGrp="1"/>
          </p:cNvSpPr>
          <p:nvPr>
            <p:ph idx="1"/>
          </p:nvPr>
        </p:nvSpPr>
        <p:spPr>
          <a:xfrm>
            <a:off x="2667000" y="2438400"/>
            <a:ext cx="5105400" cy="3048001"/>
          </a:xfrm>
        </p:spPr>
        <p:txBody>
          <a:bodyPr>
            <a:normAutofit fontScale="85000" lnSpcReduction="20000"/>
          </a:bodyPr>
          <a:lstStyle/>
          <a:p>
            <a:r>
              <a:rPr lang="en-US" dirty="0" smtClean="0"/>
              <a:t>One person takes power by force</a:t>
            </a:r>
          </a:p>
          <a:p>
            <a:pPr lvl="1"/>
            <a:r>
              <a:rPr lang="en-US" dirty="0" smtClean="0"/>
              <a:t>The power to make political decisions is in the hands of one person who is not a lawful ruler. </a:t>
            </a:r>
          </a:p>
          <a:p>
            <a:r>
              <a:rPr lang="en-US" dirty="0" smtClean="0"/>
              <a:t>Ex. I lost power because sometimes I ruled and ignored the needs of the people, and the people forced me out.  </a:t>
            </a:r>
            <a:endParaRPr lang="en-US" dirty="0"/>
          </a:p>
        </p:txBody>
      </p:sp>
      <p:pic>
        <p:nvPicPr>
          <p:cNvPr id="2050" name="Picture 2" descr="http://www.colourbox.com/preview/2576458-579176-ancient-greek-man-in-cartoon-style-for-comics-desig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752599"/>
            <a:ext cx="2362200" cy="4311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087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 a democracy…</a:t>
            </a:r>
            <a:endParaRPr lang="en-US" dirty="0"/>
          </a:p>
        </p:txBody>
      </p:sp>
      <p:sp>
        <p:nvSpPr>
          <p:cNvPr id="3" name="Content Placeholder 2"/>
          <p:cNvSpPr>
            <a:spLocks noGrp="1"/>
          </p:cNvSpPr>
          <p:nvPr>
            <p:ph idx="1"/>
          </p:nvPr>
        </p:nvSpPr>
        <p:spPr/>
        <p:txBody>
          <a:bodyPr/>
          <a:lstStyle/>
          <a:p>
            <a:r>
              <a:rPr lang="en-US" dirty="0" smtClean="0"/>
              <a:t>All Citizens share power</a:t>
            </a:r>
          </a:p>
          <a:p>
            <a:pPr lvl="1"/>
            <a:r>
              <a:rPr lang="en-US" dirty="0" smtClean="0"/>
              <a:t>The power to make political decisions is in the hands of all citizens</a:t>
            </a:r>
            <a:endParaRPr lang="en-US" dirty="0"/>
          </a:p>
        </p:txBody>
      </p:sp>
      <p:pic>
        <p:nvPicPr>
          <p:cNvPr id="4098" name="Picture 2" descr="http://www.novaroma.org/vici/images/Greekcitysce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6975" y="3200400"/>
            <a:ext cx="4953000" cy="3293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14108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1037" y="609600"/>
            <a:ext cx="7772400" cy="1470025"/>
          </a:xfrm>
        </p:spPr>
        <p:txBody>
          <a:bodyPr>
            <a:normAutofit/>
          </a:bodyPr>
          <a:lstStyle/>
          <a:p>
            <a:r>
              <a:rPr lang="en-US" dirty="0" smtClean="0"/>
              <a:t>The Rise of Democracy in Greece</a:t>
            </a:r>
            <a:endParaRPr lang="en-US" dirty="0"/>
          </a:p>
        </p:txBody>
      </p:sp>
      <p:sp>
        <p:nvSpPr>
          <p:cNvPr id="4" name="Subtitle 3"/>
          <p:cNvSpPr>
            <a:spLocks noGrp="1"/>
          </p:cNvSpPr>
          <p:nvPr>
            <p:ph type="subTitle" idx="1"/>
          </p:nvPr>
        </p:nvSpPr>
        <p:spPr/>
        <p:txBody>
          <a:bodyPr/>
          <a:lstStyle/>
          <a:p>
            <a:endParaRPr lang="en-US" dirty="0"/>
          </a:p>
        </p:txBody>
      </p:sp>
      <p:pic>
        <p:nvPicPr>
          <p:cNvPr id="1026" name="Picture 2" descr="http://upload.wikimedia.org/wikipedia/commons/c/c4/Akropolis_by_Leo_von_Klenz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133600"/>
            <a:ext cx="6477000" cy="44357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69380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normAutofit fontScale="85000" lnSpcReduction="10000"/>
          </a:bodyPr>
          <a:lstStyle/>
          <a:p>
            <a:r>
              <a:rPr lang="en-US" dirty="0"/>
              <a:t>I can describe how city states of ancient Greece developed four very different forms of government.</a:t>
            </a:r>
          </a:p>
          <a:p>
            <a:endParaRPr lang="en-US" dirty="0" smtClean="0"/>
          </a:p>
          <a:p>
            <a:r>
              <a:rPr lang="en-US" dirty="0" smtClean="0"/>
              <a:t>Success Criteria:</a:t>
            </a:r>
          </a:p>
          <a:p>
            <a:pPr lvl="1"/>
            <a:r>
              <a:rPr lang="en-US" dirty="0"/>
              <a:t>Describe the transition of Greece from monarchy to democracy</a:t>
            </a:r>
          </a:p>
          <a:p>
            <a:pPr lvl="1"/>
            <a:r>
              <a:rPr lang="en-US" dirty="0"/>
              <a:t>Explain the reasons of failure of monarchy, oligarchy, and tyranny in ancient Greece</a:t>
            </a:r>
          </a:p>
          <a:p>
            <a:pPr lvl="1"/>
            <a:r>
              <a:rPr lang="en-US" dirty="0"/>
              <a:t>State the key similarities and differences between ancient Greece’s democracy and the present USA’s democracy</a:t>
            </a:r>
          </a:p>
        </p:txBody>
      </p:sp>
    </p:spTree>
    <p:extLst>
      <p:ext uri="{BB962C8B-B14F-4D97-AF65-F5344CB8AC3E}">
        <p14:creationId xmlns:p14="http://schemas.microsoft.com/office/powerpoint/2010/main" val="9558909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Vocabulary</a:t>
            </a:r>
            <a:endParaRPr lang="en-US" dirty="0"/>
          </a:p>
        </p:txBody>
      </p:sp>
      <p:sp>
        <p:nvSpPr>
          <p:cNvPr id="3" name="Content Placeholder 2"/>
          <p:cNvSpPr>
            <a:spLocks noGrp="1"/>
          </p:cNvSpPr>
          <p:nvPr>
            <p:ph idx="1"/>
          </p:nvPr>
        </p:nvSpPr>
        <p:spPr/>
        <p:txBody>
          <a:bodyPr/>
          <a:lstStyle/>
          <a:p>
            <a:r>
              <a:rPr lang="en-US" dirty="0" smtClean="0"/>
              <a:t>Monarch</a:t>
            </a:r>
          </a:p>
          <a:p>
            <a:r>
              <a:rPr lang="en-US" dirty="0" smtClean="0"/>
              <a:t>Aristocrat</a:t>
            </a:r>
          </a:p>
          <a:p>
            <a:r>
              <a:rPr lang="en-US" dirty="0" smtClean="0"/>
              <a:t>Oligarch</a:t>
            </a:r>
          </a:p>
          <a:p>
            <a:r>
              <a:rPr lang="en-US" dirty="0" smtClean="0"/>
              <a:t>Tyrant</a:t>
            </a:r>
          </a:p>
          <a:p>
            <a:r>
              <a:rPr lang="en-US" dirty="0" smtClean="0"/>
              <a:t>Citizen</a:t>
            </a:r>
          </a:p>
          <a:p>
            <a:r>
              <a:rPr lang="en-US" dirty="0" smtClean="0"/>
              <a:t>Assembly</a:t>
            </a:r>
          </a:p>
          <a:p>
            <a:endParaRPr lang="en-US" dirty="0"/>
          </a:p>
        </p:txBody>
      </p:sp>
    </p:spTree>
    <p:extLst>
      <p:ext uri="{BB962C8B-B14F-4D97-AF65-F5344CB8AC3E}">
        <p14:creationId xmlns:p14="http://schemas.microsoft.com/office/powerpoint/2010/main" val="21131515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Processing</a:t>
            </a:r>
            <a:endParaRPr lang="en-US" dirty="0"/>
          </a:p>
        </p:txBody>
      </p:sp>
      <p:sp>
        <p:nvSpPr>
          <p:cNvPr id="3" name="Content Placeholder 2"/>
          <p:cNvSpPr>
            <a:spLocks noGrp="1"/>
          </p:cNvSpPr>
          <p:nvPr>
            <p:ph idx="1"/>
          </p:nvPr>
        </p:nvSpPr>
        <p:spPr/>
        <p:txBody>
          <a:bodyPr>
            <a:normAutofit/>
          </a:bodyPr>
          <a:lstStyle/>
          <a:p>
            <a:r>
              <a:rPr lang="en-US" dirty="0" smtClean="0"/>
              <a:t>Using the chart on page 70 of your spiral as well as page 254-257 in the textbook, answer the following question:</a:t>
            </a:r>
          </a:p>
          <a:p>
            <a:pPr lvl="1"/>
            <a:r>
              <a:rPr lang="en-US" dirty="0" smtClean="0"/>
              <a:t>Evaluate the reason for the transition in Greece from monarchy to democracy and how did this impact the citizen’s role?</a:t>
            </a:r>
          </a:p>
          <a:p>
            <a:pPr lvl="2"/>
            <a:r>
              <a:rPr lang="en-US" dirty="0" smtClean="0"/>
              <a:t>Make sure to address monarchy, oligarchy, tyranny, and democracy</a:t>
            </a:r>
            <a:endParaRPr lang="en-US" dirty="0"/>
          </a:p>
        </p:txBody>
      </p:sp>
    </p:spTree>
    <p:extLst>
      <p:ext uri="{BB962C8B-B14F-4D97-AF65-F5344CB8AC3E}">
        <p14:creationId xmlns:p14="http://schemas.microsoft.com/office/powerpoint/2010/main" val="23391045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a:t>
            </a:r>
            <a:endParaRPr lang="en-US" dirty="0"/>
          </a:p>
        </p:txBody>
      </p:sp>
      <p:sp>
        <p:nvSpPr>
          <p:cNvPr id="3" name="Content Placeholder 2"/>
          <p:cNvSpPr>
            <a:spLocks noGrp="1"/>
          </p:cNvSpPr>
          <p:nvPr>
            <p:ph idx="1"/>
          </p:nvPr>
        </p:nvSpPr>
        <p:spPr/>
        <p:txBody>
          <a:bodyPr/>
          <a:lstStyle/>
          <a:p>
            <a:r>
              <a:rPr lang="en-US" dirty="0" smtClean="0"/>
              <a:t>Plan first by filling out the outline located on the worksheet.</a:t>
            </a:r>
          </a:p>
          <a:p>
            <a:r>
              <a:rPr lang="en-US" dirty="0" smtClean="0"/>
              <a:t>Once you have finished the outline, begin writing your essay on the line side of the paper.</a:t>
            </a:r>
          </a:p>
          <a:p>
            <a:endParaRPr lang="en-US" dirty="0"/>
          </a:p>
          <a:p>
            <a:r>
              <a:rPr lang="en-US" dirty="0" smtClean="0"/>
              <a:t>Whatever  you do not finish in class is homework and will be due Monday!</a:t>
            </a:r>
            <a:endParaRPr lang="en-US" dirty="0"/>
          </a:p>
        </p:txBody>
      </p:sp>
    </p:spTree>
    <p:extLst>
      <p:ext uri="{BB962C8B-B14F-4D97-AF65-F5344CB8AC3E}">
        <p14:creationId xmlns:p14="http://schemas.microsoft.com/office/powerpoint/2010/main" val="1028382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895600"/>
            <a:ext cx="8686800" cy="1463040"/>
          </a:xfrm>
        </p:spPr>
        <p:txBody>
          <a:bodyPr/>
          <a:lstStyle/>
          <a:p>
            <a:r>
              <a:rPr lang="en-US" dirty="0" smtClean="0"/>
              <a:t>Different Forms of Government</a:t>
            </a:r>
            <a:endParaRPr lang="en-US" dirty="0"/>
          </a:p>
        </p:txBody>
      </p:sp>
      <p:sp>
        <p:nvSpPr>
          <p:cNvPr id="5" name="Text Placeholder 4"/>
          <p:cNvSpPr>
            <a:spLocks noGrp="1"/>
          </p:cNvSpPr>
          <p:nvPr>
            <p:ph type="body" idx="1"/>
          </p:nvPr>
        </p:nvSpPr>
        <p:spPr/>
        <p:txBody>
          <a:bodyPr/>
          <a:lstStyle/>
          <a:p>
            <a:r>
              <a:rPr lang="en-US" dirty="0"/>
              <a:t>Reviewing </a:t>
            </a:r>
          </a:p>
        </p:txBody>
      </p:sp>
    </p:spTree>
    <p:extLst>
      <p:ext uri="{BB962C8B-B14F-4D97-AF65-F5344CB8AC3E}">
        <p14:creationId xmlns:p14="http://schemas.microsoft.com/office/powerpoint/2010/main" val="565406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 a Monarchy…</a:t>
            </a:r>
            <a:endParaRPr lang="en-US" dirty="0"/>
          </a:p>
        </p:txBody>
      </p:sp>
      <p:sp>
        <p:nvSpPr>
          <p:cNvPr id="3" name="Content Placeholder 2"/>
          <p:cNvSpPr>
            <a:spLocks noGrp="1"/>
          </p:cNvSpPr>
          <p:nvPr>
            <p:ph idx="1"/>
          </p:nvPr>
        </p:nvSpPr>
        <p:spPr>
          <a:xfrm>
            <a:off x="2819400" y="2362200"/>
            <a:ext cx="4953000" cy="3048001"/>
          </a:xfrm>
        </p:spPr>
        <p:txBody>
          <a:bodyPr>
            <a:normAutofit/>
          </a:bodyPr>
          <a:lstStyle/>
          <a:p>
            <a:r>
              <a:rPr lang="en-US" dirty="0" smtClean="0"/>
              <a:t>One person inherits power</a:t>
            </a:r>
          </a:p>
          <a:p>
            <a:pPr lvl="1"/>
            <a:r>
              <a:rPr lang="en-US" dirty="0" smtClean="0"/>
              <a:t>The power to make political decisions is in the hands of one person.</a:t>
            </a:r>
          </a:p>
          <a:p>
            <a:r>
              <a:rPr lang="en-US" dirty="0" smtClean="0"/>
              <a:t>Ex.  I lost power because I depended on the aristocrats to help me during war, but they demanded more power and finally overthrew me</a:t>
            </a:r>
            <a:endParaRPr lang="en-US" dirty="0"/>
          </a:p>
        </p:txBody>
      </p:sp>
      <p:pic>
        <p:nvPicPr>
          <p:cNvPr id="1026" name="Picture 2" descr="http://artswork.asu.edu/students/lessons/drama_theatre/theatre_book/images/costume_greek_go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985" y="1676400"/>
            <a:ext cx="2667000" cy="5010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5377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Under an oligarchy…</a:t>
            </a:r>
            <a:endParaRPr lang="en-US" dirty="0"/>
          </a:p>
        </p:txBody>
      </p:sp>
      <p:sp>
        <p:nvSpPr>
          <p:cNvPr id="3" name="Content Placeholder 2"/>
          <p:cNvSpPr>
            <a:spLocks noGrp="1"/>
          </p:cNvSpPr>
          <p:nvPr>
            <p:ph idx="1"/>
          </p:nvPr>
        </p:nvSpPr>
        <p:spPr>
          <a:xfrm>
            <a:off x="3124200" y="2438400"/>
            <a:ext cx="4648200" cy="3048001"/>
          </a:xfrm>
        </p:spPr>
        <p:txBody>
          <a:bodyPr>
            <a:normAutofit fontScale="77500" lnSpcReduction="20000"/>
          </a:bodyPr>
          <a:lstStyle/>
          <a:p>
            <a:r>
              <a:rPr lang="en-US" dirty="0" smtClean="0"/>
              <a:t>A few people share power</a:t>
            </a:r>
          </a:p>
          <a:p>
            <a:pPr lvl="1"/>
            <a:r>
              <a:rPr lang="en-US" dirty="0" smtClean="0"/>
              <a:t>The power to make political decisions is in the hands of a few people.</a:t>
            </a:r>
          </a:p>
          <a:p>
            <a:r>
              <a:rPr lang="en-US" dirty="0" smtClean="0"/>
              <a:t>Ex. We lost power because we ignored the needs of most of the people.  We passed unpopular laws and used the army to enforce them.  We passed laws that protected our wealth.  The rich got richer, the poor got poorer, and eventually the poor turned to leaders in the army.  These new leaders overthrew us.  </a:t>
            </a:r>
            <a:endParaRPr lang="en-US" dirty="0"/>
          </a:p>
        </p:txBody>
      </p:sp>
      <p:pic>
        <p:nvPicPr>
          <p:cNvPr id="3074" name="Picture 2" descr="http://4.bp.blogspot.com/-9xRz1WwTsPI/TVvPAFWeKVI/AAAAAAAAAaM/MwjeluXp7do/s1600/greek-battle-dress-men3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28800"/>
            <a:ext cx="2895600" cy="4010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6838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 a tyranny…</a:t>
            </a:r>
            <a:endParaRPr lang="en-US" dirty="0"/>
          </a:p>
        </p:txBody>
      </p:sp>
      <p:sp>
        <p:nvSpPr>
          <p:cNvPr id="3" name="Content Placeholder 2"/>
          <p:cNvSpPr>
            <a:spLocks noGrp="1"/>
          </p:cNvSpPr>
          <p:nvPr>
            <p:ph idx="1"/>
          </p:nvPr>
        </p:nvSpPr>
        <p:spPr>
          <a:xfrm>
            <a:off x="2667000" y="2438400"/>
            <a:ext cx="5105400" cy="3048001"/>
          </a:xfrm>
        </p:spPr>
        <p:txBody>
          <a:bodyPr>
            <a:normAutofit/>
          </a:bodyPr>
          <a:lstStyle/>
          <a:p>
            <a:r>
              <a:rPr lang="en-US" dirty="0" smtClean="0"/>
              <a:t>One person takes power by force</a:t>
            </a:r>
          </a:p>
          <a:p>
            <a:pPr lvl="1"/>
            <a:r>
              <a:rPr lang="en-US" dirty="0" smtClean="0"/>
              <a:t>The power to make political decisions is in the hands of one person who is not a lawful ruler. </a:t>
            </a:r>
          </a:p>
          <a:p>
            <a:r>
              <a:rPr lang="en-US" dirty="0" smtClean="0"/>
              <a:t>Ex. I lost power because sometimes I ruled and ignored the needs of the people, and the people forced me out.  </a:t>
            </a:r>
            <a:endParaRPr lang="en-US" dirty="0"/>
          </a:p>
        </p:txBody>
      </p:sp>
      <p:pic>
        <p:nvPicPr>
          <p:cNvPr id="2050" name="Picture 2" descr="http://www.colourbox.com/preview/2576458-579176-ancient-greek-man-in-cartoon-style-for-comics-desig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752599"/>
            <a:ext cx="2362200" cy="4311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5399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 a democracy…</a:t>
            </a:r>
            <a:endParaRPr lang="en-US" dirty="0"/>
          </a:p>
        </p:txBody>
      </p:sp>
      <p:sp>
        <p:nvSpPr>
          <p:cNvPr id="3" name="Content Placeholder 2"/>
          <p:cNvSpPr>
            <a:spLocks noGrp="1"/>
          </p:cNvSpPr>
          <p:nvPr>
            <p:ph idx="1"/>
          </p:nvPr>
        </p:nvSpPr>
        <p:spPr/>
        <p:txBody>
          <a:bodyPr/>
          <a:lstStyle/>
          <a:p>
            <a:r>
              <a:rPr lang="en-US" dirty="0" smtClean="0"/>
              <a:t>All Citizens share power</a:t>
            </a:r>
          </a:p>
          <a:p>
            <a:pPr lvl="1"/>
            <a:r>
              <a:rPr lang="en-US" dirty="0" smtClean="0"/>
              <a:t>The power to make political decisions is in the hands of all citizens</a:t>
            </a:r>
            <a:endParaRPr lang="en-US" dirty="0"/>
          </a:p>
        </p:txBody>
      </p:sp>
      <p:pic>
        <p:nvPicPr>
          <p:cNvPr id="4098" name="Picture 2" descr="http://www.novaroma.org/vici/images/Greekcitysce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6975" y="3200400"/>
            <a:ext cx="4953000" cy="3293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7733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1037" y="609600"/>
            <a:ext cx="7772400" cy="1470025"/>
          </a:xfrm>
        </p:spPr>
        <p:txBody>
          <a:bodyPr>
            <a:normAutofit fontScale="90000"/>
          </a:bodyPr>
          <a:lstStyle/>
          <a:p>
            <a:r>
              <a:rPr lang="en-US" dirty="0" smtClean="0"/>
              <a:t>The Rise of Democracy in Greece</a:t>
            </a:r>
            <a:endParaRPr lang="en-US" dirty="0"/>
          </a:p>
        </p:txBody>
      </p:sp>
      <p:sp>
        <p:nvSpPr>
          <p:cNvPr id="4" name="Subtitle 3"/>
          <p:cNvSpPr>
            <a:spLocks noGrp="1"/>
          </p:cNvSpPr>
          <p:nvPr>
            <p:ph type="subTitle" idx="1"/>
          </p:nvPr>
        </p:nvSpPr>
        <p:spPr/>
        <p:txBody>
          <a:bodyPr/>
          <a:lstStyle/>
          <a:p>
            <a:endParaRPr lang="en-US" dirty="0"/>
          </a:p>
        </p:txBody>
      </p:sp>
      <p:pic>
        <p:nvPicPr>
          <p:cNvPr id="1026" name="Picture 2" descr="http://upload.wikimedia.org/wikipedia/commons/c/c4/Akropolis_by_Leo_von_Klenz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133600"/>
            <a:ext cx="6477000" cy="44357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02092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lstStyle/>
          <a:p>
            <a:r>
              <a:rPr lang="en-US" dirty="0" smtClean="0"/>
              <a:t>I can describe how city states of ancient Greece developed four very different forms of government.</a:t>
            </a:r>
          </a:p>
          <a:p>
            <a:endParaRPr lang="en-US" dirty="0" smtClean="0"/>
          </a:p>
          <a:p>
            <a:r>
              <a:rPr lang="en-US" dirty="0" smtClean="0"/>
              <a:t>Success Criteria:</a:t>
            </a:r>
            <a:endParaRPr lang="en-US" dirty="0"/>
          </a:p>
          <a:p>
            <a:pPr lvl="1"/>
            <a:r>
              <a:rPr lang="en-US" dirty="0" smtClean="0"/>
              <a:t>Describe the transition of Greece from monarchy to democracy</a:t>
            </a:r>
          </a:p>
          <a:p>
            <a:pPr lvl="1"/>
            <a:r>
              <a:rPr lang="en-US" dirty="0" smtClean="0"/>
              <a:t>Explain the reasons of failure of monarchy, oligarchy, and tyranny in ancient Greece</a:t>
            </a:r>
          </a:p>
          <a:p>
            <a:pPr lvl="1"/>
            <a:r>
              <a:rPr lang="en-US" dirty="0" smtClean="0"/>
              <a:t>State the key similarities and differences between ancient Greece’s democracy and the present USA’s democracy</a:t>
            </a:r>
            <a:endParaRPr lang="en-US" dirty="0"/>
          </a:p>
        </p:txBody>
      </p:sp>
    </p:spTree>
    <p:extLst>
      <p:ext uri="{BB962C8B-B14F-4D97-AF65-F5344CB8AC3E}">
        <p14:creationId xmlns:p14="http://schemas.microsoft.com/office/powerpoint/2010/main" val="14678483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TC101790490[[fn=Decatur]]</Template>
  <TotalTime>1121</TotalTime>
  <Words>1011</Words>
  <Application>Microsoft Office PowerPoint</Application>
  <PresentationFormat>On-screen Show (4:3)</PresentationFormat>
  <Paragraphs>129</Paragraphs>
  <Slides>27</Slides>
  <Notes>0</Notes>
  <HiddenSlides>1</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Decatur</vt:lpstr>
      <vt:lpstr>Warm up</vt:lpstr>
      <vt:lpstr>Warm Up</vt:lpstr>
      <vt:lpstr>Different Forms of Government</vt:lpstr>
      <vt:lpstr>Under a Monarchy…</vt:lpstr>
      <vt:lpstr>Under an oligarchy…</vt:lpstr>
      <vt:lpstr>Under a tyranny…</vt:lpstr>
      <vt:lpstr>Under a democracy…</vt:lpstr>
      <vt:lpstr>The Rise of Democracy in Greece</vt:lpstr>
      <vt:lpstr>Learning Target</vt:lpstr>
      <vt:lpstr>Key Vocabulary</vt:lpstr>
      <vt:lpstr>Use pages 254- 257 in the textbook to complete the chart on page 70 of your spiral </vt:lpstr>
      <vt:lpstr>The Rise of Democracy</vt:lpstr>
      <vt:lpstr>Copy this chart on to page 70 of your spiral and title it “Rise of Democracy in Greece” </vt:lpstr>
      <vt:lpstr>Task</vt:lpstr>
      <vt:lpstr>Share Out and Take Notes</vt:lpstr>
      <vt:lpstr>How did the role of the Greek citizen evolved over time within each form of government Greece used?    How did unhappiness with these government systems lead to democracy?</vt:lpstr>
      <vt:lpstr>Warm up</vt:lpstr>
      <vt:lpstr>Review of  the Rise of Democracy in Greece</vt:lpstr>
      <vt:lpstr>Under a Monarchy…</vt:lpstr>
      <vt:lpstr>Under an oligarchy…</vt:lpstr>
      <vt:lpstr>Under a tyranny…</vt:lpstr>
      <vt:lpstr>Under a democracy…</vt:lpstr>
      <vt:lpstr>The Rise of Democracy in Greece</vt:lpstr>
      <vt:lpstr>Learning Target</vt:lpstr>
      <vt:lpstr>Key Vocabulary</vt:lpstr>
      <vt:lpstr>Processing</vt:lpstr>
      <vt:lpstr>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dc:title>
  <dc:creator>Meghan Law</dc:creator>
  <cp:lastModifiedBy>Meghan Law</cp:lastModifiedBy>
  <cp:revision>39</cp:revision>
  <cp:lastPrinted>2014-01-22T14:36:30Z</cp:lastPrinted>
  <dcterms:created xsi:type="dcterms:W3CDTF">2014-01-21T14:36:59Z</dcterms:created>
  <dcterms:modified xsi:type="dcterms:W3CDTF">2016-02-25T17:11:46Z</dcterms:modified>
</cp:coreProperties>
</file>