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88" r:id="rId2"/>
    <p:sldId id="297" r:id="rId3"/>
    <p:sldId id="289" r:id="rId4"/>
    <p:sldId id="290" r:id="rId5"/>
    <p:sldId id="293" r:id="rId6"/>
    <p:sldId id="294" r:id="rId7"/>
    <p:sldId id="291" r:id="rId8"/>
    <p:sldId id="295" r:id="rId9"/>
    <p:sldId id="287" r:id="rId10"/>
    <p:sldId id="286" r:id="rId11"/>
    <p:sldId id="298" r:id="rId12"/>
    <p:sldId id="296" r:id="rId13"/>
    <p:sldId id="259" r:id="rId14"/>
    <p:sldId id="256" r:id="rId15"/>
    <p:sldId id="261" r:id="rId16"/>
    <p:sldId id="262" r:id="rId17"/>
    <p:sldId id="275" r:id="rId18"/>
    <p:sldId id="276" r:id="rId19"/>
    <p:sldId id="277" r:id="rId20"/>
    <p:sldId id="299" r:id="rId21"/>
    <p:sldId id="278" r:id="rId22"/>
    <p:sldId id="279" r:id="rId23"/>
    <p:sldId id="282" r:id="rId24"/>
    <p:sldId id="300" r:id="rId25"/>
    <p:sldId id="306" r:id="rId26"/>
    <p:sldId id="307" r:id="rId27"/>
    <p:sldId id="308" r:id="rId28"/>
    <p:sldId id="285" r:id="rId29"/>
    <p:sldId id="283" r:id="rId30"/>
    <p:sldId id="284" r:id="rId31"/>
    <p:sldId id="260" r:id="rId32"/>
    <p:sldId id="263" r:id="rId33"/>
    <p:sldId id="281" r:id="rId34"/>
    <p:sldId id="269" r:id="rId35"/>
    <p:sldId id="264" r:id="rId36"/>
    <p:sldId id="270" r:id="rId37"/>
    <p:sldId id="314" r:id="rId38"/>
    <p:sldId id="316" r:id="rId39"/>
    <p:sldId id="310" r:id="rId40"/>
    <p:sldId id="311" r:id="rId41"/>
    <p:sldId id="313" r:id="rId42"/>
    <p:sldId id="315" r:id="rId43"/>
    <p:sldId id="265" r:id="rId44"/>
    <p:sldId id="271" r:id="rId45"/>
    <p:sldId id="266" r:id="rId46"/>
    <p:sldId id="272" r:id="rId47"/>
    <p:sldId id="267" r:id="rId48"/>
    <p:sldId id="273" r:id="rId49"/>
    <p:sldId id="274" r:id="rId50"/>
    <p:sldId id="268" r:id="rId51"/>
    <p:sldId id="305" r:id="rId52"/>
    <p:sldId id="309" r:id="rId53"/>
    <p:sldId id="304"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12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ABB5C6-429A-460D-860C-7D8D7F5AAA34}" type="datetimeFigureOut">
              <a:rPr lang="en-US" smtClean="0"/>
              <a:t>3/11/2016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C1A3E1-B913-4969-BB1F-D85B111FC764}" type="slidenum">
              <a:rPr lang="en-US" smtClean="0"/>
              <a:t>‹#›</a:t>
            </a:fld>
            <a:endParaRPr lang="en-US"/>
          </a:p>
        </p:txBody>
      </p:sp>
    </p:spTree>
    <p:extLst>
      <p:ext uri="{BB962C8B-B14F-4D97-AF65-F5344CB8AC3E}">
        <p14:creationId xmlns:p14="http://schemas.microsoft.com/office/powerpoint/2010/main" val="1127042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seems quite unlikely the Wildcats will win the game, an equally unlikely group of weak Greek city-states was able to defeat the powerful Persians</a:t>
            </a:r>
          </a:p>
          <a:p>
            <a:endParaRPr lang="en-US" dirty="0"/>
          </a:p>
        </p:txBody>
      </p:sp>
      <p:sp>
        <p:nvSpPr>
          <p:cNvPr id="4" name="Slide Number Placeholder 3"/>
          <p:cNvSpPr>
            <a:spLocks noGrp="1"/>
          </p:cNvSpPr>
          <p:nvPr>
            <p:ph type="sldNum" sz="quarter" idx="10"/>
          </p:nvPr>
        </p:nvSpPr>
        <p:spPr/>
        <p:txBody>
          <a:bodyPr/>
          <a:lstStyle/>
          <a:p>
            <a:fld id="{DCC1A3E1-B913-4969-BB1F-D85B111FC764}" type="slidenum">
              <a:rPr lang="en-US" smtClean="0"/>
              <a:t>17</a:t>
            </a:fld>
            <a:endParaRPr lang="en-US"/>
          </a:p>
        </p:txBody>
      </p:sp>
    </p:spTree>
    <p:extLst>
      <p:ext uri="{BB962C8B-B14F-4D97-AF65-F5344CB8AC3E}">
        <p14:creationId xmlns:p14="http://schemas.microsoft.com/office/powerpoint/2010/main" val="782550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Explain to students that they will soon discover how the weak city-states of Greece were able to defeat the powerful Persian Empire and prevent Persia from expanding its power to Europe.</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0FE1C034-525F-411A-998E-DFD4B7B908CE}" type="slidenum">
              <a:rPr lang="en-US" smtClean="0">
                <a:latin typeface="Calibri" pitchFamily="34" charset="0"/>
              </a:rPr>
              <a:pPr eaLnBrk="1" hangingPunct="1"/>
              <a:t>22</a:t>
            </a:fld>
            <a:endParaRPr 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1A3E1-B913-4969-BB1F-D85B111FC764}" type="slidenum">
              <a:rPr lang="en-US" smtClean="0"/>
              <a:t>29</a:t>
            </a:fld>
            <a:endParaRPr lang="en-US"/>
          </a:p>
        </p:txBody>
      </p:sp>
    </p:spTree>
    <p:extLst>
      <p:ext uri="{BB962C8B-B14F-4D97-AF65-F5344CB8AC3E}">
        <p14:creationId xmlns:p14="http://schemas.microsoft.com/office/powerpoint/2010/main" val="894902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1A3E1-B913-4969-BB1F-D85B111FC764}" type="slidenum">
              <a:rPr lang="en-US" smtClean="0"/>
              <a:t>41</a:t>
            </a:fld>
            <a:endParaRPr lang="en-US"/>
          </a:p>
        </p:txBody>
      </p:sp>
    </p:spTree>
    <p:extLst>
      <p:ext uri="{BB962C8B-B14F-4D97-AF65-F5344CB8AC3E}">
        <p14:creationId xmlns:p14="http://schemas.microsoft.com/office/powerpoint/2010/main" val="894902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60737FD9-B798-4B75-896D-C22A393F2ACD}" type="datetimeFigureOut">
              <a:rPr lang="en-US" smtClean="0"/>
              <a:t>3/11/2016</a:t>
            </a:fld>
            <a:endParaRPr lang="en-US"/>
          </a:p>
        </p:txBody>
      </p:sp>
      <p:sp>
        <p:nvSpPr>
          <p:cNvPr id="23" name="Slide Number Placeholder 22"/>
          <p:cNvSpPr>
            <a:spLocks noGrp="1"/>
          </p:cNvSpPr>
          <p:nvPr>
            <p:ph type="sldNum" sz="quarter" idx="11"/>
          </p:nvPr>
        </p:nvSpPr>
        <p:spPr/>
        <p:txBody>
          <a:bodyPr/>
          <a:lstStyle/>
          <a:p>
            <a:fld id="{31518EDE-6521-46EE-9391-FEF15D6BB31D}"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737FD9-B798-4B75-896D-C22A393F2ACD}" type="datetimeFigureOut">
              <a:rPr lang="en-US" smtClean="0"/>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18EDE-6521-46EE-9391-FEF15D6BB3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737FD9-B798-4B75-896D-C22A393F2ACD}" type="datetimeFigureOut">
              <a:rPr lang="en-US" smtClean="0"/>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18EDE-6521-46EE-9391-FEF15D6BB3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60737FD9-B798-4B75-896D-C22A393F2ACD}" type="datetimeFigureOut">
              <a:rPr lang="en-US" smtClean="0"/>
              <a:t>3/11/2016</a:t>
            </a:fld>
            <a:endParaRPr lang="en-US"/>
          </a:p>
        </p:txBody>
      </p:sp>
      <p:sp>
        <p:nvSpPr>
          <p:cNvPr id="19" name="Slide Number Placeholder 18"/>
          <p:cNvSpPr>
            <a:spLocks noGrp="1"/>
          </p:cNvSpPr>
          <p:nvPr>
            <p:ph type="sldNum" sz="quarter" idx="15"/>
          </p:nvPr>
        </p:nvSpPr>
        <p:spPr/>
        <p:txBody>
          <a:bodyPr/>
          <a:lstStyle/>
          <a:p>
            <a:fld id="{31518EDE-6521-46EE-9391-FEF15D6BB31D}"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60737FD9-B798-4B75-896D-C22A393F2ACD}" type="datetimeFigureOut">
              <a:rPr lang="en-US" smtClean="0"/>
              <a:t>3/11/2016</a:t>
            </a:fld>
            <a:endParaRPr lang="en-US"/>
          </a:p>
        </p:txBody>
      </p:sp>
      <p:sp>
        <p:nvSpPr>
          <p:cNvPr id="20" name="Slide Number Placeholder 19"/>
          <p:cNvSpPr>
            <a:spLocks noGrp="1"/>
          </p:cNvSpPr>
          <p:nvPr>
            <p:ph type="sldNum" sz="quarter" idx="11"/>
          </p:nvPr>
        </p:nvSpPr>
        <p:spPr/>
        <p:txBody>
          <a:bodyPr/>
          <a:lstStyle/>
          <a:p>
            <a:fld id="{31518EDE-6521-46EE-9391-FEF15D6BB31D}"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60737FD9-B798-4B75-896D-C22A393F2ACD}" type="datetimeFigureOut">
              <a:rPr lang="en-US" smtClean="0"/>
              <a:t>3/11/2016</a:t>
            </a:fld>
            <a:endParaRPr lang="en-US"/>
          </a:p>
        </p:txBody>
      </p:sp>
      <p:sp>
        <p:nvSpPr>
          <p:cNvPr id="25" name="Slide Number Placeholder 24"/>
          <p:cNvSpPr>
            <a:spLocks noGrp="1"/>
          </p:cNvSpPr>
          <p:nvPr>
            <p:ph type="sldNum" sz="quarter" idx="16"/>
          </p:nvPr>
        </p:nvSpPr>
        <p:spPr/>
        <p:txBody>
          <a:bodyPr/>
          <a:lstStyle/>
          <a:p>
            <a:fld id="{31518EDE-6521-46EE-9391-FEF15D6BB31D}"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60737FD9-B798-4B75-896D-C22A393F2ACD}" type="datetimeFigureOut">
              <a:rPr lang="en-US" smtClean="0"/>
              <a:t>3/11/2016</a:t>
            </a:fld>
            <a:endParaRPr lang="en-US"/>
          </a:p>
        </p:txBody>
      </p:sp>
      <p:sp>
        <p:nvSpPr>
          <p:cNvPr id="24" name="Slide Number Placeholder 23"/>
          <p:cNvSpPr>
            <a:spLocks noGrp="1"/>
          </p:cNvSpPr>
          <p:nvPr>
            <p:ph type="sldNum" sz="quarter" idx="17"/>
          </p:nvPr>
        </p:nvSpPr>
        <p:spPr/>
        <p:txBody>
          <a:bodyPr/>
          <a:lstStyle/>
          <a:p>
            <a:fld id="{31518EDE-6521-46EE-9391-FEF15D6BB31D}"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60737FD9-B798-4B75-896D-C22A393F2ACD}" type="datetimeFigureOut">
              <a:rPr lang="en-US" smtClean="0"/>
              <a:t>3/11/2016</a:t>
            </a:fld>
            <a:endParaRPr lang="en-US"/>
          </a:p>
        </p:txBody>
      </p:sp>
      <p:sp>
        <p:nvSpPr>
          <p:cNvPr id="14" name="Slide Number Placeholder 13"/>
          <p:cNvSpPr>
            <a:spLocks noGrp="1"/>
          </p:cNvSpPr>
          <p:nvPr>
            <p:ph type="sldNum" sz="quarter" idx="11"/>
          </p:nvPr>
        </p:nvSpPr>
        <p:spPr/>
        <p:txBody>
          <a:bodyPr/>
          <a:lstStyle/>
          <a:p>
            <a:fld id="{31518EDE-6521-46EE-9391-FEF15D6BB31D}"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60737FD9-B798-4B75-896D-C22A393F2ACD}" type="datetimeFigureOut">
              <a:rPr lang="en-US" smtClean="0"/>
              <a:t>3/11/2016</a:t>
            </a:fld>
            <a:endParaRPr lang="en-US"/>
          </a:p>
        </p:txBody>
      </p:sp>
      <p:sp>
        <p:nvSpPr>
          <p:cNvPr id="12" name="Slide Number Placeholder 11"/>
          <p:cNvSpPr>
            <a:spLocks noGrp="1"/>
          </p:cNvSpPr>
          <p:nvPr>
            <p:ph type="sldNum" sz="quarter" idx="11"/>
          </p:nvPr>
        </p:nvSpPr>
        <p:spPr/>
        <p:txBody>
          <a:bodyPr/>
          <a:lstStyle/>
          <a:p>
            <a:fld id="{31518EDE-6521-46EE-9391-FEF15D6BB31D}"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60737FD9-B798-4B75-896D-C22A393F2ACD}" type="datetimeFigureOut">
              <a:rPr lang="en-US" smtClean="0"/>
              <a:t>3/11/2016</a:t>
            </a:fld>
            <a:endParaRPr lang="en-US"/>
          </a:p>
        </p:txBody>
      </p:sp>
      <p:sp>
        <p:nvSpPr>
          <p:cNvPr id="18" name="Slide Number Placeholder 17"/>
          <p:cNvSpPr>
            <a:spLocks noGrp="1"/>
          </p:cNvSpPr>
          <p:nvPr>
            <p:ph type="sldNum" sz="quarter" idx="16"/>
          </p:nvPr>
        </p:nvSpPr>
        <p:spPr/>
        <p:txBody>
          <a:bodyPr/>
          <a:lstStyle/>
          <a:p>
            <a:fld id="{31518EDE-6521-46EE-9391-FEF15D6BB31D}"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60737FD9-B798-4B75-896D-C22A393F2ACD}" type="datetimeFigureOut">
              <a:rPr lang="en-US" smtClean="0"/>
              <a:t>3/11/2016</a:t>
            </a:fld>
            <a:endParaRPr lang="en-US"/>
          </a:p>
        </p:txBody>
      </p:sp>
      <p:sp>
        <p:nvSpPr>
          <p:cNvPr id="20" name="Slide Number Placeholder 19"/>
          <p:cNvSpPr>
            <a:spLocks noGrp="1"/>
          </p:cNvSpPr>
          <p:nvPr>
            <p:ph type="sldNum" sz="quarter" idx="15"/>
          </p:nvPr>
        </p:nvSpPr>
        <p:spPr/>
        <p:txBody>
          <a:bodyPr/>
          <a:lstStyle/>
          <a:p>
            <a:fld id="{31518EDE-6521-46EE-9391-FEF15D6BB31D}"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60737FD9-B798-4B75-896D-C22A393F2ACD}" type="datetimeFigureOut">
              <a:rPr lang="en-US" smtClean="0"/>
              <a:t>3/11/2016</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31518EDE-6521-46EE-9391-FEF15D6BB31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youtube.com/watch?v=kk0Z7_VLJD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1524000"/>
            <a:ext cx="7680960" cy="4724400"/>
          </a:xfrm>
        </p:spPr>
        <p:txBody>
          <a:bodyPr>
            <a:normAutofit/>
          </a:bodyPr>
          <a:lstStyle/>
          <a:p>
            <a:r>
              <a:rPr lang="en-US" sz="2800" dirty="0"/>
              <a:t>After picking up your spiral, answer the following question in your warm up section…</a:t>
            </a:r>
          </a:p>
          <a:p>
            <a:endParaRPr lang="en-US" sz="2800" dirty="0"/>
          </a:p>
          <a:p>
            <a:r>
              <a:rPr lang="en-US" sz="2800" dirty="0" smtClean="0"/>
              <a:t>What is an Empire?</a:t>
            </a:r>
          </a:p>
          <a:p>
            <a:r>
              <a:rPr lang="en-US" sz="2800" dirty="0" smtClean="0"/>
              <a:t>How is an Empire created?</a:t>
            </a:r>
          </a:p>
          <a:p>
            <a:r>
              <a:rPr lang="en-US" sz="2800" dirty="0" smtClean="0"/>
              <a:t>How is an Empire controlled?</a:t>
            </a:r>
            <a:endParaRPr lang="en-US" sz="2800" dirty="0"/>
          </a:p>
        </p:txBody>
      </p:sp>
      <p:sp>
        <p:nvSpPr>
          <p:cNvPr id="3" name="Title 2"/>
          <p:cNvSpPr>
            <a:spLocks noGrp="1"/>
          </p:cNvSpPr>
          <p:nvPr>
            <p:ph type="title"/>
          </p:nvPr>
        </p:nvSpPr>
        <p:spPr/>
        <p:txBody>
          <a:bodyPr/>
          <a:lstStyle/>
          <a:p>
            <a:r>
              <a:rPr lang="en-US" dirty="0" smtClean="0"/>
              <a:t>Warm Up</a:t>
            </a:r>
            <a:endParaRPr lang="en-US" dirty="0"/>
          </a:p>
        </p:txBody>
      </p:sp>
    </p:spTree>
    <p:extLst>
      <p:ext uri="{BB962C8B-B14F-4D97-AF65-F5344CB8AC3E}">
        <p14:creationId xmlns:p14="http://schemas.microsoft.com/office/powerpoint/2010/main" val="1189496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3200" dirty="0" smtClean="0"/>
              <a:t>How were the Persians able to create and control such a vast empire?</a:t>
            </a:r>
            <a:endParaRPr lang="en-US" sz="3200" dirty="0"/>
          </a:p>
        </p:txBody>
      </p:sp>
      <p:sp>
        <p:nvSpPr>
          <p:cNvPr id="3" name="Title 2"/>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val="3554549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3200" dirty="0" smtClean="0"/>
              <a:t>Would you want to go to war against Cyrus/Darius and the Persians at this time?  Why/Why not?</a:t>
            </a:r>
            <a:endParaRPr lang="en-US" sz="3200" dirty="0"/>
          </a:p>
        </p:txBody>
      </p:sp>
      <p:sp>
        <p:nvSpPr>
          <p:cNvPr id="3" name="Title 2"/>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val="2902512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sz="2800" dirty="0" smtClean="0"/>
              <a:t>Based on what you have learned about the Greeks, what is one thing that could unite Athens and Sparta?</a:t>
            </a:r>
            <a:endParaRPr lang="en-US" sz="2800" dirty="0"/>
          </a:p>
        </p:txBody>
      </p:sp>
      <p:sp>
        <p:nvSpPr>
          <p:cNvPr id="2" name="Title 1"/>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val="146947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sz="2800" dirty="0"/>
              <a:t>After picking up your spiral, answer the following question in your warm up section…</a:t>
            </a:r>
          </a:p>
          <a:p>
            <a:endParaRPr lang="en-US" sz="2800" dirty="0" smtClean="0"/>
          </a:p>
          <a:p>
            <a:r>
              <a:rPr lang="en-US" sz="2800" dirty="0" smtClean="0"/>
              <a:t>Based on what you have learned about the Greeks, what is one thing that could unite Athens and Sparta?</a:t>
            </a:r>
            <a:endParaRPr lang="en-US" sz="2800" dirty="0"/>
          </a:p>
        </p:txBody>
      </p:sp>
      <p:sp>
        <p:nvSpPr>
          <p:cNvPr id="2" name="Title 1"/>
          <p:cNvSpPr>
            <a:spLocks noGrp="1"/>
          </p:cNvSpPr>
          <p:nvPr>
            <p:ph type="title"/>
          </p:nvPr>
        </p:nvSpPr>
        <p:spPr/>
        <p:txBody>
          <a:bodyPr/>
          <a:lstStyle/>
          <a:p>
            <a:r>
              <a:rPr lang="en-US" dirty="0" smtClean="0"/>
              <a:t>Warm Up</a:t>
            </a:r>
            <a:endParaRPr lang="en-US" dirty="0"/>
          </a:p>
        </p:txBody>
      </p:sp>
    </p:spTree>
    <p:extLst>
      <p:ext uri="{BB962C8B-B14F-4D97-AF65-F5344CB8AC3E}">
        <p14:creationId xmlns:p14="http://schemas.microsoft.com/office/powerpoint/2010/main" val="3246725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953000"/>
            <a:ext cx="7772400" cy="1470025"/>
          </a:xfrm>
        </p:spPr>
        <p:txBody>
          <a:bodyPr>
            <a:normAutofit fontScale="90000"/>
          </a:bodyPr>
          <a:lstStyle/>
          <a:p>
            <a:r>
              <a:rPr lang="en-US" b="1" dirty="0" smtClean="0"/>
              <a:t>Introduction to the Persian Wars </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3784031"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0101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sz="2800" dirty="0" smtClean="0"/>
              <a:t>I can analyze the impact of the different battles of the Persian wars.</a:t>
            </a:r>
          </a:p>
          <a:p>
            <a:endParaRPr lang="en-US" dirty="0"/>
          </a:p>
          <a:p>
            <a:r>
              <a:rPr lang="en-US" sz="3200" dirty="0" smtClean="0"/>
              <a:t>Success Criteria:</a:t>
            </a:r>
          </a:p>
          <a:p>
            <a:pPr lvl="1"/>
            <a:r>
              <a:rPr lang="en-US" sz="2800" dirty="0" smtClean="0"/>
              <a:t>Evaluating Images to make inferences about the Persian wars</a:t>
            </a:r>
          </a:p>
          <a:p>
            <a:pPr lvl="1"/>
            <a:r>
              <a:rPr lang="en-US" sz="2800" dirty="0" smtClean="0"/>
              <a:t>Compare my inferences to the reading about the Persian wars to determine which forces were stronger.</a:t>
            </a:r>
            <a:endParaRPr lang="en-US" sz="2800" dirty="0"/>
          </a:p>
        </p:txBody>
      </p:sp>
      <p:sp>
        <p:nvSpPr>
          <p:cNvPr id="2" name="Title 1"/>
          <p:cNvSpPr>
            <a:spLocks noGrp="1"/>
          </p:cNvSpPr>
          <p:nvPr>
            <p:ph type="title"/>
          </p:nvPr>
        </p:nvSpPr>
        <p:spPr/>
        <p:txBody>
          <a:bodyPr/>
          <a:lstStyle/>
          <a:p>
            <a:r>
              <a:rPr lang="en-US" b="1" dirty="0" smtClean="0"/>
              <a:t>Learning Target</a:t>
            </a:r>
            <a:endParaRPr lang="en-US" b="1" dirty="0"/>
          </a:p>
        </p:txBody>
      </p:sp>
    </p:spTree>
    <p:extLst>
      <p:ext uri="{BB962C8B-B14F-4D97-AF65-F5344CB8AC3E}">
        <p14:creationId xmlns:p14="http://schemas.microsoft.com/office/powerpoint/2010/main" val="3976527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sz="2400" dirty="0" smtClean="0"/>
              <a:t>Persians</a:t>
            </a:r>
          </a:p>
          <a:p>
            <a:r>
              <a:rPr lang="en-US" sz="2400" dirty="0" smtClean="0"/>
              <a:t>Persian Wars</a:t>
            </a:r>
          </a:p>
          <a:p>
            <a:r>
              <a:rPr lang="en-US" sz="2400" dirty="0" smtClean="0"/>
              <a:t>Allies</a:t>
            </a:r>
          </a:p>
          <a:p>
            <a:r>
              <a:rPr lang="en-US" sz="2400" dirty="0" smtClean="0"/>
              <a:t>Calvary</a:t>
            </a:r>
          </a:p>
          <a:p>
            <a:r>
              <a:rPr lang="en-US" sz="2400" dirty="0" smtClean="0"/>
              <a:t>Hellespont</a:t>
            </a:r>
          </a:p>
          <a:p>
            <a:r>
              <a:rPr lang="en-US" sz="2400" dirty="0" smtClean="0"/>
              <a:t>Ionians</a:t>
            </a:r>
          </a:p>
          <a:p>
            <a:endParaRPr lang="en-US" dirty="0"/>
          </a:p>
        </p:txBody>
      </p:sp>
      <p:sp>
        <p:nvSpPr>
          <p:cNvPr id="2" name="Title 1"/>
          <p:cNvSpPr>
            <a:spLocks noGrp="1"/>
          </p:cNvSpPr>
          <p:nvPr>
            <p:ph type="title"/>
          </p:nvPr>
        </p:nvSpPr>
        <p:spPr/>
        <p:txBody>
          <a:bodyPr/>
          <a:lstStyle/>
          <a:p>
            <a:r>
              <a:rPr lang="en-US" b="1" dirty="0" smtClean="0"/>
              <a:t>Key Vocabulary</a:t>
            </a:r>
            <a:endParaRPr lang="en-US" b="1" dirty="0"/>
          </a:p>
        </p:txBody>
      </p:sp>
    </p:spTree>
    <p:extLst>
      <p:ext uri="{BB962C8B-B14F-4D97-AF65-F5344CB8AC3E}">
        <p14:creationId xmlns:p14="http://schemas.microsoft.com/office/powerpoint/2010/main" val="1925877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0"/>
            <a:ext cx="8229600" cy="914400"/>
          </a:xfrm>
        </p:spPr>
        <p:txBody>
          <a:bodyPr/>
          <a:lstStyle/>
          <a:p>
            <a:pPr>
              <a:defRPr/>
            </a:pPr>
            <a:r>
              <a:rPr lang="en-US" dirty="0"/>
              <a:t>The Lions Versus the </a:t>
            </a:r>
            <a:r>
              <a:rPr lang="en-US" dirty="0" smtClean="0"/>
              <a:t>Buffs</a:t>
            </a:r>
            <a:endParaRPr lang="en-US" dirty="0"/>
          </a:p>
        </p:txBody>
      </p:sp>
      <p:sp>
        <p:nvSpPr>
          <p:cNvPr id="13315" name="Content Placeholder 5"/>
          <p:cNvSpPr>
            <a:spLocks noGrp="1"/>
          </p:cNvSpPr>
          <p:nvPr>
            <p:ph idx="4294967295"/>
          </p:nvPr>
        </p:nvSpPr>
        <p:spPr>
          <a:xfrm>
            <a:off x="430213" y="808038"/>
            <a:ext cx="8229600" cy="812800"/>
          </a:xfrm>
          <a:prstGeom prst="rect">
            <a:avLst/>
          </a:prstGeom>
        </p:spPr>
        <p:txBody>
          <a:bodyPr>
            <a:normAutofit fontScale="92500"/>
          </a:bodyPr>
          <a:lstStyle/>
          <a:p>
            <a:r>
              <a:rPr lang="en-US" sz="2000" dirty="0" smtClean="0"/>
              <a:t>As you hear the following paragraph about the Lions </a:t>
            </a:r>
            <a:r>
              <a:rPr lang="en-US" sz="2000" dirty="0" err="1" smtClean="0"/>
              <a:t>vs</a:t>
            </a:r>
            <a:r>
              <a:rPr lang="en-US" sz="2000" dirty="0" smtClean="0"/>
              <a:t> the Buffs, complete the following chart on page 76 with strengths and weaknesses for each team.</a:t>
            </a:r>
          </a:p>
        </p:txBody>
      </p:sp>
      <p:graphicFrame>
        <p:nvGraphicFramePr>
          <p:cNvPr id="7" name="Table 6"/>
          <p:cNvGraphicFramePr>
            <a:graphicFrameLocks noGrp="1"/>
          </p:cNvGraphicFramePr>
          <p:nvPr>
            <p:extLst>
              <p:ext uri="{D42A27DB-BD31-4B8C-83A1-F6EECF244321}">
                <p14:modId xmlns:p14="http://schemas.microsoft.com/office/powerpoint/2010/main" val="3729062306"/>
              </p:ext>
            </p:extLst>
          </p:nvPr>
        </p:nvGraphicFramePr>
        <p:xfrm>
          <a:off x="685800" y="1512578"/>
          <a:ext cx="7736163" cy="5040621"/>
        </p:xfrm>
        <a:graphic>
          <a:graphicData uri="http://schemas.openxmlformats.org/drawingml/2006/table">
            <a:tbl>
              <a:tblPr firstRow="1" bandRow="1">
                <a:tableStyleId>{5C22544A-7EE6-4342-B048-85BDC9FD1C3A}</a:tableStyleId>
              </a:tblPr>
              <a:tblGrid>
                <a:gridCol w="431785"/>
                <a:gridCol w="3552669"/>
                <a:gridCol w="3751709"/>
              </a:tblGrid>
              <a:tr h="2107229">
                <a:tc>
                  <a:txBody>
                    <a:bodyPr/>
                    <a:lstStyle/>
                    <a:p>
                      <a:endParaRPr lang="en-US" sz="1800" dirty="0"/>
                    </a:p>
                  </a:txBody>
                  <a:tcPr marT="45711" marB="45711"/>
                </a:tc>
                <a:tc>
                  <a:txBody>
                    <a:bodyPr/>
                    <a:lstStyle/>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pPr algn="ctr"/>
                      <a:r>
                        <a:rPr lang="en-US" sz="1800" dirty="0" smtClean="0"/>
                        <a:t>Lions</a:t>
                      </a:r>
                      <a:endParaRPr lang="en-US" sz="1800" dirty="0"/>
                    </a:p>
                  </a:txBody>
                  <a:tcPr marT="45711" marB="45711"/>
                </a:tc>
                <a:tc>
                  <a:txBody>
                    <a:bodyPr/>
                    <a:lstStyle/>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pPr algn="ctr"/>
                      <a:r>
                        <a:rPr lang="en-US" sz="1800" dirty="0" smtClean="0"/>
                        <a:t>Buffs</a:t>
                      </a:r>
                      <a:endParaRPr lang="en-US" sz="1800" dirty="0"/>
                    </a:p>
                  </a:txBody>
                  <a:tcPr marT="45711" marB="45711"/>
                </a:tc>
              </a:tr>
              <a:tr h="1466696">
                <a:tc>
                  <a:txBody>
                    <a:bodyPr/>
                    <a:lstStyle/>
                    <a:p>
                      <a:endParaRPr lang="en-US" sz="1800" dirty="0"/>
                    </a:p>
                  </a:txBody>
                  <a:tcPr marT="45711" marB="45711"/>
                </a:tc>
                <a:tc>
                  <a:txBody>
                    <a:bodyPr/>
                    <a:lstStyle/>
                    <a:p>
                      <a:endParaRPr lang="en-US" sz="1800" dirty="0"/>
                    </a:p>
                  </a:txBody>
                  <a:tcPr marT="45711" marB="45711"/>
                </a:tc>
                <a:tc>
                  <a:txBody>
                    <a:bodyPr/>
                    <a:lstStyle/>
                    <a:p>
                      <a:endParaRPr lang="en-US" sz="1800"/>
                    </a:p>
                  </a:txBody>
                  <a:tcPr marT="45711" marB="45711"/>
                </a:tc>
              </a:tr>
              <a:tr h="1466696">
                <a:tc>
                  <a:txBody>
                    <a:bodyPr/>
                    <a:lstStyle/>
                    <a:p>
                      <a:endParaRPr lang="en-US" sz="1800"/>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endParaRPr lang="en-US" sz="1800" dirty="0"/>
                    </a:p>
                  </a:txBody>
                  <a:tcPr marT="45711" marB="45711"/>
                </a:tc>
                <a:tc>
                  <a:txBody>
                    <a:bodyPr/>
                    <a:lstStyle/>
                    <a:p>
                      <a:endParaRPr lang="en-US" sz="1800" dirty="0"/>
                    </a:p>
                  </a:txBody>
                  <a:tcPr marT="45711" marB="45711"/>
                </a:tc>
              </a:tr>
            </a:tbl>
          </a:graphicData>
        </a:graphic>
      </p:graphicFrame>
      <p:pic>
        <p:nvPicPr>
          <p:cNvPr id="13334" name="Picture 8" descr="http://www.njdigitalhighway.org/enj/lessons/title_ix_equality/img/douglass_college_first_womens_basketball_team_19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625581"/>
            <a:ext cx="1923222" cy="150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10" descr="http://www.cubuffs.com/fls/600/classic/images/basketball_w/basketball_w_1998-9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1658800"/>
            <a:ext cx="23145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6" name="TextBox 7"/>
          <p:cNvSpPr txBox="1">
            <a:spLocks noChangeArrowheads="1"/>
          </p:cNvSpPr>
          <p:nvPr/>
        </p:nvSpPr>
        <p:spPr bwMode="auto">
          <a:xfrm rot="-5400000">
            <a:off x="301180" y="4090986"/>
            <a:ext cx="1235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dirty="0">
                <a:solidFill>
                  <a:srgbClr val="002060"/>
                </a:solidFill>
              </a:rPr>
              <a:t>Strengths</a:t>
            </a:r>
          </a:p>
        </p:txBody>
      </p:sp>
      <p:sp>
        <p:nvSpPr>
          <p:cNvPr id="13337" name="TextBox 8"/>
          <p:cNvSpPr txBox="1">
            <a:spLocks noChangeArrowheads="1"/>
          </p:cNvSpPr>
          <p:nvPr/>
        </p:nvSpPr>
        <p:spPr bwMode="auto">
          <a:xfrm rot="-5400000">
            <a:off x="144571" y="5569948"/>
            <a:ext cx="15971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dirty="0">
                <a:solidFill>
                  <a:srgbClr val="002060"/>
                </a:solidFill>
              </a:rPr>
              <a:t>Weaknesses</a:t>
            </a:r>
          </a:p>
        </p:txBody>
      </p:sp>
    </p:spTree>
    <p:extLst>
      <p:ext uri="{BB962C8B-B14F-4D97-AF65-F5344CB8AC3E}">
        <p14:creationId xmlns:p14="http://schemas.microsoft.com/office/powerpoint/2010/main" val="3062358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Script  for The </a:t>
            </a:r>
            <a:r>
              <a:rPr lang="en-US" dirty="0"/>
              <a:t>Lions Versus the </a:t>
            </a:r>
            <a:r>
              <a:rPr lang="en-US" dirty="0" smtClean="0"/>
              <a:t>Buffs</a:t>
            </a:r>
            <a:endParaRPr lang="en-US" dirty="0"/>
          </a:p>
        </p:txBody>
      </p:sp>
      <p:sp>
        <p:nvSpPr>
          <p:cNvPr id="14339" name="Content Placeholder 2"/>
          <p:cNvSpPr>
            <a:spLocks noGrp="1"/>
          </p:cNvSpPr>
          <p:nvPr>
            <p:ph idx="4294967295"/>
          </p:nvPr>
        </p:nvSpPr>
        <p:spPr>
          <a:xfrm>
            <a:off x="685800" y="1951038"/>
            <a:ext cx="7770813" cy="3916362"/>
          </a:xfrm>
          <a:prstGeom prst="rect">
            <a:avLst/>
          </a:prstGeom>
        </p:spPr>
        <p:txBody>
          <a:bodyPr>
            <a:normAutofit fontScale="92500"/>
          </a:bodyPr>
          <a:lstStyle/>
          <a:p>
            <a:r>
              <a:rPr lang="en-US" dirty="0" smtClean="0"/>
              <a:t>Hello, sports fans!</a:t>
            </a:r>
          </a:p>
          <a:p>
            <a:pPr lvl="1"/>
            <a:r>
              <a:rPr lang="en-US" sz="2000" dirty="0" smtClean="0"/>
              <a:t>Here we are at Miles Pavilion to watch the Lions take on the Buffs in this championship basketball game.  To be honest with you folks, I don’t see how the Lions have a chance, and I’m afraid this game is going to be a real blowout.  The Buffs have a tremendously strong coach- and don’t forget that great Buffs’ captain who is so respected by the team.  Check out those great uniforms- the Buffs’ sponsors certainly shower the team with everything they need.  The Lions are really outmatched</a:t>
            </a:r>
            <a:r>
              <a:rPr lang="en-US" sz="2000" dirty="0"/>
              <a:t> </a:t>
            </a:r>
            <a:r>
              <a:rPr lang="en-US" sz="2000" dirty="0" smtClean="0"/>
              <a:t>in this game, they don’t even have a coach!  It’s really sad to see the way the team members are constantly fighting with each other.  Just look, folks, at the shabby way the team is dressed.  Why, I even see one member who doesn’t have shoes!  This team certainly doesn’t have any money.  Well, who do you think will win this game?</a:t>
            </a:r>
          </a:p>
        </p:txBody>
      </p:sp>
    </p:spTree>
    <p:extLst>
      <p:ext uri="{BB962C8B-B14F-4D97-AF65-F5344CB8AC3E}">
        <p14:creationId xmlns:p14="http://schemas.microsoft.com/office/powerpoint/2010/main" val="2692718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ea typeface="+mj-ea"/>
              </a:rPr>
              <a:t>Discussion</a:t>
            </a:r>
            <a:endParaRPr lang="en-US" dirty="0">
              <a:ea typeface="+mj-ea"/>
            </a:endParaRPr>
          </a:p>
        </p:txBody>
      </p:sp>
      <p:sp>
        <p:nvSpPr>
          <p:cNvPr id="3" name="Subtitle 2"/>
          <p:cNvSpPr>
            <a:spLocks noGrp="1"/>
          </p:cNvSpPr>
          <p:nvPr>
            <p:ph type="subTitle" idx="1"/>
          </p:nvPr>
        </p:nvSpPr>
        <p:spPr>
          <a:extLst/>
        </p:spPr>
        <p:txBody>
          <a:bodyPr rtlCol="0">
            <a:noAutofit/>
          </a:bodyPr>
          <a:lstStyle/>
          <a:p>
            <a:pPr eaLnBrk="1" fontAlgn="auto" hangingPunct="1">
              <a:spcAft>
                <a:spcPts val="0"/>
              </a:spcAft>
              <a:buClr>
                <a:schemeClr val="accent3"/>
              </a:buClr>
              <a:defRPr/>
            </a:pPr>
            <a:r>
              <a:rPr lang="en-US" sz="2800" dirty="0" smtClean="0">
                <a:ea typeface="+mn-ea"/>
              </a:rPr>
              <a:t>What is an </a:t>
            </a:r>
            <a:r>
              <a:rPr lang="en-US" sz="2800" b="1" dirty="0" smtClean="0">
                <a:solidFill>
                  <a:srgbClr val="FF0000"/>
                </a:solidFill>
                <a:ea typeface="+mn-ea"/>
              </a:rPr>
              <a:t>ally</a:t>
            </a:r>
            <a:r>
              <a:rPr lang="en-US" sz="2800" dirty="0" smtClean="0">
                <a:ea typeface="+mn-ea"/>
              </a:rPr>
              <a:t>? </a:t>
            </a:r>
          </a:p>
          <a:p>
            <a:pPr eaLnBrk="1" fontAlgn="auto" hangingPunct="1">
              <a:spcAft>
                <a:spcPts val="0"/>
              </a:spcAft>
              <a:buClr>
                <a:schemeClr val="accent3"/>
              </a:buClr>
              <a:defRPr/>
            </a:pPr>
            <a:r>
              <a:rPr lang="en-US" sz="2800" dirty="0" smtClean="0">
                <a:ea typeface="+mn-ea"/>
              </a:rPr>
              <a:t>Why is is important to have </a:t>
            </a:r>
            <a:r>
              <a:rPr lang="en-US" sz="2800" b="1" dirty="0" smtClean="0">
                <a:solidFill>
                  <a:srgbClr val="FF0000"/>
                </a:solidFill>
                <a:ea typeface="+mn-ea"/>
              </a:rPr>
              <a:t>allies</a:t>
            </a:r>
            <a:r>
              <a:rPr lang="en-US" sz="2800" dirty="0" smtClean="0">
                <a:solidFill>
                  <a:srgbClr val="FF0000"/>
                </a:solidFill>
                <a:ea typeface="+mn-ea"/>
              </a:rPr>
              <a:t> </a:t>
            </a:r>
            <a:r>
              <a:rPr lang="en-US" sz="2800" dirty="0" smtClean="0">
                <a:ea typeface="+mn-ea"/>
              </a:rPr>
              <a:t>in times of war? </a:t>
            </a:r>
            <a:endParaRPr lang="en-US" sz="2800" dirty="0">
              <a:ea typeface="+mn-ea"/>
            </a:endParaRPr>
          </a:p>
        </p:txBody>
      </p:sp>
      <p:sp>
        <p:nvSpPr>
          <p:cNvPr id="5" name="TextBox 4"/>
          <p:cNvSpPr txBox="1"/>
          <p:nvPr/>
        </p:nvSpPr>
        <p:spPr>
          <a:xfrm>
            <a:off x="457200" y="5105400"/>
            <a:ext cx="6934200" cy="1384995"/>
          </a:xfrm>
          <a:prstGeom prst="rect">
            <a:avLst/>
          </a:prstGeom>
          <a:noFill/>
        </p:spPr>
        <p:txBody>
          <a:bodyPr wrap="square" rtlCol="0">
            <a:spAutoFit/>
          </a:bodyPr>
          <a:lstStyle/>
          <a:p>
            <a:r>
              <a:rPr lang="en-US" sz="2800" i="1" dirty="0" smtClean="0"/>
              <a:t>Ally is a country or group that joins with another for a common purpose, such as a fight against a common enemy</a:t>
            </a:r>
            <a:endParaRPr lang="en-US" sz="2800" i="1" dirty="0"/>
          </a:p>
        </p:txBody>
      </p:sp>
    </p:spTree>
    <p:extLst>
      <p:ext uri="{BB962C8B-B14F-4D97-AF65-F5344CB8AC3E}">
        <p14:creationId xmlns:p14="http://schemas.microsoft.com/office/powerpoint/2010/main" val="60089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953000"/>
            <a:ext cx="7772400" cy="1470025"/>
          </a:xfrm>
        </p:spPr>
        <p:txBody>
          <a:bodyPr>
            <a:normAutofit fontScale="90000"/>
          </a:bodyPr>
          <a:lstStyle/>
          <a:p>
            <a:r>
              <a:rPr lang="en-US" dirty="0" smtClean="0"/>
              <a:t>Between the East and the West</a:t>
            </a:r>
            <a:endParaRPr lang="en-US" dirty="0"/>
          </a:p>
        </p:txBody>
      </p:sp>
      <p:sp>
        <p:nvSpPr>
          <p:cNvPr id="3" name="Subtitle 2"/>
          <p:cNvSpPr>
            <a:spLocks noGrp="1"/>
          </p:cNvSpPr>
          <p:nvPr>
            <p:ph type="subTitle" idx="1"/>
          </p:nvPr>
        </p:nvSpPr>
        <p:spPr>
          <a:xfrm>
            <a:off x="762000" y="4038600"/>
            <a:ext cx="6400800" cy="685800"/>
          </a:xfrm>
        </p:spPr>
        <p:txBody>
          <a:bodyPr/>
          <a:lstStyle/>
          <a:p>
            <a:r>
              <a:rPr lang="en-US" dirty="0" smtClean="0"/>
              <a:t>Building of the Persian Empire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28650"/>
            <a:ext cx="4800600" cy="3136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168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eaLnBrk="1" hangingPunct="1">
              <a:defRPr/>
            </a:pPr>
            <a:r>
              <a:rPr lang="en-US" dirty="0" smtClean="0">
                <a:effectLst>
                  <a:outerShdw blurRad="38100" dist="38100" dir="2700000" algn="tl">
                    <a:srgbClr val="C0C0C0"/>
                  </a:outerShdw>
                </a:effectLst>
              </a:rPr>
              <a:t>Fighting the Persian Wars</a:t>
            </a:r>
          </a:p>
        </p:txBody>
      </p:sp>
      <p:sp>
        <p:nvSpPr>
          <p:cNvPr id="20483" name="Content Placeholder 2"/>
          <p:cNvSpPr>
            <a:spLocks noGrp="1"/>
          </p:cNvSpPr>
          <p:nvPr>
            <p:ph idx="4294967295"/>
          </p:nvPr>
        </p:nvSpPr>
        <p:spPr>
          <a:xfrm>
            <a:off x="381000" y="1752600"/>
            <a:ext cx="3200400" cy="4114800"/>
          </a:xfrm>
          <a:prstGeom prst="rect">
            <a:avLst/>
          </a:prstGeom>
        </p:spPr>
        <p:txBody>
          <a:bodyPr>
            <a:normAutofit/>
          </a:bodyPr>
          <a:lstStyle/>
          <a:p>
            <a:pPr eaLnBrk="1" hangingPunct="1"/>
            <a:r>
              <a:rPr lang="en-US" sz="3200" i="1" dirty="0" smtClean="0"/>
              <a:t>Observe</a:t>
            </a:r>
          </a:p>
          <a:p>
            <a:pPr eaLnBrk="1" hangingPunct="1"/>
            <a:endParaRPr lang="en-US" sz="3200" i="1" dirty="0"/>
          </a:p>
          <a:p>
            <a:pPr eaLnBrk="1" hangingPunct="1"/>
            <a:r>
              <a:rPr lang="en-US" sz="3200" i="1" dirty="0" smtClean="0"/>
              <a:t>Question</a:t>
            </a:r>
          </a:p>
          <a:p>
            <a:pPr eaLnBrk="1" hangingPunct="1"/>
            <a:endParaRPr lang="en-US" sz="3200" i="1" dirty="0"/>
          </a:p>
          <a:p>
            <a:pPr eaLnBrk="1" hangingPunct="1"/>
            <a:r>
              <a:rPr lang="en-US" sz="3200" i="1" dirty="0" smtClean="0"/>
              <a:t>Reflect/Inference </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403976"/>
            <a:ext cx="4953000" cy="5522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386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eaLnBrk="1" hangingPunct="1">
              <a:defRPr/>
            </a:pPr>
            <a:r>
              <a:rPr lang="en-US" smtClean="0">
                <a:effectLst>
                  <a:outerShdw blurRad="38100" dist="38100" dir="2700000" algn="tl">
                    <a:srgbClr val="C0C0C0"/>
                  </a:outerShdw>
                </a:effectLst>
              </a:rPr>
              <a:t>Fighting the Persian Wars</a:t>
            </a:r>
          </a:p>
        </p:txBody>
      </p:sp>
      <p:sp>
        <p:nvSpPr>
          <p:cNvPr id="20483" name="Content Placeholder 2"/>
          <p:cNvSpPr>
            <a:spLocks noGrp="1"/>
          </p:cNvSpPr>
          <p:nvPr>
            <p:ph idx="4294967295"/>
          </p:nvPr>
        </p:nvSpPr>
        <p:spPr>
          <a:xfrm>
            <a:off x="685800" y="2209800"/>
            <a:ext cx="7770813" cy="3657600"/>
          </a:xfrm>
          <a:prstGeom prst="rect">
            <a:avLst/>
          </a:prstGeom>
        </p:spPr>
        <p:txBody>
          <a:bodyPr/>
          <a:lstStyle/>
          <a:p>
            <a:pPr eaLnBrk="1" hangingPunct="1"/>
            <a:r>
              <a:rPr lang="en-US" sz="2400" dirty="0" smtClean="0"/>
              <a:t>Partner read page 271</a:t>
            </a:r>
          </a:p>
          <a:p>
            <a:pPr eaLnBrk="1" hangingPunct="1"/>
            <a:r>
              <a:rPr lang="en-US" sz="2400" dirty="0" smtClean="0"/>
              <a:t>Discuss with a partner following questions:</a:t>
            </a:r>
            <a:endParaRPr lang="en-US" dirty="0" smtClean="0"/>
          </a:p>
          <a:p>
            <a:pPr lvl="1" eaLnBrk="1" hangingPunct="1"/>
            <a:r>
              <a:rPr lang="en-US" sz="2000" dirty="0" smtClean="0"/>
              <a:t>What was the Persian Empire?</a:t>
            </a:r>
          </a:p>
          <a:p>
            <a:pPr lvl="1" eaLnBrk="1" hangingPunct="1"/>
            <a:r>
              <a:rPr lang="en-US" sz="2000" dirty="0" smtClean="0"/>
              <a:t>What was the cause of the Persian wars?</a:t>
            </a:r>
          </a:p>
          <a:p>
            <a:pPr lvl="1" eaLnBrk="1" hangingPunct="1"/>
            <a:r>
              <a:rPr lang="en-US" sz="2000" dirty="0" smtClean="0"/>
              <a:t>What caused Athens and Sparta to become allies?</a:t>
            </a:r>
          </a:p>
          <a:p>
            <a:pPr lvl="1" eaLnBrk="1" hangingPunct="1"/>
            <a:r>
              <a:rPr lang="en-US" sz="2000" dirty="0" smtClean="0"/>
              <a:t>Which side had the advantage and why?</a:t>
            </a:r>
          </a:p>
          <a:p>
            <a:pPr eaLnBrk="1" hangingPunct="1"/>
            <a:endParaRPr lang="en-US" dirty="0" smtClean="0"/>
          </a:p>
        </p:txBody>
      </p:sp>
    </p:spTree>
    <p:extLst>
      <p:ext uri="{BB962C8B-B14F-4D97-AF65-F5344CB8AC3E}">
        <p14:creationId xmlns:p14="http://schemas.microsoft.com/office/powerpoint/2010/main" val="22004132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eaLnBrk="1" hangingPunct="1">
              <a:defRPr/>
            </a:pPr>
            <a:r>
              <a:rPr lang="en-US" smtClean="0">
                <a:effectLst>
                  <a:outerShdw blurRad="38100" dist="38100" dir="2700000" algn="tl">
                    <a:srgbClr val="C0C0C0"/>
                  </a:outerShdw>
                </a:effectLst>
              </a:rPr>
              <a:t>Fighting the Persian Wars</a:t>
            </a:r>
          </a:p>
        </p:txBody>
      </p:sp>
      <p:sp>
        <p:nvSpPr>
          <p:cNvPr id="21507" name="Content Placeholder 2"/>
          <p:cNvSpPr>
            <a:spLocks noGrp="1"/>
          </p:cNvSpPr>
          <p:nvPr>
            <p:ph idx="4294967295"/>
          </p:nvPr>
        </p:nvSpPr>
        <p:spPr>
          <a:xfrm>
            <a:off x="685800" y="2209800"/>
            <a:ext cx="7770813" cy="3657600"/>
          </a:xfrm>
          <a:prstGeom prst="rect">
            <a:avLst/>
          </a:prstGeom>
        </p:spPr>
        <p:txBody>
          <a:bodyPr/>
          <a:lstStyle/>
          <a:p>
            <a:pPr eaLnBrk="1" hangingPunct="1"/>
            <a:r>
              <a:rPr lang="en-US" sz="2400" dirty="0" smtClean="0"/>
              <a:t>Examine the illustration on page 271</a:t>
            </a:r>
          </a:p>
          <a:p>
            <a:pPr lvl="1" eaLnBrk="1" hangingPunct="1"/>
            <a:r>
              <a:rPr lang="en-US" sz="2000" dirty="0" smtClean="0"/>
              <a:t>What do you see?</a:t>
            </a:r>
          </a:p>
          <a:p>
            <a:pPr lvl="1" eaLnBrk="1" hangingPunct="1"/>
            <a:r>
              <a:rPr lang="en-US" sz="2000" dirty="0" smtClean="0"/>
              <a:t>What are the occupations of the two figures?</a:t>
            </a:r>
          </a:p>
          <a:p>
            <a:pPr lvl="1" eaLnBrk="1" hangingPunct="1"/>
            <a:r>
              <a:rPr lang="en-US" sz="2000" dirty="0" smtClean="0"/>
              <a:t>From what country or countries do you think each soldier is from?</a:t>
            </a:r>
          </a:p>
          <a:p>
            <a:pPr lvl="1" eaLnBrk="1" hangingPunct="1"/>
            <a:r>
              <a:rPr lang="en-US" sz="2000" dirty="0" smtClean="0"/>
              <a:t>Why do you think the soldier on left is larger than the soldier on the right?</a:t>
            </a:r>
          </a:p>
          <a:p>
            <a:pPr lvl="1" eaLnBrk="1" hangingPunct="1">
              <a:buFont typeface="Wingdings" pitchFamily="2" charset="2"/>
              <a:buNone/>
            </a:pPr>
            <a:endParaRPr lang="en-US" sz="2000" dirty="0" smtClean="0"/>
          </a:p>
          <a:p>
            <a:pPr eaLnBrk="1" hangingPunct="1"/>
            <a:endParaRPr lang="en-US" sz="2400" dirty="0" smtClean="0"/>
          </a:p>
        </p:txBody>
      </p:sp>
    </p:spTree>
    <p:extLst>
      <p:ext uri="{BB962C8B-B14F-4D97-AF65-F5344CB8AC3E}">
        <p14:creationId xmlns:p14="http://schemas.microsoft.com/office/powerpoint/2010/main" val="451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normAutofit fontScale="90000"/>
          </a:bodyPr>
          <a:lstStyle/>
          <a:p>
            <a:pPr eaLnBrk="1" hangingPunct="1">
              <a:defRPr/>
            </a:pPr>
            <a:r>
              <a:rPr lang="en-US" smtClean="0">
                <a:effectLst>
                  <a:outerShdw blurRad="38100" dist="38100" dir="2700000" algn="tl">
                    <a:srgbClr val="C0C0C0"/>
                  </a:outerShdw>
                </a:effectLst>
              </a:rPr>
              <a:t>Intro Video Clip</a:t>
            </a:r>
            <a:br>
              <a:rPr lang="en-US" smtClean="0">
                <a:effectLst>
                  <a:outerShdw blurRad="38100" dist="38100" dir="2700000" algn="tl">
                    <a:srgbClr val="C0C0C0"/>
                  </a:outerShdw>
                </a:effectLst>
              </a:rPr>
            </a:br>
            <a:r>
              <a:rPr lang="en-US" smtClean="0">
                <a:effectLst>
                  <a:outerShdw blurRad="38100" dist="38100" dir="2700000" algn="tl">
                    <a:srgbClr val="C0C0C0"/>
                  </a:outerShdw>
                </a:effectLst>
              </a:rPr>
              <a:t>Persian Wars</a:t>
            </a:r>
          </a:p>
        </p:txBody>
      </p:sp>
      <p:sp>
        <p:nvSpPr>
          <p:cNvPr id="24579" name="Content Placeholder 2"/>
          <p:cNvSpPr>
            <a:spLocks noGrp="1"/>
          </p:cNvSpPr>
          <p:nvPr>
            <p:ph idx="4294967295"/>
          </p:nvPr>
        </p:nvSpPr>
        <p:spPr>
          <a:xfrm>
            <a:off x="685800" y="2209800"/>
            <a:ext cx="7770813" cy="3657600"/>
          </a:xfrm>
          <a:prstGeom prst="rect">
            <a:avLst/>
          </a:prstGeom>
        </p:spPr>
        <p:txBody>
          <a:bodyPr/>
          <a:lstStyle/>
          <a:p>
            <a:pPr eaLnBrk="1" hangingPunct="1"/>
            <a:r>
              <a:rPr lang="en-US" sz="2400" dirty="0" smtClean="0">
                <a:hlinkClick r:id="rId2"/>
              </a:rPr>
              <a:t>Introduction video</a:t>
            </a:r>
            <a:endParaRPr lang="en-US" sz="2400" dirty="0" smtClean="0"/>
          </a:p>
          <a:p>
            <a:pPr eaLnBrk="1" hangingPunct="1"/>
            <a:r>
              <a:rPr lang="en-US" sz="2400" dirty="0" smtClean="0"/>
              <a:t>What caught your attention?</a:t>
            </a:r>
          </a:p>
          <a:p>
            <a:pPr eaLnBrk="1" hangingPunct="1"/>
            <a:r>
              <a:rPr lang="en-US" sz="2400" dirty="0" smtClean="0"/>
              <a:t>What are you excited to learn about?</a:t>
            </a:r>
          </a:p>
          <a:p>
            <a:pPr eaLnBrk="1" hangingPunct="1"/>
            <a:r>
              <a:rPr lang="en-US" sz="2400" dirty="0" smtClean="0"/>
              <a:t>What conclusions can you draw after watching that video?</a:t>
            </a:r>
          </a:p>
        </p:txBody>
      </p:sp>
    </p:spTree>
    <p:extLst>
      <p:ext uri="{BB962C8B-B14F-4D97-AF65-F5344CB8AC3E}">
        <p14:creationId xmlns:p14="http://schemas.microsoft.com/office/powerpoint/2010/main" val="936689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t>After </a:t>
            </a:r>
            <a:r>
              <a:rPr lang="en-US" sz="2800" dirty="0"/>
              <a:t>picking up your spiral, answer the following question in your warm up section…</a:t>
            </a:r>
          </a:p>
          <a:p>
            <a:endParaRPr lang="en-US" sz="2800" dirty="0"/>
          </a:p>
          <a:p>
            <a:r>
              <a:rPr lang="en-US" sz="2800" dirty="0"/>
              <a:t>What do you think the Greeks will need to do in order to beat the Persians</a:t>
            </a:r>
            <a:r>
              <a:rPr lang="en-US" sz="2800" dirty="0" smtClean="0"/>
              <a:t>? </a:t>
            </a:r>
          </a:p>
          <a:p>
            <a:r>
              <a:rPr lang="en-US" sz="2800" dirty="0" smtClean="0"/>
              <a:t>What do you think the Persians will need to do in order to beat the Greeks? </a:t>
            </a:r>
          </a:p>
          <a:p>
            <a:r>
              <a:rPr lang="en-US" sz="2800" dirty="0" smtClean="0"/>
              <a:t>What </a:t>
            </a:r>
            <a:r>
              <a:rPr lang="en-US" sz="2800" dirty="0"/>
              <a:t>would be the impact if Persia won?</a:t>
            </a:r>
          </a:p>
        </p:txBody>
      </p:sp>
      <p:sp>
        <p:nvSpPr>
          <p:cNvPr id="3" name="Title 2"/>
          <p:cNvSpPr>
            <a:spLocks noGrp="1"/>
          </p:cNvSpPr>
          <p:nvPr>
            <p:ph type="title"/>
          </p:nvPr>
        </p:nvSpPr>
        <p:spPr/>
        <p:txBody>
          <a:bodyPr/>
          <a:lstStyle/>
          <a:p>
            <a:r>
              <a:rPr lang="en-US" dirty="0" smtClean="0"/>
              <a:t>Warm Up</a:t>
            </a:r>
            <a:endParaRPr lang="en-US" dirty="0"/>
          </a:p>
        </p:txBody>
      </p:sp>
    </p:spTree>
    <p:extLst>
      <p:ext uri="{BB962C8B-B14F-4D97-AF65-F5344CB8AC3E}">
        <p14:creationId xmlns:p14="http://schemas.microsoft.com/office/powerpoint/2010/main" val="1228949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953000"/>
            <a:ext cx="7772400" cy="1470025"/>
          </a:xfrm>
        </p:spPr>
        <p:txBody>
          <a:bodyPr>
            <a:normAutofit fontScale="90000"/>
          </a:bodyPr>
          <a:lstStyle/>
          <a:p>
            <a:r>
              <a:rPr lang="en-US" b="1" dirty="0" smtClean="0"/>
              <a:t>Introduction to the Persian Wars </a:t>
            </a:r>
            <a:endParaRPr lang="en-US"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
            <a:ext cx="7467600" cy="3930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5903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sz="2800" dirty="0" smtClean="0"/>
              <a:t>I can analyze the impact of the different battles of the Persian wars.</a:t>
            </a:r>
          </a:p>
          <a:p>
            <a:endParaRPr lang="en-US" dirty="0"/>
          </a:p>
          <a:p>
            <a:r>
              <a:rPr lang="en-US" sz="3200" dirty="0" smtClean="0"/>
              <a:t>Success Criteria:</a:t>
            </a:r>
          </a:p>
          <a:p>
            <a:pPr lvl="1"/>
            <a:r>
              <a:rPr lang="en-US" sz="2800" dirty="0" smtClean="0"/>
              <a:t>Evaluating Images to make inferences about the Persian wars</a:t>
            </a:r>
          </a:p>
          <a:p>
            <a:pPr lvl="1"/>
            <a:r>
              <a:rPr lang="en-US" sz="2800" dirty="0" smtClean="0"/>
              <a:t>Compare my inferences to the reading about the Persian wars to determine which forces were stronger.</a:t>
            </a:r>
            <a:endParaRPr lang="en-US" sz="2800" dirty="0"/>
          </a:p>
        </p:txBody>
      </p:sp>
      <p:sp>
        <p:nvSpPr>
          <p:cNvPr id="2" name="Title 1"/>
          <p:cNvSpPr>
            <a:spLocks noGrp="1"/>
          </p:cNvSpPr>
          <p:nvPr>
            <p:ph type="title"/>
          </p:nvPr>
        </p:nvSpPr>
        <p:spPr/>
        <p:txBody>
          <a:bodyPr/>
          <a:lstStyle/>
          <a:p>
            <a:r>
              <a:rPr lang="en-US" b="1" dirty="0" smtClean="0"/>
              <a:t>Learning Target</a:t>
            </a:r>
            <a:endParaRPr lang="en-US" b="1" dirty="0"/>
          </a:p>
        </p:txBody>
      </p:sp>
    </p:spTree>
    <p:extLst>
      <p:ext uri="{BB962C8B-B14F-4D97-AF65-F5344CB8AC3E}">
        <p14:creationId xmlns:p14="http://schemas.microsoft.com/office/powerpoint/2010/main" val="3817537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sz="2400" dirty="0" smtClean="0"/>
              <a:t>Persians</a:t>
            </a:r>
          </a:p>
          <a:p>
            <a:r>
              <a:rPr lang="en-US" sz="2400" dirty="0" smtClean="0"/>
              <a:t>Persian Wars</a:t>
            </a:r>
          </a:p>
          <a:p>
            <a:r>
              <a:rPr lang="en-US" sz="2400" dirty="0" smtClean="0"/>
              <a:t>Allies</a:t>
            </a:r>
          </a:p>
          <a:p>
            <a:r>
              <a:rPr lang="en-US" sz="2400" dirty="0" smtClean="0"/>
              <a:t>Calvary</a:t>
            </a:r>
          </a:p>
          <a:p>
            <a:r>
              <a:rPr lang="en-US" sz="2400" dirty="0" smtClean="0"/>
              <a:t>Hellespont</a:t>
            </a:r>
          </a:p>
          <a:p>
            <a:r>
              <a:rPr lang="en-US" sz="2400" dirty="0" smtClean="0"/>
              <a:t>Ionians</a:t>
            </a:r>
          </a:p>
          <a:p>
            <a:endParaRPr lang="en-US" dirty="0"/>
          </a:p>
        </p:txBody>
      </p:sp>
      <p:sp>
        <p:nvSpPr>
          <p:cNvPr id="2" name="Title 1"/>
          <p:cNvSpPr>
            <a:spLocks noGrp="1"/>
          </p:cNvSpPr>
          <p:nvPr>
            <p:ph type="title"/>
          </p:nvPr>
        </p:nvSpPr>
        <p:spPr/>
        <p:txBody>
          <a:bodyPr/>
          <a:lstStyle/>
          <a:p>
            <a:r>
              <a:rPr lang="en-US" b="1" dirty="0" smtClean="0"/>
              <a:t>Key Vocabulary</a:t>
            </a:r>
            <a:endParaRPr lang="en-US" b="1" dirty="0"/>
          </a:p>
        </p:txBody>
      </p:sp>
    </p:spTree>
    <p:extLst>
      <p:ext uri="{BB962C8B-B14F-4D97-AF65-F5344CB8AC3E}">
        <p14:creationId xmlns:p14="http://schemas.microsoft.com/office/powerpoint/2010/main" val="3074516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3200" dirty="0"/>
              <a:t>Persian Wars- 499 B.C.E to 479 </a:t>
            </a:r>
            <a:r>
              <a:rPr lang="en-US" sz="3200" dirty="0" smtClean="0"/>
              <a:t>B.C.E</a:t>
            </a:r>
          </a:p>
          <a:p>
            <a:endParaRPr lang="en-US" sz="3200" dirty="0" smtClean="0"/>
          </a:p>
          <a:p>
            <a:r>
              <a:rPr lang="en-US" sz="3200" dirty="0"/>
              <a:t>The Ionian Revolt</a:t>
            </a:r>
          </a:p>
          <a:p>
            <a:r>
              <a:rPr lang="en-US" sz="3200" dirty="0"/>
              <a:t>The Battle of Marathon</a:t>
            </a:r>
          </a:p>
          <a:p>
            <a:r>
              <a:rPr lang="en-US" sz="3200" dirty="0"/>
              <a:t>The Battle of Thermopylae</a:t>
            </a:r>
          </a:p>
          <a:p>
            <a:r>
              <a:rPr lang="en-US" sz="3200" dirty="0"/>
              <a:t>The Battle of Salamis</a:t>
            </a:r>
          </a:p>
          <a:p>
            <a:r>
              <a:rPr lang="en-US" sz="3200" dirty="0"/>
              <a:t>The Battle of Plataea</a:t>
            </a:r>
          </a:p>
          <a:p>
            <a:endParaRPr lang="en-US" dirty="0"/>
          </a:p>
        </p:txBody>
      </p:sp>
      <p:sp>
        <p:nvSpPr>
          <p:cNvPr id="3" name="Title 2"/>
          <p:cNvSpPr>
            <a:spLocks noGrp="1"/>
          </p:cNvSpPr>
          <p:nvPr>
            <p:ph type="title"/>
          </p:nvPr>
        </p:nvSpPr>
        <p:spPr/>
        <p:txBody>
          <a:bodyPr/>
          <a:lstStyle/>
          <a:p>
            <a:r>
              <a:rPr lang="en-US" dirty="0" smtClean="0"/>
              <a:t>Title page 75</a:t>
            </a:r>
            <a:endParaRPr lang="en-US" dirty="0"/>
          </a:p>
        </p:txBody>
      </p:sp>
    </p:spTree>
    <p:extLst>
      <p:ext uri="{BB962C8B-B14F-4D97-AF65-F5344CB8AC3E}">
        <p14:creationId xmlns:p14="http://schemas.microsoft.com/office/powerpoint/2010/main" val="26254421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Persian Wars- 499 B.C.E to 479 B.C.E</a:t>
            </a:r>
            <a:endParaRPr lang="en-US" dirty="0"/>
          </a:p>
        </p:txBody>
      </p:sp>
      <p:pic>
        <p:nvPicPr>
          <p:cNvPr id="25603"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685800" y="1438275"/>
            <a:ext cx="6564313" cy="35909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4" name="TextBox 3"/>
          <p:cNvSpPr txBox="1">
            <a:spLocks noChangeArrowheads="1"/>
          </p:cNvSpPr>
          <p:nvPr/>
        </p:nvSpPr>
        <p:spPr bwMode="auto">
          <a:xfrm>
            <a:off x="685800" y="5029200"/>
            <a:ext cx="54641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dirty="0"/>
              <a:t>The Ionian Revolt</a:t>
            </a:r>
          </a:p>
          <a:p>
            <a:pPr eaLnBrk="1" hangingPunct="1"/>
            <a:r>
              <a:rPr lang="en-US" dirty="0"/>
              <a:t>The Battle of Marathon</a:t>
            </a:r>
          </a:p>
          <a:p>
            <a:pPr eaLnBrk="1" hangingPunct="1"/>
            <a:r>
              <a:rPr lang="en-US" dirty="0"/>
              <a:t>The Battle of Thermopylae</a:t>
            </a:r>
          </a:p>
          <a:p>
            <a:pPr eaLnBrk="1" hangingPunct="1"/>
            <a:r>
              <a:rPr lang="en-US" dirty="0"/>
              <a:t>The Battle of Salamis</a:t>
            </a:r>
          </a:p>
          <a:p>
            <a:pPr eaLnBrk="1" hangingPunct="1"/>
            <a:r>
              <a:rPr lang="en-US" dirty="0"/>
              <a:t>The Battle of Plataea</a:t>
            </a:r>
          </a:p>
        </p:txBody>
      </p:sp>
    </p:spTree>
    <p:extLst>
      <p:ext uri="{BB962C8B-B14F-4D97-AF65-F5344CB8AC3E}">
        <p14:creationId xmlns:p14="http://schemas.microsoft.com/office/powerpoint/2010/main" val="4061320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3200" dirty="0" smtClean="0"/>
              <a:t>I can explain the rise of the Persian Empire and how it was governed</a:t>
            </a:r>
          </a:p>
          <a:p>
            <a:r>
              <a:rPr lang="en-US" sz="3200" b="1" dirty="0" smtClean="0"/>
              <a:t>Success Criteria:</a:t>
            </a:r>
          </a:p>
          <a:p>
            <a:pPr marL="285750" indent="-285750">
              <a:buFont typeface="Arial" pitchFamily="34" charset="0"/>
              <a:buChar char="•"/>
            </a:pPr>
            <a:r>
              <a:rPr lang="en-US" sz="3200" dirty="0" smtClean="0"/>
              <a:t>Explain the impact of geography on an Empire</a:t>
            </a:r>
          </a:p>
          <a:p>
            <a:pPr marL="285750" indent="-285750">
              <a:buFont typeface="Arial" pitchFamily="34" charset="0"/>
              <a:buChar char="•"/>
            </a:pPr>
            <a:r>
              <a:rPr lang="en-US" sz="3200" dirty="0" smtClean="0"/>
              <a:t>Evaluate how the Persians acquired  land</a:t>
            </a:r>
          </a:p>
          <a:p>
            <a:pPr marL="285750" indent="-285750">
              <a:buFont typeface="Arial" pitchFamily="34" charset="0"/>
              <a:buChar char="•"/>
            </a:pPr>
            <a:r>
              <a:rPr lang="en-US" sz="3200" dirty="0" smtClean="0"/>
              <a:t>Explain how the Persians ruled their Empire</a:t>
            </a:r>
            <a:endParaRPr lang="en-US" sz="3200" dirty="0"/>
          </a:p>
        </p:txBody>
      </p:sp>
      <p:sp>
        <p:nvSpPr>
          <p:cNvPr id="3" name="Title 2"/>
          <p:cNvSpPr>
            <a:spLocks noGrp="1"/>
          </p:cNvSpPr>
          <p:nvPr>
            <p:ph type="title"/>
          </p:nvPr>
        </p:nvSpPr>
        <p:spPr/>
        <p:txBody>
          <a:bodyPr/>
          <a:lstStyle/>
          <a:p>
            <a:r>
              <a:rPr lang="en-US" b="1" dirty="0" smtClean="0"/>
              <a:t>Learning Target</a:t>
            </a:r>
            <a:endParaRPr lang="en-US" b="1" dirty="0"/>
          </a:p>
        </p:txBody>
      </p:sp>
    </p:spTree>
    <p:extLst>
      <p:ext uri="{BB962C8B-B14F-4D97-AF65-F5344CB8AC3E}">
        <p14:creationId xmlns:p14="http://schemas.microsoft.com/office/powerpoint/2010/main" val="32429247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400" dirty="0" smtClean="0"/>
              <a:t>Why do wars last for so long?</a:t>
            </a:r>
          </a:p>
          <a:p>
            <a:r>
              <a:rPr lang="en-US" sz="2400" dirty="0" smtClean="0"/>
              <a:t>Is war inevitable?</a:t>
            </a:r>
            <a:endParaRPr lang="en-US" sz="2400" dirty="0"/>
          </a:p>
        </p:txBody>
      </p:sp>
      <p:sp>
        <p:nvSpPr>
          <p:cNvPr id="3" name="Title 2"/>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val="29632452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sz="2400" dirty="0" smtClean="0"/>
              <a:t>For each image and complete the following</a:t>
            </a:r>
            <a:r>
              <a:rPr lang="en-US" dirty="0" smtClean="0"/>
              <a:t>:</a:t>
            </a:r>
          </a:p>
          <a:p>
            <a:pPr lvl="1"/>
            <a:r>
              <a:rPr lang="en-US" sz="2000" dirty="0" smtClean="0">
                <a:solidFill>
                  <a:srgbClr val="FF3399"/>
                </a:solidFill>
              </a:rPr>
              <a:t>Observe:  Identify 8 details in the following images Write this to the left of the image</a:t>
            </a:r>
          </a:p>
          <a:p>
            <a:pPr lvl="2"/>
            <a:r>
              <a:rPr lang="en-US" sz="2000" dirty="0" smtClean="0">
                <a:solidFill>
                  <a:srgbClr val="FF3399"/>
                </a:solidFill>
              </a:rPr>
              <a:t>Draw a line to each detail, and label it</a:t>
            </a:r>
            <a:r>
              <a:rPr lang="en-US" dirty="0" smtClean="0">
                <a:solidFill>
                  <a:srgbClr val="FF3399"/>
                </a:solidFill>
              </a:rPr>
              <a:t>.</a:t>
            </a:r>
          </a:p>
          <a:p>
            <a:pPr lvl="1"/>
            <a:r>
              <a:rPr lang="en-US" sz="2000" dirty="0" smtClean="0">
                <a:solidFill>
                  <a:srgbClr val="00B050"/>
                </a:solidFill>
              </a:rPr>
              <a:t>Question: Identify 2 questions that you have and right of the image</a:t>
            </a:r>
          </a:p>
          <a:p>
            <a:pPr lvl="1"/>
            <a:r>
              <a:rPr lang="en-US" sz="2000" dirty="0" smtClean="0">
                <a:solidFill>
                  <a:srgbClr val="00B0F0"/>
                </a:solidFill>
              </a:rPr>
              <a:t>Reflection/Inference:  write three guesses about what is happening at this council of war.</a:t>
            </a:r>
            <a:r>
              <a:rPr lang="en-US" sz="2000" dirty="0">
                <a:solidFill>
                  <a:srgbClr val="00B0F0"/>
                </a:solidFill>
              </a:rPr>
              <a:t> </a:t>
            </a:r>
            <a:r>
              <a:rPr lang="en-US" sz="2000" dirty="0" smtClean="0">
                <a:solidFill>
                  <a:srgbClr val="00B0F0"/>
                </a:solidFill>
              </a:rPr>
              <a:t>Support each guess with details from the picture</a:t>
            </a:r>
          </a:p>
        </p:txBody>
      </p:sp>
      <p:sp>
        <p:nvSpPr>
          <p:cNvPr id="2" name="Title 1"/>
          <p:cNvSpPr>
            <a:spLocks noGrp="1"/>
          </p:cNvSpPr>
          <p:nvPr>
            <p:ph type="title"/>
          </p:nvPr>
        </p:nvSpPr>
        <p:spPr/>
        <p:txBody>
          <a:bodyPr>
            <a:normAutofit fontScale="90000"/>
          </a:bodyPr>
          <a:lstStyle/>
          <a:p>
            <a:r>
              <a:rPr lang="en-US" dirty="0" smtClean="0"/>
              <a:t>Task for each of the following images…</a:t>
            </a:r>
            <a:endParaRPr lang="en-US" dirty="0"/>
          </a:p>
        </p:txBody>
      </p:sp>
    </p:spTree>
    <p:extLst>
      <p:ext uri="{BB962C8B-B14F-4D97-AF65-F5344CB8AC3E}">
        <p14:creationId xmlns:p14="http://schemas.microsoft.com/office/powerpoint/2010/main" val="1329310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307080" y="2484120"/>
            <a:ext cx="7680960" cy="1066800"/>
          </a:xfrm>
        </p:spPr>
        <p:txBody>
          <a:bodyPr>
            <a:normAutofit fontScale="90000"/>
          </a:bodyPr>
          <a:lstStyle/>
          <a:p>
            <a:r>
              <a:rPr lang="en-US" dirty="0" smtClean="0"/>
              <a:t>Ionian Revolt</a:t>
            </a:r>
            <a:br>
              <a:rPr lang="en-US" dirty="0" smtClean="0"/>
            </a:br>
            <a:r>
              <a:rPr lang="en-US" i="1" dirty="0" smtClean="0"/>
              <a:t>Darius at a War Council</a:t>
            </a:r>
            <a:endParaRPr lang="en-US" i="1" dirty="0"/>
          </a:p>
        </p:txBody>
      </p:sp>
      <p:pic>
        <p:nvPicPr>
          <p:cNvPr id="2050" name="Picture 2" descr="C:\Users\mlaw\AppData\Local\Microsoft\Windows\Temporary Internet Files\Content.Outlook\ODCYA42E\FullSizeRender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4201" y="0"/>
            <a:ext cx="49755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7929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eaLnBrk="1" hangingPunct="1">
              <a:defRPr/>
            </a:pPr>
            <a:r>
              <a:rPr lang="en-US" smtClean="0">
                <a:effectLst>
                  <a:outerShdw blurRad="38100" dist="38100" dir="2700000" algn="tl">
                    <a:srgbClr val="C0C0C0"/>
                  </a:outerShdw>
                </a:effectLst>
              </a:rPr>
              <a:t>Fighting the Persian Wars</a:t>
            </a:r>
          </a:p>
        </p:txBody>
      </p:sp>
      <p:sp>
        <p:nvSpPr>
          <p:cNvPr id="23555" name="Content Placeholder 2"/>
          <p:cNvSpPr>
            <a:spLocks noGrp="1"/>
          </p:cNvSpPr>
          <p:nvPr>
            <p:ph idx="4294967295"/>
          </p:nvPr>
        </p:nvSpPr>
        <p:spPr>
          <a:xfrm>
            <a:off x="685800" y="2209800"/>
            <a:ext cx="7770813" cy="3657600"/>
          </a:xfrm>
          <a:prstGeom prst="rect">
            <a:avLst/>
          </a:prstGeom>
        </p:spPr>
        <p:txBody>
          <a:bodyPr/>
          <a:lstStyle/>
          <a:p>
            <a:pPr eaLnBrk="1" hangingPunct="1">
              <a:lnSpc>
                <a:spcPct val="90000"/>
              </a:lnSpc>
            </a:pPr>
            <a:r>
              <a:rPr lang="en-US" smtClean="0"/>
              <a:t>King Darius of Persia is seated at the center of the image. He is seeking advise from one of his governs about the advisability of attacking Greece. Behind him is a Persian soldier who will fight in the war. The figures at the bottom represent conquered areas that had to pay tribute to Darius. Ionia, one of these conquered areas, resented paying money and rebelled. Because some city-states helped Ionia, Darius decided to declare war on the Greek city-states after he crushed the Ionia revolt </a:t>
            </a:r>
          </a:p>
        </p:txBody>
      </p:sp>
    </p:spTree>
    <p:extLst>
      <p:ext uri="{BB962C8B-B14F-4D97-AF65-F5344CB8AC3E}">
        <p14:creationId xmlns:p14="http://schemas.microsoft.com/office/powerpoint/2010/main" val="1409857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sz="2400" dirty="0" smtClean="0"/>
              <a:t>Read section 28.2, answering the following questions…</a:t>
            </a:r>
          </a:p>
          <a:p>
            <a:pPr lvl="1"/>
            <a:r>
              <a:rPr lang="en-US" sz="2000" dirty="0" smtClean="0"/>
              <a:t>Why did the Ionians revolt against Persian rule?</a:t>
            </a:r>
          </a:p>
          <a:p>
            <a:pPr lvl="1"/>
            <a:r>
              <a:rPr lang="en-US" sz="2000" dirty="0" smtClean="0"/>
              <a:t>What happened to the Ionians?</a:t>
            </a:r>
          </a:p>
          <a:p>
            <a:pPr lvl="1"/>
            <a:endParaRPr lang="en-US" dirty="0"/>
          </a:p>
          <a:p>
            <a:r>
              <a:rPr lang="en-US" sz="2400" dirty="0" smtClean="0"/>
              <a:t>Then circle the soldier who represents the stronger force at this time, located on the bottom of the page.</a:t>
            </a:r>
          </a:p>
        </p:txBody>
      </p:sp>
      <p:sp>
        <p:nvSpPr>
          <p:cNvPr id="2" name="Title 1"/>
          <p:cNvSpPr>
            <a:spLocks noGrp="1"/>
          </p:cNvSpPr>
          <p:nvPr>
            <p:ph type="title"/>
          </p:nvPr>
        </p:nvSpPr>
        <p:spPr/>
        <p:txBody>
          <a:bodyPr>
            <a:normAutofit fontScale="90000"/>
          </a:bodyPr>
          <a:lstStyle/>
          <a:p>
            <a:r>
              <a:rPr lang="en-US" dirty="0" smtClean="0"/>
              <a:t>Once you have Observed/Question/Reflect…</a:t>
            </a:r>
            <a:endParaRPr lang="en-US" dirty="0"/>
          </a:p>
        </p:txBody>
      </p:sp>
    </p:spTree>
    <p:extLst>
      <p:ext uri="{BB962C8B-B14F-4D97-AF65-F5344CB8AC3E}">
        <p14:creationId xmlns:p14="http://schemas.microsoft.com/office/powerpoint/2010/main" val="21221654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346837" y="2484120"/>
            <a:ext cx="7680960" cy="1066800"/>
          </a:xfrm>
        </p:spPr>
        <p:txBody>
          <a:bodyPr>
            <a:normAutofit fontScale="90000"/>
          </a:bodyPr>
          <a:lstStyle/>
          <a:p>
            <a:r>
              <a:rPr lang="en-US" dirty="0" smtClean="0"/>
              <a:t>Battle of Marathon</a:t>
            </a:r>
            <a:br>
              <a:rPr lang="en-US" dirty="0" smtClean="0"/>
            </a:br>
            <a:r>
              <a:rPr lang="en-US" i="1" dirty="0" err="1" smtClean="0"/>
              <a:t>Marathon</a:t>
            </a:r>
            <a:endParaRPr lang="en-US" i="1" dirty="0"/>
          </a:p>
        </p:txBody>
      </p:sp>
      <p:pic>
        <p:nvPicPr>
          <p:cNvPr id="3074" name="Picture 2" descr="C:\Users\mlaw\AppData\Local\Microsoft\Windows\Temporary Internet Files\Content.Outlook\ODCYA42E\FullSizeRender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9" y="0"/>
            <a:ext cx="801485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960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sz="2400" dirty="0" smtClean="0"/>
              <a:t>Read section 28.3, answering the following questions…</a:t>
            </a:r>
          </a:p>
          <a:p>
            <a:pPr lvl="1"/>
            <a:r>
              <a:rPr lang="en-US" sz="2000" dirty="0" smtClean="0"/>
              <a:t>What happened at Marathon?</a:t>
            </a:r>
          </a:p>
          <a:p>
            <a:pPr lvl="1"/>
            <a:r>
              <a:rPr lang="en-US" sz="2000" dirty="0" smtClean="0"/>
              <a:t>Why was the Battle of Marathon important to the Greek city-states?</a:t>
            </a:r>
          </a:p>
          <a:p>
            <a:pPr lvl="1"/>
            <a:endParaRPr lang="en-US" dirty="0"/>
          </a:p>
          <a:p>
            <a:r>
              <a:rPr lang="en-US" sz="2400" dirty="0" smtClean="0"/>
              <a:t>Then circle the soldier who represents the stronger force at this time, located on the bottom of the page.</a:t>
            </a:r>
          </a:p>
        </p:txBody>
      </p:sp>
      <p:sp>
        <p:nvSpPr>
          <p:cNvPr id="2" name="Title 1"/>
          <p:cNvSpPr>
            <a:spLocks noGrp="1"/>
          </p:cNvSpPr>
          <p:nvPr>
            <p:ph type="title"/>
          </p:nvPr>
        </p:nvSpPr>
        <p:spPr/>
        <p:txBody>
          <a:bodyPr>
            <a:normAutofit fontScale="90000"/>
          </a:bodyPr>
          <a:lstStyle/>
          <a:p>
            <a:r>
              <a:rPr lang="en-US" dirty="0" smtClean="0"/>
              <a:t>Once you have Observed/Question/Reflect…</a:t>
            </a:r>
            <a:endParaRPr lang="en-US" dirty="0"/>
          </a:p>
        </p:txBody>
      </p:sp>
    </p:spTree>
    <p:extLst>
      <p:ext uri="{BB962C8B-B14F-4D97-AF65-F5344CB8AC3E}">
        <p14:creationId xmlns:p14="http://schemas.microsoft.com/office/powerpoint/2010/main" val="42843841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a:t>After picking up your spiral, answer the following question in your warm up section</a:t>
            </a:r>
            <a:r>
              <a:rPr lang="en-US" sz="2800" dirty="0" smtClean="0"/>
              <a:t>…</a:t>
            </a:r>
          </a:p>
          <a:p>
            <a:endParaRPr lang="en-US" sz="2800" dirty="0"/>
          </a:p>
          <a:p>
            <a:r>
              <a:rPr lang="en-US" sz="2800" dirty="0" smtClean="0"/>
              <a:t>If your city was conquered, how would you have responded?</a:t>
            </a:r>
            <a:endParaRPr lang="en-US" sz="2800" dirty="0"/>
          </a:p>
        </p:txBody>
      </p:sp>
      <p:sp>
        <p:nvSpPr>
          <p:cNvPr id="3" name="Title 2"/>
          <p:cNvSpPr>
            <a:spLocks noGrp="1"/>
          </p:cNvSpPr>
          <p:nvPr>
            <p:ph type="title"/>
          </p:nvPr>
        </p:nvSpPr>
        <p:spPr/>
        <p:txBody>
          <a:bodyPr/>
          <a:lstStyle/>
          <a:p>
            <a:r>
              <a:rPr lang="en-US" dirty="0" smtClean="0"/>
              <a:t>Warm Up</a:t>
            </a:r>
            <a:endParaRPr lang="en-US" dirty="0"/>
          </a:p>
        </p:txBody>
      </p:sp>
    </p:spTree>
    <p:extLst>
      <p:ext uri="{BB962C8B-B14F-4D97-AF65-F5344CB8AC3E}">
        <p14:creationId xmlns:p14="http://schemas.microsoft.com/office/powerpoint/2010/main" val="37793222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953000"/>
            <a:ext cx="7772400" cy="1470025"/>
          </a:xfrm>
        </p:spPr>
        <p:txBody>
          <a:bodyPr>
            <a:normAutofit fontScale="90000"/>
          </a:bodyPr>
          <a:lstStyle/>
          <a:p>
            <a:r>
              <a:rPr lang="en-US" b="1" dirty="0" smtClean="0"/>
              <a:t>Introduction to the Persian Wars </a:t>
            </a:r>
            <a:endParaRPr lang="en-US"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
            <a:ext cx="7467600" cy="3930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933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sz="2800" dirty="0" smtClean="0"/>
              <a:t>I can analyze the impact of the different battles of the Persian wars.</a:t>
            </a:r>
          </a:p>
          <a:p>
            <a:endParaRPr lang="en-US" dirty="0"/>
          </a:p>
          <a:p>
            <a:r>
              <a:rPr lang="en-US" sz="3200" dirty="0" smtClean="0"/>
              <a:t>Success Criteria:</a:t>
            </a:r>
          </a:p>
          <a:p>
            <a:pPr lvl="1"/>
            <a:r>
              <a:rPr lang="en-US" sz="2800" dirty="0" smtClean="0"/>
              <a:t>Evaluating Images to make inferences about the Persian wars</a:t>
            </a:r>
          </a:p>
          <a:p>
            <a:pPr lvl="1"/>
            <a:r>
              <a:rPr lang="en-US" sz="2800" dirty="0" smtClean="0"/>
              <a:t>Compare my inferences to the reading about the Persian wars to determine which forces were stronger.</a:t>
            </a:r>
            <a:endParaRPr lang="en-US" sz="2800" dirty="0"/>
          </a:p>
        </p:txBody>
      </p:sp>
      <p:sp>
        <p:nvSpPr>
          <p:cNvPr id="2" name="Title 1"/>
          <p:cNvSpPr>
            <a:spLocks noGrp="1"/>
          </p:cNvSpPr>
          <p:nvPr>
            <p:ph type="title"/>
          </p:nvPr>
        </p:nvSpPr>
        <p:spPr/>
        <p:txBody>
          <a:bodyPr/>
          <a:lstStyle/>
          <a:p>
            <a:r>
              <a:rPr lang="en-US" b="1" dirty="0" smtClean="0"/>
              <a:t>Learning Target</a:t>
            </a:r>
            <a:endParaRPr lang="en-US" b="1" dirty="0"/>
          </a:p>
        </p:txBody>
      </p:sp>
    </p:spTree>
    <p:extLst>
      <p:ext uri="{BB962C8B-B14F-4D97-AF65-F5344CB8AC3E}">
        <p14:creationId xmlns:p14="http://schemas.microsoft.com/office/powerpoint/2010/main" val="4018898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20000"/>
          </a:bodyPr>
          <a:lstStyle/>
          <a:p>
            <a:r>
              <a:rPr lang="en-US" sz="3200" b="1" dirty="0" smtClean="0"/>
              <a:t>Anatolia</a:t>
            </a:r>
            <a:r>
              <a:rPr lang="en-US" sz="3200" dirty="0" smtClean="0"/>
              <a:t>: Land within modern day Turkey</a:t>
            </a:r>
          </a:p>
          <a:p>
            <a:r>
              <a:rPr lang="en-US" sz="3200" b="1" dirty="0" smtClean="0"/>
              <a:t>Toleration</a:t>
            </a:r>
            <a:r>
              <a:rPr lang="en-US" sz="3200" dirty="0" smtClean="0"/>
              <a:t>: Acceptance of habits, beliefs, and practices of others</a:t>
            </a:r>
          </a:p>
          <a:p>
            <a:r>
              <a:rPr lang="en-US" sz="3200" b="1" dirty="0" smtClean="0"/>
              <a:t>Province</a:t>
            </a:r>
            <a:r>
              <a:rPr lang="en-US" sz="3200" dirty="0" smtClean="0"/>
              <a:t>: political division of a country</a:t>
            </a:r>
          </a:p>
          <a:p>
            <a:r>
              <a:rPr lang="en-US" sz="3200" b="1" dirty="0" smtClean="0"/>
              <a:t>Satrap</a:t>
            </a:r>
            <a:r>
              <a:rPr lang="en-US" sz="3200" dirty="0" smtClean="0"/>
              <a:t>: A Persian Governor</a:t>
            </a:r>
          </a:p>
          <a:p>
            <a:r>
              <a:rPr lang="en-US" sz="3200" b="1" dirty="0" smtClean="0"/>
              <a:t>Royal Road</a:t>
            </a:r>
            <a:r>
              <a:rPr lang="en-US" sz="3200" dirty="0" smtClean="0"/>
              <a:t>: a road in Persia used for government purposes</a:t>
            </a:r>
          </a:p>
          <a:p>
            <a:r>
              <a:rPr lang="en-US" sz="3200" b="1" dirty="0"/>
              <a:t>Tribute</a:t>
            </a:r>
            <a:r>
              <a:rPr lang="en-US" sz="3200" b="1" dirty="0" smtClean="0"/>
              <a:t>: </a:t>
            </a:r>
            <a:r>
              <a:rPr lang="en-US" sz="3200" dirty="0" smtClean="0"/>
              <a:t>Payment </a:t>
            </a:r>
            <a:r>
              <a:rPr lang="en-US" sz="3200" dirty="0"/>
              <a:t>made periodically by one state or ruler to another, especially as a sign of dependence. </a:t>
            </a:r>
            <a:endParaRPr lang="en-US" sz="3200" dirty="0" smtClean="0"/>
          </a:p>
        </p:txBody>
      </p:sp>
      <p:sp>
        <p:nvSpPr>
          <p:cNvPr id="3" name="Title 2"/>
          <p:cNvSpPr>
            <a:spLocks noGrp="1"/>
          </p:cNvSpPr>
          <p:nvPr>
            <p:ph type="title"/>
          </p:nvPr>
        </p:nvSpPr>
        <p:spPr/>
        <p:txBody>
          <a:bodyPr/>
          <a:lstStyle/>
          <a:p>
            <a:r>
              <a:rPr lang="en-US" dirty="0" smtClean="0"/>
              <a:t>Key Vocabulary</a:t>
            </a:r>
            <a:endParaRPr lang="en-US" dirty="0"/>
          </a:p>
        </p:txBody>
      </p:sp>
    </p:spTree>
    <p:extLst>
      <p:ext uri="{BB962C8B-B14F-4D97-AF65-F5344CB8AC3E}">
        <p14:creationId xmlns:p14="http://schemas.microsoft.com/office/powerpoint/2010/main" val="11634926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sz="2400" dirty="0" smtClean="0"/>
              <a:t>Persians</a:t>
            </a:r>
          </a:p>
          <a:p>
            <a:r>
              <a:rPr lang="en-US" sz="2400" dirty="0" smtClean="0"/>
              <a:t>Persian Wars</a:t>
            </a:r>
          </a:p>
          <a:p>
            <a:r>
              <a:rPr lang="en-US" sz="2400" dirty="0" smtClean="0"/>
              <a:t>Allies</a:t>
            </a:r>
          </a:p>
          <a:p>
            <a:r>
              <a:rPr lang="en-US" sz="2400" dirty="0" smtClean="0"/>
              <a:t>Calvary</a:t>
            </a:r>
          </a:p>
          <a:p>
            <a:r>
              <a:rPr lang="en-US" sz="2400" dirty="0" smtClean="0"/>
              <a:t>Hellespont</a:t>
            </a:r>
          </a:p>
          <a:p>
            <a:r>
              <a:rPr lang="en-US" sz="2400" dirty="0" smtClean="0"/>
              <a:t>Ionians</a:t>
            </a:r>
          </a:p>
          <a:p>
            <a:endParaRPr lang="en-US" dirty="0"/>
          </a:p>
        </p:txBody>
      </p:sp>
      <p:sp>
        <p:nvSpPr>
          <p:cNvPr id="2" name="Title 1"/>
          <p:cNvSpPr>
            <a:spLocks noGrp="1"/>
          </p:cNvSpPr>
          <p:nvPr>
            <p:ph type="title"/>
          </p:nvPr>
        </p:nvSpPr>
        <p:spPr/>
        <p:txBody>
          <a:bodyPr/>
          <a:lstStyle/>
          <a:p>
            <a:r>
              <a:rPr lang="en-US" b="1" dirty="0" smtClean="0"/>
              <a:t>Key Vocabulary</a:t>
            </a:r>
            <a:endParaRPr lang="en-US" b="1" dirty="0"/>
          </a:p>
        </p:txBody>
      </p:sp>
    </p:spTree>
    <p:extLst>
      <p:ext uri="{BB962C8B-B14F-4D97-AF65-F5344CB8AC3E}">
        <p14:creationId xmlns:p14="http://schemas.microsoft.com/office/powerpoint/2010/main" val="200698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Persian Wars- 499 B.C.E to 479 B.C.E</a:t>
            </a:r>
            <a:endParaRPr lang="en-US" dirty="0"/>
          </a:p>
        </p:txBody>
      </p:sp>
      <p:pic>
        <p:nvPicPr>
          <p:cNvPr id="25603"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685800" y="1438275"/>
            <a:ext cx="6564313" cy="35909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4" name="TextBox 3"/>
          <p:cNvSpPr txBox="1">
            <a:spLocks noChangeArrowheads="1"/>
          </p:cNvSpPr>
          <p:nvPr/>
        </p:nvSpPr>
        <p:spPr bwMode="auto">
          <a:xfrm>
            <a:off x="685800" y="5029200"/>
            <a:ext cx="54641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dirty="0"/>
              <a:t>The Ionian Revolt</a:t>
            </a:r>
          </a:p>
          <a:p>
            <a:pPr eaLnBrk="1" hangingPunct="1"/>
            <a:r>
              <a:rPr lang="en-US" dirty="0"/>
              <a:t>The Battle of Marathon</a:t>
            </a:r>
          </a:p>
          <a:p>
            <a:pPr eaLnBrk="1" hangingPunct="1"/>
            <a:r>
              <a:rPr lang="en-US" dirty="0"/>
              <a:t>The Battle of Thermopylae</a:t>
            </a:r>
          </a:p>
          <a:p>
            <a:pPr eaLnBrk="1" hangingPunct="1"/>
            <a:r>
              <a:rPr lang="en-US" dirty="0"/>
              <a:t>The Battle of Salamis</a:t>
            </a:r>
          </a:p>
          <a:p>
            <a:pPr eaLnBrk="1" hangingPunct="1"/>
            <a:r>
              <a:rPr lang="en-US" dirty="0"/>
              <a:t>The Battle of Plataea</a:t>
            </a:r>
          </a:p>
        </p:txBody>
      </p:sp>
    </p:spTree>
    <p:extLst>
      <p:ext uri="{BB962C8B-B14F-4D97-AF65-F5344CB8AC3E}">
        <p14:creationId xmlns:p14="http://schemas.microsoft.com/office/powerpoint/2010/main" val="9995959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sz="2400" dirty="0" smtClean="0"/>
              <a:t>For each image and complete the following</a:t>
            </a:r>
            <a:r>
              <a:rPr lang="en-US" dirty="0" smtClean="0"/>
              <a:t>:</a:t>
            </a:r>
          </a:p>
          <a:p>
            <a:pPr lvl="1"/>
            <a:r>
              <a:rPr lang="en-US" sz="2000" dirty="0" smtClean="0">
                <a:solidFill>
                  <a:srgbClr val="FF3399"/>
                </a:solidFill>
              </a:rPr>
              <a:t>Observe:  Identify 8 details in the following images Write this to the left of the image</a:t>
            </a:r>
          </a:p>
          <a:p>
            <a:pPr lvl="2"/>
            <a:r>
              <a:rPr lang="en-US" sz="2000" dirty="0" smtClean="0">
                <a:solidFill>
                  <a:srgbClr val="FF3399"/>
                </a:solidFill>
              </a:rPr>
              <a:t>Draw a line to each detail, and label it</a:t>
            </a:r>
            <a:r>
              <a:rPr lang="en-US" dirty="0" smtClean="0">
                <a:solidFill>
                  <a:srgbClr val="FF3399"/>
                </a:solidFill>
              </a:rPr>
              <a:t>.</a:t>
            </a:r>
          </a:p>
          <a:p>
            <a:pPr lvl="1"/>
            <a:r>
              <a:rPr lang="en-US" sz="2000" dirty="0" smtClean="0">
                <a:solidFill>
                  <a:srgbClr val="00B050"/>
                </a:solidFill>
              </a:rPr>
              <a:t>Question: Identify 2 questions that you have and right of the image</a:t>
            </a:r>
          </a:p>
          <a:p>
            <a:pPr lvl="1"/>
            <a:r>
              <a:rPr lang="en-US" sz="2000" dirty="0" smtClean="0">
                <a:solidFill>
                  <a:srgbClr val="00B0F0"/>
                </a:solidFill>
              </a:rPr>
              <a:t>Reflection/Inference:  write three guesses about what is happening at this council of war.</a:t>
            </a:r>
            <a:r>
              <a:rPr lang="en-US" sz="2000" dirty="0">
                <a:solidFill>
                  <a:srgbClr val="00B0F0"/>
                </a:solidFill>
              </a:rPr>
              <a:t> </a:t>
            </a:r>
            <a:r>
              <a:rPr lang="en-US" sz="2000" dirty="0" smtClean="0">
                <a:solidFill>
                  <a:srgbClr val="00B0F0"/>
                </a:solidFill>
              </a:rPr>
              <a:t>Support each guess with details from the picture</a:t>
            </a:r>
          </a:p>
        </p:txBody>
      </p:sp>
      <p:sp>
        <p:nvSpPr>
          <p:cNvPr id="2" name="Title 1"/>
          <p:cNvSpPr>
            <a:spLocks noGrp="1"/>
          </p:cNvSpPr>
          <p:nvPr>
            <p:ph type="title"/>
          </p:nvPr>
        </p:nvSpPr>
        <p:spPr/>
        <p:txBody>
          <a:bodyPr>
            <a:normAutofit fontScale="90000"/>
          </a:bodyPr>
          <a:lstStyle/>
          <a:p>
            <a:r>
              <a:rPr lang="en-US" dirty="0" smtClean="0"/>
              <a:t>Task for each of the following images…</a:t>
            </a:r>
            <a:endParaRPr lang="en-US" dirty="0"/>
          </a:p>
        </p:txBody>
      </p:sp>
    </p:spTree>
    <p:extLst>
      <p:ext uri="{BB962C8B-B14F-4D97-AF65-F5344CB8AC3E}">
        <p14:creationId xmlns:p14="http://schemas.microsoft.com/office/powerpoint/2010/main" val="4108106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307080" y="2457616"/>
            <a:ext cx="7680960" cy="1066800"/>
          </a:xfrm>
        </p:spPr>
        <p:txBody>
          <a:bodyPr>
            <a:normAutofit fontScale="90000"/>
          </a:bodyPr>
          <a:lstStyle/>
          <a:p>
            <a:r>
              <a:rPr lang="en-US" dirty="0" smtClean="0"/>
              <a:t>Battle of Thermopylae</a:t>
            </a:r>
            <a:br>
              <a:rPr lang="en-US" dirty="0" smtClean="0"/>
            </a:br>
            <a:r>
              <a:rPr lang="en-US" i="1" dirty="0" err="1" smtClean="0"/>
              <a:t>Thermopylae</a:t>
            </a:r>
            <a:endParaRPr lang="en-US" i="1" dirty="0"/>
          </a:p>
        </p:txBody>
      </p:sp>
      <p:pic>
        <p:nvPicPr>
          <p:cNvPr id="1026" name="Picture 2" descr="C:\Users\mlaw\AppData\Local\Microsoft\Windows\Temporary Internet Files\Content.Outlook\ODCYA42E\FullSizeRe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1989" y="0"/>
            <a:ext cx="44200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4299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sz="2400" dirty="0" smtClean="0"/>
              <a:t>Read section 28.4, answering the following questions…</a:t>
            </a:r>
          </a:p>
          <a:p>
            <a:pPr lvl="1"/>
            <a:r>
              <a:rPr lang="en-US" sz="2000" dirty="0" smtClean="0"/>
              <a:t>How were the Spartans able to hold off such a large Persian army?</a:t>
            </a:r>
          </a:p>
          <a:p>
            <a:pPr lvl="1"/>
            <a:r>
              <a:rPr lang="en-US" sz="2000" dirty="0" smtClean="0"/>
              <a:t>How ere the Persians eventually able to defeat the Spartans?</a:t>
            </a:r>
          </a:p>
          <a:p>
            <a:pPr lvl="1"/>
            <a:r>
              <a:rPr lang="en-US" sz="2000" dirty="0" smtClean="0"/>
              <a:t>Why did the Spartans refuse to escape although they knew they would be killed?</a:t>
            </a:r>
          </a:p>
          <a:p>
            <a:pPr lvl="1"/>
            <a:endParaRPr lang="en-US" dirty="0"/>
          </a:p>
          <a:p>
            <a:r>
              <a:rPr lang="en-US" sz="2400" dirty="0" smtClean="0"/>
              <a:t>Then circle the soldier who represents the stronger force at this time, located on the bottom of the page.</a:t>
            </a:r>
          </a:p>
        </p:txBody>
      </p:sp>
      <p:sp>
        <p:nvSpPr>
          <p:cNvPr id="2" name="Title 1"/>
          <p:cNvSpPr>
            <a:spLocks noGrp="1"/>
          </p:cNvSpPr>
          <p:nvPr>
            <p:ph type="title"/>
          </p:nvPr>
        </p:nvSpPr>
        <p:spPr/>
        <p:txBody>
          <a:bodyPr>
            <a:normAutofit fontScale="90000"/>
          </a:bodyPr>
          <a:lstStyle/>
          <a:p>
            <a:r>
              <a:rPr lang="en-US" dirty="0" smtClean="0"/>
              <a:t>Once you have Observed/Question/Reflect…</a:t>
            </a:r>
            <a:endParaRPr lang="en-US" dirty="0"/>
          </a:p>
        </p:txBody>
      </p:sp>
    </p:spTree>
    <p:extLst>
      <p:ext uri="{BB962C8B-B14F-4D97-AF65-F5344CB8AC3E}">
        <p14:creationId xmlns:p14="http://schemas.microsoft.com/office/powerpoint/2010/main" val="42843841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307080" y="2484120"/>
            <a:ext cx="7680960" cy="1066800"/>
          </a:xfrm>
        </p:spPr>
        <p:txBody>
          <a:bodyPr>
            <a:normAutofit fontScale="90000"/>
          </a:bodyPr>
          <a:lstStyle/>
          <a:p>
            <a:r>
              <a:rPr lang="en-US" dirty="0" smtClean="0"/>
              <a:t>Battle of Salamis</a:t>
            </a:r>
            <a:br>
              <a:rPr lang="en-US" dirty="0" smtClean="0"/>
            </a:br>
            <a:r>
              <a:rPr lang="en-US" i="1" dirty="0" err="1" smtClean="0"/>
              <a:t>Salamis</a:t>
            </a:r>
            <a:endParaRPr lang="en-US" i="1" dirty="0"/>
          </a:p>
        </p:txBody>
      </p:sp>
      <p:pic>
        <p:nvPicPr>
          <p:cNvPr id="1026" name="Picture 2" descr="C:\Users\mlaw\AppData\Local\Microsoft\Windows\Temporary Internet Files\Content.Outlook\ODCYA42E\FullSizeRe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280049" y="-1772406"/>
            <a:ext cx="5105400" cy="865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8192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sz="2400" dirty="0" smtClean="0"/>
              <a:t>Read section 28.5, answering the following questions…</a:t>
            </a:r>
          </a:p>
          <a:p>
            <a:pPr lvl="1"/>
            <a:r>
              <a:rPr lang="en-US" sz="2000" dirty="0" smtClean="0"/>
              <a:t>Why did the Athenians sail to nearby islands in panic?</a:t>
            </a:r>
          </a:p>
          <a:p>
            <a:pPr lvl="1"/>
            <a:r>
              <a:rPr lang="en-US" sz="2000" dirty="0" smtClean="0"/>
              <a:t>How ere the Greeks able to defeat the Persian fleet, even though they were outnumbered?</a:t>
            </a:r>
          </a:p>
          <a:p>
            <a:pPr lvl="1"/>
            <a:endParaRPr lang="en-US" dirty="0"/>
          </a:p>
          <a:p>
            <a:r>
              <a:rPr lang="en-US" sz="2400" dirty="0" smtClean="0"/>
              <a:t>Then circle the soldier who represents the stronger force at this time, located on the bottom of the page.</a:t>
            </a:r>
          </a:p>
        </p:txBody>
      </p:sp>
      <p:sp>
        <p:nvSpPr>
          <p:cNvPr id="2" name="Title 1"/>
          <p:cNvSpPr>
            <a:spLocks noGrp="1"/>
          </p:cNvSpPr>
          <p:nvPr>
            <p:ph type="title"/>
          </p:nvPr>
        </p:nvSpPr>
        <p:spPr/>
        <p:txBody>
          <a:bodyPr>
            <a:normAutofit fontScale="90000"/>
          </a:bodyPr>
          <a:lstStyle/>
          <a:p>
            <a:r>
              <a:rPr lang="en-US" dirty="0" smtClean="0"/>
              <a:t>Once you have Observed/Question/Reflect…</a:t>
            </a:r>
            <a:endParaRPr lang="en-US" dirty="0"/>
          </a:p>
        </p:txBody>
      </p:sp>
    </p:spTree>
    <p:extLst>
      <p:ext uri="{BB962C8B-B14F-4D97-AF65-F5344CB8AC3E}">
        <p14:creationId xmlns:p14="http://schemas.microsoft.com/office/powerpoint/2010/main" val="42843841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307080" y="2447677"/>
            <a:ext cx="7680960" cy="1066800"/>
          </a:xfrm>
        </p:spPr>
        <p:txBody>
          <a:bodyPr>
            <a:normAutofit fontScale="90000"/>
          </a:bodyPr>
          <a:lstStyle/>
          <a:p>
            <a:r>
              <a:rPr lang="en-US" dirty="0" smtClean="0"/>
              <a:t>Battle of Plataea</a:t>
            </a:r>
            <a:br>
              <a:rPr lang="en-US" dirty="0" smtClean="0"/>
            </a:br>
            <a:r>
              <a:rPr lang="en-US" i="1" dirty="0" err="1" smtClean="0"/>
              <a:t>Plataea</a:t>
            </a:r>
            <a:endParaRPr lang="en-US" i="1" dirty="0"/>
          </a:p>
        </p:txBody>
      </p:sp>
      <p:pic>
        <p:nvPicPr>
          <p:cNvPr id="2050" name="Picture 2" descr="C:\Users\mlaw\AppData\Local\Microsoft\Windows\Temporary Internet Files\Content.Outlook\ODCYA42E\FullSizeRender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730516" y="-1342721"/>
            <a:ext cx="5091545" cy="780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8563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sz="2400" dirty="0" smtClean="0"/>
              <a:t>Read section 28.6 and 28.7, answering the following questions…</a:t>
            </a:r>
          </a:p>
          <a:p>
            <a:pPr lvl="1"/>
            <a:r>
              <a:rPr lang="en-US" sz="2000" dirty="0" smtClean="0"/>
              <a:t>What happened at the Battle of Plataea?</a:t>
            </a:r>
          </a:p>
          <a:p>
            <a:pPr lvl="1"/>
            <a:r>
              <a:rPr lang="en-US" sz="2000" dirty="0" smtClean="0"/>
              <a:t>Why were the Persian wars important?</a:t>
            </a:r>
          </a:p>
          <a:p>
            <a:pPr lvl="1"/>
            <a:endParaRPr lang="en-US" dirty="0"/>
          </a:p>
          <a:p>
            <a:r>
              <a:rPr lang="en-US" sz="2400" dirty="0" smtClean="0"/>
              <a:t>Then circle the soldier who represents the stronger force at this time, located on the bottom of the page.</a:t>
            </a:r>
          </a:p>
        </p:txBody>
      </p:sp>
      <p:sp>
        <p:nvSpPr>
          <p:cNvPr id="2" name="Title 1"/>
          <p:cNvSpPr>
            <a:spLocks noGrp="1"/>
          </p:cNvSpPr>
          <p:nvPr>
            <p:ph type="title"/>
          </p:nvPr>
        </p:nvSpPr>
        <p:spPr/>
        <p:txBody>
          <a:bodyPr>
            <a:normAutofit fontScale="90000"/>
          </a:bodyPr>
          <a:lstStyle/>
          <a:p>
            <a:r>
              <a:rPr lang="en-US" dirty="0" smtClean="0"/>
              <a:t>Once you have Observed/Question/Reflect…</a:t>
            </a:r>
            <a:endParaRPr lang="en-US" dirty="0"/>
          </a:p>
        </p:txBody>
      </p:sp>
    </p:spTree>
    <p:extLst>
      <p:ext uri="{BB962C8B-B14F-4D97-AF65-F5344CB8AC3E}">
        <p14:creationId xmlns:p14="http://schemas.microsoft.com/office/powerpoint/2010/main" val="42843841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sz="2400" dirty="0" smtClean="0"/>
              <a:t>Based on your knowledge of the Persian Wars, write  a headline for each picture</a:t>
            </a:r>
            <a:r>
              <a:rPr lang="en-US" sz="3200" dirty="0" smtClean="0"/>
              <a:t>.</a:t>
            </a:r>
            <a:endParaRPr lang="en-US" sz="2400" dirty="0"/>
          </a:p>
        </p:txBody>
      </p:sp>
      <p:sp>
        <p:nvSpPr>
          <p:cNvPr id="2" name="Title 1"/>
          <p:cNvSpPr>
            <a:spLocks noGrp="1"/>
          </p:cNvSpPr>
          <p:nvPr>
            <p:ph type="title"/>
          </p:nvPr>
        </p:nvSpPr>
        <p:spPr/>
        <p:txBody>
          <a:bodyPr/>
          <a:lstStyle/>
          <a:p>
            <a:r>
              <a:rPr lang="en-US" b="1" dirty="0" smtClean="0"/>
              <a:t>Processing</a:t>
            </a:r>
            <a:endParaRPr lang="en-US" b="1" dirty="0"/>
          </a:p>
        </p:txBody>
      </p:sp>
    </p:spTree>
    <p:extLst>
      <p:ext uri="{BB962C8B-B14F-4D97-AF65-F5344CB8AC3E}">
        <p14:creationId xmlns:p14="http://schemas.microsoft.com/office/powerpoint/2010/main" val="4250781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3200" dirty="0" smtClean="0"/>
              <a:t>How would you describe the Persian Empire? </a:t>
            </a:r>
            <a:endParaRPr lang="en-US" sz="3200" dirty="0"/>
          </a:p>
        </p:txBody>
      </p:sp>
      <p:sp>
        <p:nvSpPr>
          <p:cNvPr id="3" name="Title 2"/>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val="2186743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52426" y="1447800"/>
            <a:ext cx="2166873" cy="4739640"/>
          </a:xfrm>
        </p:spPr>
        <p:txBody>
          <a:bodyPr>
            <a:normAutofit/>
          </a:bodyPr>
          <a:lstStyle/>
          <a:p>
            <a:r>
              <a:rPr lang="en-US" sz="2400" dirty="0" smtClean="0"/>
              <a:t>Looking at the following map, who is doing majority of the work based on this map?</a:t>
            </a:r>
          </a:p>
          <a:p>
            <a:r>
              <a:rPr lang="en-US" sz="2400" dirty="0" smtClean="0"/>
              <a:t>Why would it be a benefit to fight on your own soil?</a:t>
            </a:r>
            <a:endParaRPr lang="en-US" sz="2400" dirty="0"/>
          </a:p>
        </p:txBody>
      </p:sp>
      <p:sp>
        <p:nvSpPr>
          <p:cNvPr id="2" name="Title 1"/>
          <p:cNvSpPr>
            <a:spLocks noGrp="1"/>
          </p:cNvSpPr>
          <p:nvPr>
            <p:ph type="title"/>
          </p:nvPr>
        </p:nvSpPr>
        <p:spPr>
          <a:xfrm>
            <a:off x="352426" y="228600"/>
            <a:ext cx="2166873" cy="1066800"/>
          </a:xfrm>
        </p:spPr>
        <p:txBody>
          <a:bodyPr>
            <a:normAutofit/>
          </a:bodyPr>
          <a:lstStyle/>
          <a:p>
            <a:r>
              <a:rPr lang="en-US" sz="3200" b="1" dirty="0" smtClean="0"/>
              <a:t>Discussion</a:t>
            </a:r>
            <a:endParaRPr lang="en-US" sz="3200" b="1" dirty="0"/>
          </a:p>
        </p:txBody>
      </p:sp>
      <p:pic>
        <p:nvPicPr>
          <p:cNvPr id="3074" name="Picture 2" descr="C:\Users\mlaw\AppData\Local\Microsoft\Windows\Temporary Internet Files\Content.Outlook\ODCYA42E\FullSizeRender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9299" y="0"/>
            <a:ext cx="659488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4285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r>
              <a:rPr lang="en-US" sz="2400" dirty="0" smtClean="0"/>
              <a:t>Despite being severely outnumbered, the Greeks successfully fended off two Persian invasions.  The following factors all played a </a:t>
            </a:r>
            <a:r>
              <a:rPr lang="en-US" sz="2400" dirty="0" smtClean="0"/>
              <a:t>role </a:t>
            </a:r>
            <a:r>
              <a:rPr lang="en-US" sz="2400" dirty="0" smtClean="0"/>
              <a:t>in the Greek </a:t>
            </a:r>
            <a:r>
              <a:rPr lang="en-US" sz="2400" dirty="0" smtClean="0"/>
              <a:t>victory:</a:t>
            </a:r>
            <a:endParaRPr lang="en-US" sz="2400" dirty="0" smtClean="0"/>
          </a:p>
          <a:p>
            <a:endParaRPr lang="en-US" sz="2400" dirty="0"/>
          </a:p>
          <a:p>
            <a:r>
              <a:rPr lang="en-US" sz="2400" dirty="0" smtClean="0"/>
              <a:t>Military technology (weapons, armor, etc.)</a:t>
            </a:r>
          </a:p>
          <a:p>
            <a:r>
              <a:rPr lang="en-US" sz="2400" dirty="0" smtClean="0"/>
              <a:t>Knowledge and use of natural landscape</a:t>
            </a:r>
          </a:p>
          <a:p>
            <a:r>
              <a:rPr lang="en-US" sz="2400" dirty="0" smtClean="0"/>
              <a:t>Battle tactics (phalanx formation, etc.)</a:t>
            </a:r>
          </a:p>
          <a:p>
            <a:endParaRPr lang="en-US" sz="2400" dirty="0"/>
          </a:p>
          <a:p>
            <a:r>
              <a:rPr lang="en-US" sz="2400" dirty="0" smtClean="0"/>
              <a:t>Rank these factors in order of most important to least important to the Greek victory over the Persians. Explain your rankings.</a:t>
            </a:r>
          </a:p>
          <a:p>
            <a:endParaRPr lang="en-US" sz="2400" dirty="0"/>
          </a:p>
          <a:p>
            <a:r>
              <a:rPr lang="en-US" sz="2400" dirty="0" smtClean="0"/>
              <a:t> </a:t>
            </a:r>
          </a:p>
          <a:p>
            <a:endParaRPr lang="en-US" sz="2400" dirty="0"/>
          </a:p>
          <a:p>
            <a:endParaRPr lang="en-US" sz="2400" dirty="0"/>
          </a:p>
        </p:txBody>
      </p:sp>
      <p:sp>
        <p:nvSpPr>
          <p:cNvPr id="3" name="Title 2"/>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val="15810991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3200" dirty="0" smtClean="0"/>
              <a:t>Construct a paragraph in which you argue for one fact as the most important.  </a:t>
            </a:r>
            <a:endParaRPr lang="en-US" sz="3200" dirty="0"/>
          </a:p>
        </p:txBody>
      </p:sp>
      <p:sp>
        <p:nvSpPr>
          <p:cNvPr id="3" name="Title 2"/>
          <p:cNvSpPr>
            <a:spLocks noGrp="1"/>
          </p:cNvSpPr>
          <p:nvPr>
            <p:ph type="title"/>
          </p:nvPr>
        </p:nvSpPr>
        <p:spPr/>
        <p:txBody>
          <a:bodyPr/>
          <a:lstStyle/>
          <a:p>
            <a:r>
              <a:rPr lang="en-US" dirty="0" smtClean="0"/>
              <a:t>Homework</a:t>
            </a:r>
            <a:endParaRPr lang="en-US" dirty="0"/>
          </a:p>
        </p:txBody>
      </p:sp>
    </p:spTree>
    <p:extLst>
      <p:ext uri="{BB962C8B-B14F-4D97-AF65-F5344CB8AC3E}">
        <p14:creationId xmlns:p14="http://schemas.microsoft.com/office/powerpoint/2010/main" val="38058015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3200" dirty="0" smtClean="0"/>
              <a:t>What factors contributed to the Greeks’ ability to repel the Persian invasions?</a:t>
            </a:r>
            <a:endParaRPr lang="en-US" sz="3200" dirty="0"/>
          </a:p>
        </p:txBody>
      </p:sp>
      <p:sp>
        <p:nvSpPr>
          <p:cNvPr id="3" name="Title 2"/>
          <p:cNvSpPr>
            <a:spLocks noGrp="1"/>
          </p:cNvSpPr>
          <p:nvPr>
            <p:ph type="title"/>
          </p:nvPr>
        </p:nvSpPr>
        <p:spPr/>
        <p:txBody>
          <a:bodyPr/>
          <a:lstStyle/>
          <a:p>
            <a:r>
              <a:rPr lang="en-US" dirty="0" smtClean="0"/>
              <a:t>Processing</a:t>
            </a:r>
            <a:endParaRPr lang="en-US" dirty="0"/>
          </a:p>
        </p:txBody>
      </p:sp>
    </p:spTree>
    <p:extLst>
      <p:ext uri="{BB962C8B-B14F-4D97-AF65-F5344CB8AC3E}">
        <p14:creationId xmlns:p14="http://schemas.microsoft.com/office/powerpoint/2010/main" val="2724953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3"/>
            <p:extLst>
              <p:ext uri="{D42A27DB-BD31-4B8C-83A1-F6EECF244321}">
                <p14:modId xmlns:p14="http://schemas.microsoft.com/office/powerpoint/2010/main" val="1725276400"/>
              </p:ext>
            </p:extLst>
          </p:nvPr>
        </p:nvGraphicFramePr>
        <p:xfrm>
          <a:off x="352423" y="2133599"/>
          <a:ext cx="8181976" cy="4267200"/>
        </p:xfrm>
        <a:graphic>
          <a:graphicData uri="http://schemas.openxmlformats.org/drawingml/2006/table">
            <a:tbl>
              <a:tblPr firstRow="1" bandRow="1">
                <a:tableStyleId>{5940675A-B579-460E-94D1-54222C63F5DA}</a:tableStyleId>
              </a:tblPr>
              <a:tblGrid>
                <a:gridCol w="4090988"/>
                <a:gridCol w="4090988"/>
              </a:tblGrid>
              <a:tr h="2133600">
                <a:tc>
                  <a:txBody>
                    <a:bodyPr/>
                    <a:lstStyle/>
                    <a:p>
                      <a:r>
                        <a:rPr lang="en-US" sz="2800" dirty="0" smtClean="0"/>
                        <a:t>Why was Cyrus so successful in creating an empire?</a:t>
                      </a:r>
                      <a:endParaRPr lang="en-US" sz="2800" dirty="0"/>
                    </a:p>
                  </a:txBody>
                  <a:tcPr/>
                </a:tc>
                <a:tc>
                  <a:txBody>
                    <a:bodyPr/>
                    <a:lstStyle/>
                    <a:p>
                      <a:r>
                        <a:rPr lang="en-US" sz="2800" dirty="0" smtClean="0"/>
                        <a:t>In what ways does</a:t>
                      </a:r>
                      <a:r>
                        <a:rPr lang="en-US" sz="2800" baseline="0" dirty="0" smtClean="0"/>
                        <a:t> geography hinder or encourage the growth of an empire?</a:t>
                      </a:r>
                      <a:endParaRPr lang="en-US" sz="2800" dirty="0"/>
                    </a:p>
                  </a:txBody>
                  <a:tcPr/>
                </a:tc>
              </a:tr>
              <a:tr h="2133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How did Darius govern such a vast empire?</a:t>
                      </a:r>
                    </a:p>
                    <a:p>
                      <a:endParaRPr lang="en-US" sz="2800" dirty="0"/>
                    </a:p>
                  </a:txBody>
                  <a:tcPr/>
                </a:tc>
                <a:tc>
                  <a:txBody>
                    <a:bodyPr/>
                    <a:lstStyle/>
                    <a:p>
                      <a:r>
                        <a:rPr lang="en-US" sz="2800" dirty="0" smtClean="0"/>
                        <a:t>What can we learn from how the Persians created and</a:t>
                      </a:r>
                      <a:r>
                        <a:rPr lang="en-US" sz="2800" baseline="0" dirty="0" smtClean="0"/>
                        <a:t> ruled their empire?</a:t>
                      </a:r>
                      <a:endParaRPr lang="en-US" sz="2800" dirty="0"/>
                    </a:p>
                  </a:txBody>
                  <a:tcPr/>
                </a:tc>
              </a:tr>
            </a:tbl>
          </a:graphicData>
        </a:graphic>
      </p:graphicFrame>
      <p:sp>
        <p:nvSpPr>
          <p:cNvPr id="3" name="Title 2"/>
          <p:cNvSpPr>
            <a:spLocks noGrp="1"/>
          </p:cNvSpPr>
          <p:nvPr>
            <p:ph type="title"/>
          </p:nvPr>
        </p:nvSpPr>
        <p:spPr>
          <a:xfrm>
            <a:off x="381000" y="609600"/>
            <a:ext cx="8153400" cy="1066800"/>
          </a:xfrm>
        </p:spPr>
        <p:txBody>
          <a:bodyPr>
            <a:normAutofit fontScale="90000"/>
          </a:bodyPr>
          <a:lstStyle/>
          <a:p>
            <a:r>
              <a:rPr lang="en-US" dirty="0" smtClean="0"/>
              <a:t>Introduction to the Persian Empire</a:t>
            </a:r>
            <a:br>
              <a:rPr lang="en-US" dirty="0" smtClean="0"/>
            </a:br>
            <a:r>
              <a:rPr lang="en-US" dirty="0" smtClean="0"/>
              <a:t>Reading with Purpose</a:t>
            </a:r>
            <a:endParaRPr lang="en-US" dirty="0"/>
          </a:p>
        </p:txBody>
      </p:sp>
      <p:sp>
        <p:nvSpPr>
          <p:cNvPr id="7" name="TextBox 6"/>
          <p:cNvSpPr txBox="1"/>
          <p:nvPr/>
        </p:nvSpPr>
        <p:spPr>
          <a:xfrm>
            <a:off x="2057400" y="1676400"/>
            <a:ext cx="4572000" cy="369332"/>
          </a:xfrm>
          <a:prstGeom prst="rect">
            <a:avLst/>
          </a:prstGeom>
          <a:noFill/>
        </p:spPr>
        <p:txBody>
          <a:bodyPr wrap="square" rtlCol="0">
            <a:spAutoFit/>
          </a:bodyPr>
          <a:lstStyle/>
          <a:p>
            <a:r>
              <a:rPr lang="en-US" dirty="0" smtClean="0"/>
              <a:t>In your spiral page 74, create this chart</a:t>
            </a:r>
            <a:endParaRPr lang="en-US" dirty="0"/>
          </a:p>
        </p:txBody>
      </p:sp>
    </p:spTree>
    <p:extLst>
      <p:ext uri="{BB962C8B-B14F-4D97-AF65-F5344CB8AC3E}">
        <p14:creationId xmlns:p14="http://schemas.microsoft.com/office/powerpoint/2010/main" val="145225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subTitle" idx="1"/>
          </p:nvPr>
        </p:nvSpPr>
        <p:spPr/>
        <p:txBody>
          <a:bodyPr>
            <a:normAutofit lnSpcReduction="10000"/>
          </a:bodyPr>
          <a:lstStyle/>
          <a:p>
            <a:r>
              <a:rPr lang="en-US" sz="2400" dirty="0" smtClean="0"/>
              <a:t>Reread about the Persian Empire but with a purpose this time.  </a:t>
            </a:r>
            <a:endParaRPr lang="en-US" sz="2400" dirty="0"/>
          </a:p>
        </p:txBody>
      </p:sp>
      <p:sp>
        <p:nvSpPr>
          <p:cNvPr id="3" name="Title 2"/>
          <p:cNvSpPr>
            <a:spLocks noGrp="1"/>
          </p:cNvSpPr>
          <p:nvPr>
            <p:ph type="title"/>
          </p:nvPr>
        </p:nvSpPr>
        <p:spPr/>
        <p:txBody>
          <a:bodyPr/>
          <a:lstStyle/>
          <a:p>
            <a:pPr algn="ctr"/>
            <a:r>
              <a:rPr lang="en-US" dirty="0" smtClean="0"/>
              <a:t>Task </a:t>
            </a:r>
            <a:endParaRPr lang="en-US" dirty="0"/>
          </a:p>
        </p:txBody>
      </p:sp>
    </p:spTree>
    <p:extLst>
      <p:ext uri="{BB962C8B-B14F-4D97-AF65-F5344CB8AC3E}">
        <p14:creationId xmlns:p14="http://schemas.microsoft.com/office/powerpoint/2010/main" val="1389082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2606543499"/>
              </p:ext>
            </p:extLst>
          </p:nvPr>
        </p:nvGraphicFramePr>
        <p:xfrm>
          <a:off x="152400" y="37514"/>
          <a:ext cx="8610600" cy="6668086"/>
        </p:xfrm>
        <a:graphic>
          <a:graphicData uri="http://schemas.openxmlformats.org/drawingml/2006/table">
            <a:tbl>
              <a:tblPr firstRow="1" bandRow="1">
                <a:tableStyleId>{5940675A-B579-460E-94D1-54222C63F5DA}</a:tableStyleId>
              </a:tblPr>
              <a:tblGrid>
                <a:gridCol w="4305300"/>
                <a:gridCol w="4305300"/>
              </a:tblGrid>
              <a:tr h="34075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B0F0"/>
                          </a:solidFill>
                        </a:rPr>
                        <a:t>Why was Cyrus so successful in creating an empire?</a:t>
                      </a:r>
                    </a:p>
                    <a:p>
                      <a:endParaRPr lang="en-US" dirty="0" smtClean="0"/>
                    </a:p>
                    <a:p>
                      <a:r>
                        <a:rPr lang="en-US" dirty="0" smtClean="0"/>
                        <a:t>Had</a:t>
                      </a:r>
                      <a:r>
                        <a:rPr lang="en-US" baseline="0" dirty="0" smtClean="0"/>
                        <a:t> an almost unstoppable military</a:t>
                      </a:r>
                      <a:endParaRPr lang="en-US" dirty="0" smtClean="0"/>
                    </a:p>
                    <a:p>
                      <a:r>
                        <a:rPr lang="en-US" dirty="0" smtClean="0"/>
                        <a:t>Practiced</a:t>
                      </a:r>
                      <a:r>
                        <a:rPr lang="en-US" baseline="0" dirty="0" smtClean="0"/>
                        <a:t> toleration. Did try to change people. Let the people follow their own customs, beliefs and religion.</a:t>
                      </a:r>
                    </a:p>
                    <a:p>
                      <a:r>
                        <a:rPr lang="en-US" baseline="0" dirty="0" smtClean="0"/>
                        <a:t>Made friends instead of enemies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B0F0"/>
                          </a:solidFill>
                        </a:rPr>
                        <a:t>In what ways does</a:t>
                      </a:r>
                      <a:r>
                        <a:rPr lang="en-US" sz="1800" b="1" baseline="0" dirty="0" smtClean="0">
                          <a:solidFill>
                            <a:srgbClr val="00B0F0"/>
                          </a:solidFill>
                        </a:rPr>
                        <a:t> geography hinder or encourage the growth of an empire?</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Hinder:</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Too large to control</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Mountains/large bodies of water make it difficult to trade/travel/manage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Encourage: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Royal Road: Encourage trade and communication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txBody>
                  <a:tcPr/>
                </a:tc>
              </a:tr>
              <a:tr h="32605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B0F0"/>
                          </a:solidFill>
                        </a:rPr>
                        <a:t>How did Darius govern such a vast empire?</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Stopped</a:t>
                      </a:r>
                      <a:r>
                        <a:rPr lang="en-US" sz="1800" b="0" baseline="0" dirty="0" smtClean="0">
                          <a:solidFill>
                            <a:schemeClr val="tx1"/>
                          </a:solidFill>
                        </a:rPr>
                        <a:t>  rebellions</a:t>
                      </a:r>
                      <a:endParaRPr lang="en-US" sz="1800" b="0" dirty="0" smtClean="0">
                        <a:solidFill>
                          <a:schemeClr val="tx1"/>
                        </a:solidFill>
                      </a:endParaRPr>
                    </a:p>
                    <a:p>
                      <a:r>
                        <a:rPr lang="en-US" dirty="0" smtClean="0"/>
                        <a:t>Divided</a:t>
                      </a:r>
                      <a:r>
                        <a:rPr lang="en-US" baseline="0" dirty="0" smtClean="0"/>
                        <a:t> the empire into provinces (similar to how a state has local governments)</a:t>
                      </a:r>
                    </a:p>
                    <a:p>
                      <a:r>
                        <a:rPr lang="en-US" baseline="0" dirty="0" smtClean="0"/>
                        <a:t>Set up governors called Satraps to carry out his orders and collect taxes.</a:t>
                      </a:r>
                    </a:p>
                    <a:p>
                      <a:r>
                        <a:rPr lang="en-US" baseline="0" dirty="0" smtClean="0"/>
                        <a:t>Hired spies to watch the Satraps.</a:t>
                      </a:r>
                    </a:p>
                    <a:p>
                      <a:r>
                        <a:rPr lang="en-US" baseline="0" dirty="0" smtClean="0"/>
                        <a:t>Started the Royal Road (1775 miles) it purpose what for trade, military movement and mail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B0F0"/>
                          </a:solidFill>
                        </a:rPr>
                        <a:t>What can we learn from how the Persians created and</a:t>
                      </a:r>
                      <a:r>
                        <a:rPr lang="en-US" sz="1800" b="1" baseline="0" dirty="0" smtClean="0">
                          <a:solidFill>
                            <a:srgbClr val="00B0F0"/>
                          </a:solidFill>
                        </a:rPr>
                        <a:t> ruled their empire?</a:t>
                      </a:r>
                      <a:endParaRPr lang="en-US" sz="1800" b="1" dirty="0" smtClean="0">
                        <a:solidFill>
                          <a:srgbClr val="00B0F0"/>
                        </a:solidFill>
                      </a:endParaRPr>
                    </a:p>
                    <a:p>
                      <a:endParaRPr lang="en-US" dirty="0" smtClean="0"/>
                    </a:p>
                    <a:p>
                      <a:r>
                        <a:rPr lang="en-US" dirty="0" smtClean="0"/>
                        <a:t>Answers will vary</a:t>
                      </a:r>
                    </a:p>
                    <a:p>
                      <a:endParaRPr lang="en-US" dirty="0"/>
                    </a:p>
                  </a:txBody>
                  <a:tcPr/>
                </a:tc>
              </a:tr>
            </a:tbl>
          </a:graphicData>
        </a:graphic>
      </p:graphicFrame>
    </p:spTree>
    <p:extLst>
      <p:ext uri="{BB962C8B-B14F-4D97-AF65-F5344CB8AC3E}">
        <p14:creationId xmlns:p14="http://schemas.microsoft.com/office/powerpoint/2010/main" val="2615915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20000"/>
          </a:bodyPr>
          <a:lstStyle/>
          <a:p>
            <a:r>
              <a:rPr lang="en-US" sz="2000" dirty="0" smtClean="0"/>
              <a:t>How they acquired land…</a:t>
            </a:r>
          </a:p>
          <a:p>
            <a:r>
              <a:rPr lang="en-US" sz="2000" dirty="0" smtClean="0">
                <a:solidFill>
                  <a:srgbClr val="FF0000"/>
                </a:solidFill>
              </a:rPr>
              <a:t>Cyrus had a vision of conquering the lands around Persia and uniting these lands as one large empire.  He lead swift, deadly attacks in this region to build an immense empire.</a:t>
            </a:r>
          </a:p>
          <a:p>
            <a:r>
              <a:rPr lang="en-US" sz="2000" dirty="0" smtClean="0">
                <a:solidFill>
                  <a:srgbClr val="7030A0"/>
                </a:solidFill>
              </a:rPr>
              <a:t>After the death of Cyrus came Darius, who grew the empire to 2,800 miles from east to west.  </a:t>
            </a:r>
          </a:p>
          <a:p>
            <a:endParaRPr lang="en-US" sz="2000" dirty="0"/>
          </a:p>
          <a:p>
            <a:r>
              <a:rPr lang="en-US" sz="2000" dirty="0" smtClean="0"/>
              <a:t>How they ruled the land…</a:t>
            </a:r>
          </a:p>
          <a:p>
            <a:r>
              <a:rPr lang="en-US" sz="2000" dirty="0" smtClean="0">
                <a:solidFill>
                  <a:srgbClr val="FF0000"/>
                </a:solidFill>
              </a:rPr>
              <a:t>Cyrus set up a policy of toleration, allowing people to keep their customs and beliefs.   However, they did have to pay tribute.  These policies of respect and toleration made friends instead of enemies.  People lived in peace.   </a:t>
            </a:r>
          </a:p>
          <a:p>
            <a:r>
              <a:rPr lang="en-US" sz="2000" dirty="0" smtClean="0">
                <a:solidFill>
                  <a:srgbClr val="7030A0"/>
                </a:solidFill>
              </a:rPr>
              <a:t>Darius divided the empire into 20 provinces, having each one being governed by satraps.  The satraps job was to carry out his orders and to collect taxes.  He also created the Royal Road, a road for government purposes.  </a:t>
            </a:r>
            <a:endParaRPr lang="en-US" sz="2000" dirty="0">
              <a:solidFill>
                <a:srgbClr val="7030A0"/>
              </a:solidFill>
            </a:endParaRPr>
          </a:p>
        </p:txBody>
      </p:sp>
      <p:sp>
        <p:nvSpPr>
          <p:cNvPr id="3" name="Title 2"/>
          <p:cNvSpPr>
            <a:spLocks noGrp="1"/>
          </p:cNvSpPr>
          <p:nvPr>
            <p:ph type="title"/>
          </p:nvPr>
        </p:nvSpPr>
        <p:spPr/>
        <p:txBody>
          <a:bodyPr>
            <a:normAutofit fontScale="90000"/>
          </a:bodyPr>
          <a:lstStyle/>
          <a:p>
            <a:r>
              <a:rPr lang="en-US" dirty="0" smtClean="0"/>
              <a:t>Reviewing Persia’s control over Southwest Asia</a:t>
            </a:r>
            <a:endParaRPr lang="en-US" dirty="0"/>
          </a:p>
        </p:txBody>
      </p:sp>
    </p:spTree>
    <p:extLst>
      <p:ext uri="{BB962C8B-B14F-4D97-AF65-F5344CB8AC3E}">
        <p14:creationId xmlns:p14="http://schemas.microsoft.com/office/powerpoint/2010/main" val="39751713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TM01790491[[fn=Mylar]]</Template>
  <TotalTime>1394</TotalTime>
  <Words>2183</Words>
  <Application>Microsoft Office PowerPoint</Application>
  <PresentationFormat>On-screen Show (4:3)</PresentationFormat>
  <Paragraphs>268</Paragraphs>
  <Slides>53</Slides>
  <Notes>4</Notes>
  <HiddenSlides>1</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Mylar</vt:lpstr>
      <vt:lpstr>Warm Up</vt:lpstr>
      <vt:lpstr>Between the East and the West</vt:lpstr>
      <vt:lpstr>Learning Target</vt:lpstr>
      <vt:lpstr>Key Vocabulary</vt:lpstr>
      <vt:lpstr>Discussion</vt:lpstr>
      <vt:lpstr>Introduction to the Persian Empire Reading with Purpose</vt:lpstr>
      <vt:lpstr>Task </vt:lpstr>
      <vt:lpstr>PowerPoint Presentation</vt:lpstr>
      <vt:lpstr>Reviewing Persia’s control over Southwest Asia</vt:lpstr>
      <vt:lpstr>Discussion</vt:lpstr>
      <vt:lpstr>Discussion</vt:lpstr>
      <vt:lpstr>Discussion</vt:lpstr>
      <vt:lpstr>Warm Up</vt:lpstr>
      <vt:lpstr>Introduction to the Persian Wars </vt:lpstr>
      <vt:lpstr>Learning Target</vt:lpstr>
      <vt:lpstr>Key Vocabulary</vt:lpstr>
      <vt:lpstr>The Lions Versus the Buffs</vt:lpstr>
      <vt:lpstr>Script  for The Lions Versus the Buffs</vt:lpstr>
      <vt:lpstr>Discussion</vt:lpstr>
      <vt:lpstr>Fighting the Persian Wars</vt:lpstr>
      <vt:lpstr>Fighting the Persian Wars</vt:lpstr>
      <vt:lpstr>Fighting the Persian Wars</vt:lpstr>
      <vt:lpstr>Intro Video Clip Persian Wars</vt:lpstr>
      <vt:lpstr>Warm Up</vt:lpstr>
      <vt:lpstr>Introduction to the Persian Wars </vt:lpstr>
      <vt:lpstr>Learning Target</vt:lpstr>
      <vt:lpstr>Key Vocabulary</vt:lpstr>
      <vt:lpstr>Title page 75</vt:lpstr>
      <vt:lpstr>Persian Wars- 499 B.C.E to 479 B.C.E</vt:lpstr>
      <vt:lpstr>Discussion</vt:lpstr>
      <vt:lpstr>Task for each of the following images…</vt:lpstr>
      <vt:lpstr>Ionian Revolt Darius at a War Council</vt:lpstr>
      <vt:lpstr>Fighting the Persian Wars</vt:lpstr>
      <vt:lpstr>Once you have Observed/Question/Reflect…</vt:lpstr>
      <vt:lpstr>Battle of Marathon Marathon</vt:lpstr>
      <vt:lpstr>Once you have Observed/Question/Reflect…</vt:lpstr>
      <vt:lpstr>Warm Up</vt:lpstr>
      <vt:lpstr>Introduction to the Persian Wars </vt:lpstr>
      <vt:lpstr>Learning Target</vt:lpstr>
      <vt:lpstr>Key Vocabulary</vt:lpstr>
      <vt:lpstr>Persian Wars- 499 B.C.E to 479 B.C.E</vt:lpstr>
      <vt:lpstr>Task for each of the following images…</vt:lpstr>
      <vt:lpstr>Battle of Thermopylae Thermopylae</vt:lpstr>
      <vt:lpstr>Once you have Observed/Question/Reflect…</vt:lpstr>
      <vt:lpstr>Battle of Salamis Salamis</vt:lpstr>
      <vt:lpstr>Once you have Observed/Question/Reflect…</vt:lpstr>
      <vt:lpstr>Battle of Plataea Plataea</vt:lpstr>
      <vt:lpstr>Once you have Observed/Question/Reflect…</vt:lpstr>
      <vt:lpstr>Processing</vt:lpstr>
      <vt:lpstr>Discussion</vt:lpstr>
      <vt:lpstr>Discussion</vt:lpstr>
      <vt:lpstr>Homework</vt:lpstr>
      <vt:lpstr>Processing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Persian Wars</dc:title>
  <dc:creator>Brandy Dunaway</dc:creator>
  <cp:lastModifiedBy>Meghan Law</cp:lastModifiedBy>
  <cp:revision>53</cp:revision>
  <cp:lastPrinted>2016-03-11T15:17:40Z</cp:lastPrinted>
  <dcterms:created xsi:type="dcterms:W3CDTF">2016-03-01T17:20:36Z</dcterms:created>
  <dcterms:modified xsi:type="dcterms:W3CDTF">2016-03-11T17:32:02Z</dcterms:modified>
</cp:coreProperties>
</file>