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5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FB10D402-CBB7-4AC8-AC19-C62C9BF40C33}" type="datetimeFigureOut">
              <a:rPr lang="en-US" smtClean="0"/>
              <a:t>4/6/2016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529ECB55-4A41-48D3-98B6-445A191EA7D2}"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0D402-CBB7-4AC8-AC19-C62C9BF40C33}"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ECB55-4A41-48D3-98B6-445A191EA7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10D402-CBB7-4AC8-AC19-C62C9BF40C33}"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529ECB55-4A41-48D3-98B6-445A191EA7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10D402-CBB7-4AC8-AC19-C62C9BF40C33}"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ECB55-4A41-48D3-98B6-445A191EA7D2}"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FB10D402-CBB7-4AC8-AC19-C62C9BF40C33}" type="datetimeFigureOut">
              <a:rPr lang="en-US" smtClean="0"/>
              <a:t>4/6/2016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529ECB55-4A41-48D3-98B6-445A191EA7D2}"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10D402-CBB7-4AC8-AC19-C62C9BF40C33}"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9ECB55-4A41-48D3-98B6-445A191EA7D2}"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10D402-CBB7-4AC8-AC19-C62C9BF40C33}" type="datetimeFigureOut">
              <a:rPr lang="en-US" smtClean="0"/>
              <a:t>4/6/2016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9ECB55-4A41-48D3-98B6-445A191EA7D2}"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10D402-CBB7-4AC8-AC19-C62C9BF40C33}" type="datetimeFigureOut">
              <a:rPr lang="en-US" smtClean="0"/>
              <a:t>4/6/2016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9ECB55-4A41-48D3-98B6-445A191EA7D2}"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B10D402-CBB7-4AC8-AC19-C62C9BF40C33}" type="datetimeFigureOut">
              <a:rPr lang="en-US" smtClean="0"/>
              <a:t>4/6/2016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9ECB55-4A41-48D3-98B6-445A191EA7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10D402-CBB7-4AC8-AC19-C62C9BF40C33}"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529ECB55-4A41-48D3-98B6-445A191EA7D2}"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10D402-CBB7-4AC8-AC19-C62C9BF40C33}"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9ECB55-4A41-48D3-98B6-445A191EA7D2}"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FB10D402-CBB7-4AC8-AC19-C62C9BF40C33}" type="datetimeFigureOut">
              <a:rPr lang="en-US" smtClean="0"/>
              <a:t>4/6/2016</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529ECB55-4A41-48D3-98B6-445A191EA7D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800" dirty="0" smtClean="0"/>
              <a:t>In your warm up section of your spiral, please answer the following questions QUIETLY and INDEPENDENTLY…</a:t>
            </a:r>
          </a:p>
          <a:p>
            <a:endParaRPr lang="en-US" sz="2800" dirty="0"/>
          </a:p>
          <a:p>
            <a:pPr lvl="1"/>
            <a:r>
              <a:rPr lang="en-US" sz="2600" dirty="0" smtClean="0"/>
              <a:t>What </a:t>
            </a:r>
            <a:r>
              <a:rPr lang="en-US" sz="2600" dirty="0"/>
              <a:t>was the main cause of the </a:t>
            </a:r>
            <a:r>
              <a:rPr lang="en-US" sz="2600" dirty="0" smtClean="0"/>
              <a:t>Peloponnesian </a:t>
            </a:r>
            <a:r>
              <a:rPr lang="en-US" sz="2600" dirty="0"/>
              <a:t>War</a:t>
            </a:r>
            <a:r>
              <a:rPr lang="en-US" sz="2600" dirty="0" smtClean="0"/>
              <a:t>?</a:t>
            </a:r>
          </a:p>
          <a:p>
            <a:endParaRPr lang="en-US" sz="2800" dirty="0"/>
          </a:p>
          <a:p>
            <a:pPr lvl="1"/>
            <a:r>
              <a:rPr lang="en-US" sz="2600" dirty="0"/>
              <a:t>What was the significant effect of the </a:t>
            </a:r>
            <a:r>
              <a:rPr lang="en-US" sz="2600" dirty="0" smtClean="0"/>
              <a:t>Peloponnesian </a:t>
            </a:r>
            <a:r>
              <a:rPr lang="en-US" sz="2600" dirty="0"/>
              <a:t>War</a:t>
            </a:r>
            <a:r>
              <a:rPr lang="en-US" sz="2600" dirty="0" smtClean="0"/>
              <a:t>.</a:t>
            </a:r>
          </a:p>
          <a:p>
            <a:endParaRPr lang="en-US" sz="2800" dirty="0"/>
          </a:p>
          <a:p>
            <a:pPr lvl="1"/>
            <a:r>
              <a:rPr lang="en-US" sz="2600" dirty="0"/>
              <a:t>What are the drawbacks of wanting to be the greatest? </a:t>
            </a:r>
          </a:p>
          <a:p>
            <a:endParaRPr lang="en-US" dirty="0"/>
          </a:p>
        </p:txBody>
      </p:sp>
      <p:sp>
        <p:nvSpPr>
          <p:cNvPr id="2" name="Title 1"/>
          <p:cNvSpPr>
            <a:spLocks noGrp="1"/>
          </p:cNvSpPr>
          <p:nvPr>
            <p:ph type="title"/>
          </p:nvPr>
        </p:nvSpPr>
        <p:spPr/>
        <p:txBody>
          <a:bodyPr/>
          <a:lstStyle/>
          <a:p>
            <a:r>
              <a:rPr lang="en-US" dirty="0" smtClean="0"/>
              <a:t>Warm Up</a:t>
            </a:r>
            <a:endParaRPr lang="en-US" dirty="0"/>
          </a:p>
        </p:txBody>
      </p:sp>
    </p:spTree>
    <p:extLst>
      <p:ext uri="{BB962C8B-B14F-4D97-AF65-F5344CB8AC3E}">
        <p14:creationId xmlns:p14="http://schemas.microsoft.com/office/powerpoint/2010/main" val="1643846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719070"/>
            <a:ext cx="8839199" cy="4834129"/>
          </a:xfrm>
        </p:spPr>
        <p:txBody>
          <a:bodyPr>
            <a:noAutofit/>
          </a:bodyPr>
          <a:lstStyle/>
          <a:p>
            <a:r>
              <a:rPr lang="en-US" sz="2400" dirty="0" smtClean="0"/>
              <a:t>Alexander III of Macedonia streaked like a meteor across the ancient world.  When he was only 20, he inherited an empire that included the kingdom of Macedonia and the city-states of Greece.  Almost immediately, Alexander set out to conquer the Persian Empire, which stretched from Egypt to India.  He achieved his dream by the time he was 30, but he died just a few years later.  In recent times, historians have debated Alexander’s character and accomplishments.  </a:t>
            </a:r>
          </a:p>
          <a:p>
            <a:pPr marL="45720" indent="0">
              <a:buNone/>
            </a:pPr>
            <a:endParaRPr lang="en-US" sz="2400" dirty="0"/>
          </a:p>
        </p:txBody>
      </p:sp>
      <p:sp>
        <p:nvSpPr>
          <p:cNvPr id="3" name="Title 2"/>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2159117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p:txBody>
          <a:bodyPr>
            <a:normAutofit/>
          </a:bodyPr>
          <a:lstStyle/>
          <a:p>
            <a:r>
              <a:rPr lang="en-US" dirty="0" smtClean="0"/>
              <a:t>Discussion</a:t>
            </a:r>
            <a:endParaRPr lang="en-US" dirty="0"/>
          </a:p>
        </p:txBody>
      </p:sp>
      <p:sp>
        <p:nvSpPr>
          <p:cNvPr id="3" name="Title 2"/>
          <p:cNvSpPr>
            <a:spLocks noGrp="1"/>
          </p:cNvSpPr>
          <p:nvPr>
            <p:ph type="title"/>
          </p:nvPr>
        </p:nvSpPr>
        <p:spPr/>
        <p:txBody>
          <a:bodyPr>
            <a:normAutofit fontScale="90000"/>
          </a:bodyPr>
          <a:lstStyle/>
          <a:p>
            <a:r>
              <a:rPr lang="en-US" dirty="0"/>
              <a:t/>
            </a:r>
            <a:br>
              <a:rPr lang="en-US" dirty="0"/>
            </a:br>
            <a:r>
              <a:rPr lang="en-US" dirty="0"/>
              <a:t>What do you think someone might have to do, or may have done, to earn the identity or “title” of GREAT? </a:t>
            </a:r>
            <a:br>
              <a:rPr lang="en-US" dirty="0"/>
            </a:br>
            <a:endParaRPr lang="en-US" dirty="0"/>
          </a:p>
        </p:txBody>
      </p:sp>
    </p:spTree>
    <p:extLst>
      <p:ext uri="{BB962C8B-B14F-4D97-AF65-F5344CB8AC3E}">
        <p14:creationId xmlns:p14="http://schemas.microsoft.com/office/powerpoint/2010/main" val="107151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Courage</a:t>
            </a:r>
          </a:p>
          <a:p>
            <a:r>
              <a:rPr lang="en-US" sz="2800" dirty="0"/>
              <a:t>Intelligence</a:t>
            </a:r>
          </a:p>
          <a:p>
            <a:r>
              <a:rPr lang="en-US" sz="2800" dirty="0"/>
              <a:t>Creativity</a:t>
            </a:r>
          </a:p>
          <a:p>
            <a:r>
              <a:rPr lang="en-US" sz="2800" dirty="0"/>
              <a:t>Leadership</a:t>
            </a:r>
          </a:p>
          <a:p>
            <a:r>
              <a:rPr lang="en-US" sz="2800" dirty="0"/>
              <a:t>Concern for Others</a:t>
            </a:r>
          </a:p>
          <a:p>
            <a:r>
              <a:rPr lang="en-US" sz="2800" dirty="0"/>
              <a:t>Discipline</a:t>
            </a:r>
          </a:p>
          <a:p>
            <a:r>
              <a:rPr lang="en-US" sz="2800" dirty="0"/>
              <a:t>Remarkable achievement</a:t>
            </a:r>
          </a:p>
          <a:p>
            <a:r>
              <a:rPr lang="en-US" sz="2800" dirty="0"/>
              <a:t>Integrity</a:t>
            </a:r>
          </a:p>
          <a:p>
            <a:endParaRPr lang="en-US" dirty="0"/>
          </a:p>
        </p:txBody>
      </p:sp>
      <p:sp>
        <p:nvSpPr>
          <p:cNvPr id="3" name="Title 2"/>
          <p:cNvSpPr>
            <a:spLocks noGrp="1"/>
          </p:cNvSpPr>
          <p:nvPr>
            <p:ph type="title"/>
          </p:nvPr>
        </p:nvSpPr>
        <p:spPr>
          <a:xfrm>
            <a:off x="152400" y="355847"/>
            <a:ext cx="8839200" cy="1054394"/>
          </a:xfrm>
        </p:spPr>
        <p:txBody>
          <a:bodyPr/>
          <a:lstStyle/>
          <a:p>
            <a:r>
              <a:rPr lang="en-US" sz="2400" dirty="0" smtClean="0"/>
              <a:t>From this list, what do you believe a person must have to be considered great?  Pick 3</a:t>
            </a:r>
            <a:endParaRPr lang="en-US" sz="2400" dirty="0"/>
          </a:p>
        </p:txBody>
      </p:sp>
    </p:spTree>
    <p:extLst>
      <p:ext uri="{BB962C8B-B14F-4D97-AF65-F5344CB8AC3E}">
        <p14:creationId xmlns:p14="http://schemas.microsoft.com/office/powerpoint/2010/main" val="4114509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normAutofit fontScale="90000"/>
          </a:bodyPr>
          <a:lstStyle/>
          <a:p>
            <a:r>
              <a:rPr lang="en-US" sz="3600" dirty="0"/>
              <a:t>Over the next couple of days, you will have to decide whether </a:t>
            </a:r>
            <a:r>
              <a:rPr lang="en-US" sz="3600" dirty="0" smtClean="0"/>
              <a:t>He </a:t>
            </a:r>
            <a:r>
              <a:rPr lang="en-US" sz="3600" dirty="0"/>
              <a:t>deserves to be called “Alexander the Great.”</a:t>
            </a:r>
            <a:br>
              <a:rPr lang="en-US" sz="3600" dirty="0"/>
            </a:br>
            <a:endParaRPr lang="en-US" sz="3600" dirty="0"/>
          </a:p>
        </p:txBody>
      </p:sp>
    </p:spTree>
    <p:extLst>
      <p:ext uri="{BB962C8B-B14F-4D97-AF65-F5344CB8AC3E}">
        <p14:creationId xmlns:p14="http://schemas.microsoft.com/office/powerpoint/2010/main" val="2660152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a:t>From this list, what do you believe a person must have to be considered great?  Pick 3</a:t>
            </a:r>
          </a:p>
          <a:p>
            <a:pPr lvl="1"/>
            <a:r>
              <a:rPr lang="en-US" sz="2600" dirty="0" smtClean="0"/>
              <a:t>Courage</a:t>
            </a:r>
            <a:endParaRPr lang="en-US" sz="2600" dirty="0"/>
          </a:p>
          <a:p>
            <a:pPr lvl="1"/>
            <a:r>
              <a:rPr lang="en-US" sz="2600" dirty="0"/>
              <a:t>Intelligence</a:t>
            </a:r>
          </a:p>
          <a:p>
            <a:pPr lvl="1"/>
            <a:r>
              <a:rPr lang="en-US" sz="2600" dirty="0"/>
              <a:t>Creativity</a:t>
            </a:r>
          </a:p>
          <a:p>
            <a:pPr lvl="1"/>
            <a:r>
              <a:rPr lang="en-US" sz="2600" dirty="0"/>
              <a:t>Leadership</a:t>
            </a:r>
          </a:p>
          <a:p>
            <a:pPr lvl="1"/>
            <a:r>
              <a:rPr lang="en-US" sz="2600" dirty="0"/>
              <a:t>Concern for Others</a:t>
            </a:r>
          </a:p>
          <a:p>
            <a:pPr lvl="1"/>
            <a:r>
              <a:rPr lang="en-US" sz="2600" dirty="0"/>
              <a:t>Discipline</a:t>
            </a:r>
          </a:p>
          <a:p>
            <a:pPr lvl="1"/>
            <a:r>
              <a:rPr lang="en-US" sz="2600" dirty="0"/>
              <a:t>Remarkable achievement</a:t>
            </a:r>
          </a:p>
          <a:p>
            <a:pPr lvl="1"/>
            <a:r>
              <a:rPr lang="en-US" sz="2600" dirty="0"/>
              <a:t>Integrity</a:t>
            </a:r>
          </a:p>
          <a:p>
            <a:endParaRPr lang="en-US" dirty="0"/>
          </a:p>
        </p:txBody>
      </p:sp>
      <p:sp>
        <p:nvSpPr>
          <p:cNvPr id="3" name="Title 2"/>
          <p:cNvSpPr>
            <a:spLocks noGrp="1"/>
          </p:cNvSpPr>
          <p:nvPr>
            <p:ph type="title"/>
          </p:nvPr>
        </p:nvSpPr>
        <p:spPr>
          <a:xfrm>
            <a:off x="152400" y="355847"/>
            <a:ext cx="8839200" cy="1054394"/>
          </a:xfrm>
        </p:spPr>
        <p:txBody>
          <a:bodyPr/>
          <a:lstStyle/>
          <a:p>
            <a:r>
              <a:rPr lang="en-US" sz="3600" dirty="0" smtClean="0"/>
              <a:t>Warm Up</a:t>
            </a:r>
            <a:endParaRPr lang="en-US" sz="3600" dirty="0"/>
          </a:p>
        </p:txBody>
      </p:sp>
    </p:spTree>
    <p:extLst>
      <p:ext uri="{BB962C8B-B14F-4D97-AF65-F5344CB8AC3E}">
        <p14:creationId xmlns:p14="http://schemas.microsoft.com/office/powerpoint/2010/main" val="2260276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a:p>
        </p:txBody>
      </p:sp>
      <p:sp>
        <p:nvSpPr>
          <p:cNvPr id="6" name="Title 5"/>
          <p:cNvSpPr>
            <a:spLocks noGrp="1"/>
          </p:cNvSpPr>
          <p:nvPr>
            <p:ph type="title"/>
          </p:nvPr>
        </p:nvSpPr>
        <p:spPr/>
        <p:txBody>
          <a:bodyPr/>
          <a:lstStyle/>
          <a:p>
            <a:r>
              <a:rPr lang="en-US" dirty="0" smtClean="0"/>
              <a:t>How great was Alexander </a:t>
            </a:r>
            <a:r>
              <a:rPr lang="en-US" dirty="0"/>
              <a:t>the Great</a:t>
            </a:r>
            <a:br>
              <a:rPr 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505198"/>
            <a:ext cx="4267200" cy="306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13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3000" dirty="0"/>
              <a:t>I can </a:t>
            </a:r>
            <a:r>
              <a:rPr lang="en-US" sz="3000" dirty="0" smtClean="0"/>
              <a:t>evaluate sources to determine if Alexander the Great was actually great. </a:t>
            </a:r>
            <a:endParaRPr lang="en-US" sz="3000" dirty="0"/>
          </a:p>
          <a:p>
            <a:endParaRPr lang="en-US" sz="3000" dirty="0"/>
          </a:p>
          <a:p>
            <a:r>
              <a:rPr lang="en-US" sz="3000" dirty="0"/>
              <a:t>Success Criteria:</a:t>
            </a:r>
          </a:p>
          <a:p>
            <a:pPr lvl="1"/>
            <a:r>
              <a:rPr lang="en-US" sz="2800" dirty="0"/>
              <a:t>Speculate about the chances for success of Philip’s and Alexander’s war plans as they trace the development of each.</a:t>
            </a:r>
          </a:p>
          <a:p>
            <a:pPr lvl="1"/>
            <a:r>
              <a:rPr lang="en-US" sz="2800" dirty="0"/>
              <a:t>Describe and speculate about the chances for success of Alexander’s plan to unit his empire, including his plans to spread Greek culture eastward.</a:t>
            </a:r>
          </a:p>
          <a:p>
            <a:endParaRPr lang="en-US" dirty="0"/>
          </a:p>
        </p:txBody>
      </p:sp>
      <p:sp>
        <p:nvSpPr>
          <p:cNvPr id="3" name="Title 2"/>
          <p:cNvSpPr>
            <a:spLocks noGrp="1"/>
          </p:cNvSpPr>
          <p:nvPr>
            <p:ph type="title"/>
          </p:nvPr>
        </p:nvSpPr>
        <p:spPr/>
        <p:txBody>
          <a:bodyPr/>
          <a:lstStyle/>
          <a:p>
            <a:r>
              <a:rPr lang="en-US" dirty="0"/>
              <a:t>Learning </a:t>
            </a:r>
            <a:r>
              <a:rPr lang="en-US" dirty="0" smtClean="0"/>
              <a:t>Target</a:t>
            </a:r>
            <a:endParaRPr lang="en-US" dirty="0"/>
          </a:p>
        </p:txBody>
      </p:sp>
    </p:spTree>
    <p:extLst>
      <p:ext uri="{BB962C8B-B14F-4D97-AF65-F5344CB8AC3E}">
        <p14:creationId xmlns:p14="http://schemas.microsoft.com/office/powerpoint/2010/main" val="3012654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Macedonia</a:t>
            </a:r>
            <a:endParaRPr lang="en-US" sz="2800" dirty="0"/>
          </a:p>
          <a:p>
            <a:r>
              <a:rPr lang="en-US" sz="2800" dirty="0"/>
              <a:t>Alexander the Great</a:t>
            </a:r>
          </a:p>
          <a:p>
            <a:r>
              <a:rPr lang="en-US" sz="2800" dirty="0"/>
              <a:t>Empire</a:t>
            </a:r>
          </a:p>
          <a:p>
            <a:r>
              <a:rPr lang="en-US" sz="2800" dirty="0"/>
              <a:t>Asia Minor</a:t>
            </a:r>
          </a:p>
          <a:p>
            <a:r>
              <a:rPr lang="en-US" sz="2800" dirty="0"/>
              <a:t>Phalanx</a:t>
            </a:r>
          </a:p>
          <a:p>
            <a:r>
              <a:rPr lang="en-US" sz="2800" dirty="0"/>
              <a:t>Garrison </a:t>
            </a:r>
            <a:r>
              <a:rPr lang="en-US" sz="2800" dirty="0" smtClean="0"/>
              <a:t>Towns</a:t>
            </a:r>
          </a:p>
          <a:p>
            <a:r>
              <a:rPr lang="en-US" sz="2800" dirty="0" smtClean="0"/>
              <a:t>Legend</a:t>
            </a:r>
          </a:p>
          <a:p>
            <a:endParaRPr lang="en-US" dirty="0"/>
          </a:p>
          <a:p>
            <a:endParaRPr lang="en-US" dirty="0"/>
          </a:p>
        </p:txBody>
      </p:sp>
      <p:sp>
        <p:nvSpPr>
          <p:cNvPr id="3" name="Title 2"/>
          <p:cNvSpPr>
            <a:spLocks noGrp="1"/>
          </p:cNvSpPr>
          <p:nvPr>
            <p:ph type="title"/>
          </p:nvPr>
        </p:nvSpPr>
        <p:spPr/>
        <p:txBody>
          <a:bodyPr/>
          <a:lstStyle/>
          <a:p>
            <a:r>
              <a:rPr lang="en-US" dirty="0" smtClean="0"/>
              <a:t>Key Vocabulary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28800"/>
            <a:ext cx="4187825"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879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fontScale="85000" lnSpcReduction="20000"/>
          </a:bodyPr>
          <a:lstStyle/>
          <a:p>
            <a:r>
              <a:rPr lang="en-US" sz="2600" dirty="0" smtClean="0"/>
              <a:t>Review the timeline on the back of the background essay</a:t>
            </a:r>
          </a:p>
          <a:p>
            <a:endParaRPr lang="en-US" sz="2600" dirty="0"/>
          </a:p>
          <a:p>
            <a:r>
              <a:rPr lang="en-US" sz="2600" dirty="0" smtClean="0"/>
              <a:t>Review vocabulary</a:t>
            </a:r>
          </a:p>
          <a:p>
            <a:pPr lvl="1"/>
            <a:r>
              <a:rPr lang="en-US" sz="2200" dirty="0"/>
              <a:t>Legend: a popular story handed down from earlier times that may or may not be</a:t>
            </a:r>
          </a:p>
          <a:p>
            <a:pPr lvl="1"/>
            <a:r>
              <a:rPr lang="en-US" sz="2200" dirty="0"/>
              <a:t>Macedonia: a small, ancient kingdom just to the North of Greece</a:t>
            </a:r>
          </a:p>
          <a:p>
            <a:pPr lvl="1"/>
            <a:r>
              <a:rPr lang="en-US" sz="2200" dirty="0"/>
              <a:t>Phalanx: a tight infantry fighting formation with overlapping spears and shields</a:t>
            </a:r>
          </a:p>
          <a:p>
            <a:pPr lvl="1"/>
            <a:r>
              <a:rPr lang="en-US" sz="2200" dirty="0"/>
              <a:t>Asia Minor: the westernmost peninsula of Asia, modern-day Turkey. </a:t>
            </a:r>
          </a:p>
          <a:p>
            <a:pPr lvl="1"/>
            <a:r>
              <a:rPr lang="en-US" sz="2200" dirty="0"/>
              <a:t>Garrison Town: A town established for soldiers who are there to protect and secure an area</a:t>
            </a:r>
          </a:p>
          <a:p>
            <a:pPr marL="45720" indent="0">
              <a:buNone/>
            </a:pPr>
            <a:endParaRPr lang="en-US" dirty="0" smtClean="0"/>
          </a:p>
          <a:p>
            <a:r>
              <a:rPr lang="en-US" sz="2600" dirty="0" smtClean="0"/>
              <a:t>Read the background essay aloud</a:t>
            </a:r>
          </a:p>
          <a:p>
            <a:r>
              <a:rPr lang="en-US" sz="2600" dirty="0" smtClean="0"/>
              <a:t>Answer the background essay questions on the </a:t>
            </a:r>
            <a:r>
              <a:rPr lang="en-US" sz="2600" b="1" dirty="0" smtClean="0">
                <a:solidFill>
                  <a:schemeClr val="accent1"/>
                </a:solidFill>
              </a:rPr>
              <a:t>BOTTOM HALF </a:t>
            </a:r>
            <a:r>
              <a:rPr lang="en-US" sz="2600" dirty="0" smtClean="0"/>
              <a:t>of page 78 of your spiral.</a:t>
            </a:r>
            <a:endParaRPr lang="en-US" sz="2600" dirty="0"/>
          </a:p>
        </p:txBody>
      </p:sp>
      <p:sp>
        <p:nvSpPr>
          <p:cNvPr id="3" name="Title 2"/>
          <p:cNvSpPr>
            <a:spLocks noGrp="1"/>
          </p:cNvSpPr>
          <p:nvPr>
            <p:ph type="title"/>
          </p:nvPr>
        </p:nvSpPr>
        <p:spPr/>
        <p:txBody>
          <a:bodyPr/>
          <a:lstStyle/>
          <a:p>
            <a:r>
              <a:rPr lang="en-US" dirty="0" smtClean="0"/>
              <a:t>Background Essay</a:t>
            </a:r>
            <a:endParaRPr lang="en-US" dirty="0"/>
          </a:p>
        </p:txBody>
      </p:sp>
    </p:spTree>
    <p:extLst>
      <p:ext uri="{BB962C8B-B14F-4D97-AF65-F5344CB8AC3E}">
        <p14:creationId xmlns:p14="http://schemas.microsoft.com/office/powerpoint/2010/main" val="359616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500"/>
                                        <p:tgtEl>
                                          <p:spTgt spid="2">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0" end="10"/>
                                            </p:txEl>
                                          </p:spTgt>
                                        </p:tgtEl>
                                        <p:attrNameLst>
                                          <p:attrName>style.visibility</p:attrName>
                                        </p:attrNameLst>
                                      </p:cBhvr>
                                      <p:to>
                                        <p:strVal val="visible"/>
                                      </p:to>
                                    </p:set>
                                    <p:animEffect transition="in" filter="fade">
                                      <p:cBhvr>
                                        <p:cTn id="1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30"/>
          </a:xfrm>
        </p:spPr>
        <p:txBody>
          <a:bodyPr>
            <a:normAutofit fontScale="70000" lnSpcReduction="20000"/>
          </a:bodyPr>
          <a:lstStyle/>
          <a:p>
            <a:r>
              <a:rPr lang="en-US" dirty="0" smtClean="0"/>
              <a:t>Would </a:t>
            </a:r>
            <a:r>
              <a:rPr lang="en-US" dirty="0"/>
              <a:t>Alexander have heard of Jesus? Explain.</a:t>
            </a:r>
          </a:p>
          <a:p>
            <a:pPr lvl="1"/>
            <a:r>
              <a:rPr lang="en-US" dirty="0"/>
              <a:t>No Jesus was born more than 300 years ago.</a:t>
            </a:r>
          </a:p>
          <a:p>
            <a:r>
              <a:rPr lang="en-US" dirty="0"/>
              <a:t>2. How old was Alexander when he launched his invasion of the Persian Empire?</a:t>
            </a:r>
          </a:p>
          <a:p>
            <a:pPr lvl="1"/>
            <a:r>
              <a:rPr lang="en-US" dirty="0"/>
              <a:t>Alexander was </a:t>
            </a:r>
            <a:r>
              <a:rPr lang="en-US"/>
              <a:t>about </a:t>
            </a:r>
            <a:r>
              <a:rPr lang="en-US" smtClean="0"/>
              <a:t>20 years </a:t>
            </a:r>
            <a:r>
              <a:rPr lang="en-US" dirty="0"/>
              <a:t>old.</a:t>
            </a:r>
          </a:p>
          <a:p>
            <a:r>
              <a:rPr lang="en-US" dirty="0"/>
              <a:t>3. Why was the death of Darius important to Alexander's conquest of Persia?</a:t>
            </a:r>
          </a:p>
          <a:p>
            <a:pPr lvl="1"/>
            <a:r>
              <a:rPr lang="en-US" dirty="0"/>
              <a:t>Darius was the Persian King. It was necessary for Alexander to remove the Persian head so that he could rule over the Persian body.</a:t>
            </a:r>
          </a:p>
          <a:p>
            <a:r>
              <a:rPr lang="en-US" dirty="0"/>
              <a:t>4. After 8 years on the march, what caused Alexander to turn back?</a:t>
            </a:r>
          </a:p>
          <a:p>
            <a:pPr lvl="1"/>
            <a:r>
              <a:rPr lang="en-US" dirty="0"/>
              <a:t>His army refused to go any further.</a:t>
            </a:r>
          </a:p>
          <a:p>
            <a:r>
              <a:rPr lang="en-US" dirty="0"/>
              <a:t>5. What is the problem with the king not leaving an heir?</a:t>
            </a:r>
          </a:p>
          <a:p>
            <a:pPr lvl="1"/>
            <a:r>
              <a:rPr lang="en-US" dirty="0"/>
              <a:t>There might be fighting among those who seek the throne.</a:t>
            </a:r>
          </a:p>
          <a:p>
            <a:r>
              <a:rPr lang="en-US" dirty="0"/>
              <a:t>6. Why, 300 years after Alexander’s death, was Julius Caesar in tears?</a:t>
            </a:r>
          </a:p>
          <a:p>
            <a:pPr lvl="1"/>
            <a:r>
              <a:rPr lang="en-US" dirty="0" smtClean="0"/>
              <a:t>He was overcome by the thought that Alexander had achieved so much at such a young age</a:t>
            </a:r>
          </a:p>
          <a:p>
            <a:r>
              <a:rPr lang="en-US" dirty="0" smtClean="0"/>
              <a:t>7</a:t>
            </a:r>
            <a:r>
              <a:rPr lang="en-US" dirty="0"/>
              <a:t>. </a:t>
            </a:r>
            <a:r>
              <a:rPr lang="en-US" dirty="0" smtClean="0"/>
              <a:t>Define these terms: </a:t>
            </a:r>
            <a:endParaRPr lang="en-US" dirty="0"/>
          </a:p>
          <a:p>
            <a:pPr lvl="1"/>
            <a:r>
              <a:rPr lang="en-US" dirty="0"/>
              <a:t>Legend: a popular story handed down from earlier times that may or may not be</a:t>
            </a:r>
          </a:p>
          <a:p>
            <a:pPr lvl="1"/>
            <a:r>
              <a:rPr lang="en-US" dirty="0"/>
              <a:t>Macedonia: a small, ancient kingdom just to the North of Greece</a:t>
            </a:r>
          </a:p>
          <a:p>
            <a:pPr lvl="1"/>
            <a:r>
              <a:rPr lang="en-US" dirty="0"/>
              <a:t>Phalanx: a tight infantry fighting formation with overlapping spears and shields</a:t>
            </a:r>
          </a:p>
          <a:p>
            <a:pPr lvl="1"/>
            <a:r>
              <a:rPr lang="en-US" dirty="0"/>
              <a:t>Asia Minor: the westernmost peninsula of Asia, modern-day Turkey. </a:t>
            </a:r>
          </a:p>
          <a:p>
            <a:pPr lvl="1"/>
            <a:r>
              <a:rPr lang="en-US" dirty="0"/>
              <a:t>Garrison Town: A town established for soldiers who are there to protect and secure an </a:t>
            </a:r>
            <a:r>
              <a:rPr lang="en-US" dirty="0" smtClean="0"/>
              <a:t>area</a:t>
            </a:r>
          </a:p>
          <a:p>
            <a:pPr lvl="1"/>
            <a:endParaRPr lang="en-US" dirty="0"/>
          </a:p>
          <a:p>
            <a:endParaRPr lang="en-US" dirty="0"/>
          </a:p>
        </p:txBody>
      </p:sp>
      <p:sp>
        <p:nvSpPr>
          <p:cNvPr id="3" name="Title 2"/>
          <p:cNvSpPr>
            <a:spLocks noGrp="1"/>
          </p:cNvSpPr>
          <p:nvPr>
            <p:ph type="title"/>
          </p:nvPr>
        </p:nvSpPr>
        <p:spPr/>
        <p:txBody>
          <a:bodyPr/>
          <a:lstStyle/>
          <a:p>
            <a:r>
              <a:rPr lang="en-US" dirty="0" smtClean="0"/>
              <a:t>Background Essay Questions</a:t>
            </a:r>
            <a:endParaRPr lang="en-US" dirty="0"/>
          </a:p>
        </p:txBody>
      </p:sp>
    </p:spTree>
    <p:extLst>
      <p:ext uri="{BB962C8B-B14F-4D97-AF65-F5344CB8AC3E}">
        <p14:creationId xmlns:p14="http://schemas.microsoft.com/office/powerpoint/2010/main" val="252931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fade">
                                      <p:cBhvr>
                                        <p:cTn id="3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a:p>
        </p:txBody>
      </p:sp>
      <p:sp>
        <p:nvSpPr>
          <p:cNvPr id="6" name="Title 5"/>
          <p:cNvSpPr>
            <a:spLocks noGrp="1"/>
          </p:cNvSpPr>
          <p:nvPr>
            <p:ph type="title"/>
          </p:nvPr>
        </p:nvSpPr>
        <p:spPr/>
        <p:txBody>
          <a:bodyPr>
            <a:normAutofit fontScale="90000"/>
          </a:bodyPr>
          <a:lstStyle/>
          <a:p>
            <a:r>
              <a:rPr lang="en-US" dirty="0" smtClean="0"/>
              <a:t>How great was Alexander </a:t>
            </a:r>
            <a:r>
              <a:rPr lang="en-US" dirty="0"/>
              <a:t>the Great</a:t>
            </a:r>
            <a:br>
              <a:rPr 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505198"/>
            <a:ext cx="4267200" cy="306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07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fontScale="92500" lnSpcReduction="20000"/>
          </a:bodyPr>
          <a:lstStyle/>
          <a:p>
            <a:r>
              <a:rPr lang="en-US" sz="2800" dirty="0" smtClean="0"/>
              <a:t>Answer the following questions on an index card</a:t>
            </a:r>
          </a:p>
          <a:p>
            <a:endParaRPr lang="en-US" sz="2800" dirty="0"/>
          </a:p>
          <a:p>
            <a:r>
              <a:rPr lang="en-US" sz="2800" dirty="0" smtClean="0"/>
              <a:t>What are we trying to figure out?</a:t>
            </a:r>
          </a:p>
          <a:p>
            <a:pPr lvl="1"/>
            <a:r>
              <a:rPr lang="en-US" dirty="0" smtClean="0"/>
              <a:t>How great was “Alexander the Great”</a:t>
            </a:r>
          </a:p>
          <a:p>
            <a:endParaRPr lang="en-US" dirty="0"/>
          </a:p>
          <a:p>
            <a:r>
              <a:rPr lang="en-US" sz="2600" dirty="0" smtClean="0"/>
              <a:t>What term in the question needs to be more clearly defined?</a:t>
            </a:r>
          </a:p>
          <a:p>
            <a:pPr lvl="1"/>
            <a:r>
              <a:rPr lang="en-US" dirty="0" smtClean="0"/>
              <a:t>Great</a:t>
            </a:r>
          </a:p>
          <a:p>
            <a:pPr lvl="1"/>
            <a:endParaRPr lang="en-US" dirty="0"/>
          </a:p>
          <a:p>
            <a:r>
              <a:rPr lang="en-US" sz="2200" dirty="0" smtClean="0"/>
              <a:t>Rewrite the question in your own words.  Question should be written to reflect the traits of greatness decided upon in the hook exercise</a:t>
            </a:r>
          </a:p>
          <a:p>
            <a:pPr lvl="1"/>
            <a:r>
              <a:rPr lang="en-US" sz="2200" dirty="0" smtClean="0"/>
              <a:t>Example: During his life, did Alexander show enough intelligence, concern for others and remarkable achievement to be called great?</a:t>
            </a:r>
            <a:endParaRPr lang="en-US" sz="2200" dirty="0"/>
          </a:p>
          <a:p>
            <a:endParaRPr lang="en-US" dirty="0"/>
          </a:p>
        </p:txBody>
      </p:sp>
      <p:sp>
        <p:nvSpPr>
          <p:cNvPr id="3" name="Title 2"/>
          <p:cNvSpPr>
            <a:spLocks noGrp="1"/>
          </p:cNvSpPr>
          <p:nvPr>
            <p:ph type="title"/>
          </p:nvPr>
        </p:nvSpPr>
        <p:spPr/>
        <p:txBody>
          <a:bodyPr/>
          <a:lstStyle/>
          <a:p>
            <a:r>
              <a:rPr lang="en-US" dirty="0" smtClean="0"/>
              <a:t>Understanding the Question</a:t>
            </a:r>
            <a:endParaRPr lang="en-US" dirty="0"/>
          </a:p>
        </p:txBody>
      </p:sp>
    </p:spTree>
    <p:extLst>
      <p:ext uri="{BB962C8B-B14F-4D97-AF65-F5344CB8AC3E}">
        <p14:creationId xmlns:p14="http://schemas.microsoft.com/office/powerpoint/2010/main" val="117232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fontScale="85000" lnSpcReduction="20000"/>
          </a:bodyPr>
          <a:lstStyle/>
          <a:p>
            <a:r>
              <a:rPr lang="en-US" sz="2800" dirty="0" smtClean="0"/>
              <a:t>Answer the following questions on the half sheet of paper Mrs. Law handed you as you entered the room…</a:t>
            </a:r>
          </a:p>
          <a:p>
            <a:endParaRPr lang="en-US" sz="2800" dirty="0"/>
          </a:p>
          <a:p>
            <a:r>
              <a:rPr lang="en-US" sz="2800" dirty="0" smtClean="0"/>
              <a:t>What are we trying to figure out?</a:t>
            </a:r>
          </a:p>
          <a:p>
            <a:pPr lvl="1"/>
            <a:r>
              <a:rPr lang="en-US" dirty="0" smtClean="0"/>
              <a:t>How great was “Alexander the Great”</a:t>
            </a:r>
          </a:p>
          <a:p>
            <a:endParaRPr lang="en-US" dirty="0"/>
          </a:p>
          <a:p>
            <a:r>
              <a:rPr lang="en-US" sz="2600" dirty="0" smtClean="0"/>
              <a:t>What term in the question needs to be more clearly defined?</a:t>
            </a:r>
          </a:p>
          <a:p>
            <a:pPr lvl="1"/>
            <a:r>
              <a:rPr lang="en-US" dirty="0" smtClean="0"/>
              <a:t>Great</a:t>
            </a:r>
          </a:p>
          <a:p>
            <a:pPr lvl="1"/>
            <a:endParaRPr lang="en-US" dirty="0"/>
          </a:p>
          <a:p>
            <a:r>
              <a:rPr lang="en-US" sz="2200" dirty="0" smtClean="0"/>
              <a:t>Rewrite the question in your own words.  Question should be written to reflect the traits of greatness decided upon in the hook exercise</a:t>
            </a:r>
          </a:p>
          <a:p>
            <a:pPr lvl="1"/>
            <a:r>
              <a:rPr lang="en-US" sz="2200" dirty="0" smtClean="0"/>
              <a:t>Example: During his life, did Alexander show enough intelligence, concern for others and remarkable achievement to be called great?</a:t>
            </a:r>
            <a:endParaRPr lang="en-US" sz="2200" dirty="0"/>
          </a:p>
          <a:p>
            <a:endParaRPr lang="en-US" dirty="0"/>
          </a:p>
        </p:txBody>
      </p:sp>
      <p:sp>
        <p:nvSpPr>
          <p:cNvPr id="3" name="Title 2"/>
          <p:cNvSpPr>
            <a:spLocks noGrp="1"/>
          </p:cNvSpPr>
          <p:nvPr>
            <p:ph type="title"/>
          </p:nvPr>
        </p:nvSpPr>
        <p:spPr/>
        <p:txBody>
          <a:bodyPr/>
          <a:lstStyle/>
          <a:p>
            <a:r>
              <a:rPr lang="en-US" dirty="0" smtClean="0"/>
              <a:t>Warm UP</a:t>
            </a:r>
            <a:endParaRPr lang="en-US" dirty="0"/>
          </a:p>
        </p:txBody>
      </p:sp>
    </p:spTree>
    <p:extLst>
      <p:ext uri="{BB962C8B-B14F-4D97-AF65-F5344CB8AC3E}">
        <p14:creationId xmlns:p14="http://schemas.microsoft.com/office/powerpoint/2010/main" val="251980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a:p>
        </p:txBody>
      </p:sp>
      <p:sp>
        <p:nvSpPr>
          <p:cNvPr id="6" name="Title 5"/>
          <p:cNvSpPr>
            <a:spLocks noGrp="1"/>
          </p:cNvSpPr>
          <p:nvPr>
            <p:ph type="title"/>
          </p:nvPr>
        </p:nvSpPr>
        <p:spPr/>
        <p:txBody>
          <a:bodyPr/>
          <a:lstStyle/>
          <a:p>
            <a:r>
              <a:rPr lang="en-US" dirty="0" smtClean="0"/>
              <a:t>How great was Alexander </a:t>
            </a:r>
            <a:r>
              <a:rPr lang="en-US" dirty="0"/>
              <a:t>the Great</a:t>
            </a:r>
            <a:br>
              <a:rPr 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505198"/>
            <a:ext cx="4267200" cy="306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757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3000" dirty="0"/>
              <a:t>I can </a:t>
            </a:r>
            <a:r>
              <a:rPr lang="en-US" sz="3000" dirty="0" smtClean="0"/>
              <a:t>evaluate sources to determine if Alexander the Great was actually great. </a:t>
            </a:r>
            <a:endParaRPr lang="en-US" sz="3000" dirty="0"/>
          </a:p>
          <a:p>
            <a:endParaRPr lang="en-US" sz="3000" dirty="0"/>
          </a:p>
          <a:p>
            <a:r>
              <a:rPr lang="en-US" sz="3000" dirty="0"/>
              <a:t>Success Criteria:</a:t>
            </a:r>
          </a:p>
          <a:p>
            <a:pPr lvl="1"/>
            <a:r>
              <a:rPr lang="en-US" sz="2800" dirty="0"/>
              <a:t>Speculate about the chances for success of Philip’s and Alexander’s war plans as they trace the development of each.</a:t>
            </a:r>
          </a:p>
          <a:p>
            <a:pPr lvl="1"/>
            <a:r>
              <a:rPr lang="en-US" sz="2800" dirty="0"/>
              <a:t>Describe and speculate about the chances for success of Alexander’s plan to unit his empire, including his plans to spread Greek culture eastward.</a:t>
            </a:r>
          </a:p>
          <a:p>
            <a:endParaRPr lang="en-US" dirty="0"/>
          </a:p>
        </p:txBody>
      </p:sp>
      <p:sp>
        <p:nvSpPr>
          <p:cNvPr id="3" name="Title 2"/>
          <p:cNvSpPr>
            <a:spLocks noGrp="1"/>
          </p:cNvSpPr>
          <p:nvPr>
            <p:ph type="title"/>
          </p:nvPr>
        </p:nvSpPr>
        <p:spPr/>
        <p:txBody>
          <a:bodyPr/>
          <a:lstStyle/>
          <a:p>
            <a:r>
              <a:rPr lang="en-US" dirty="0"/>
              <a:t>Learning </a:t>
            </a:r>
            <a:r>
              <a:rPr lang="en-US" dirty="0" smtClean="0"/>
              <a:t>Target</a:t>
            </a:r>
            <a:endParaRPr lang="en-US" dirty="0"/>
          </a:p>
        </p:txBody>
      </p:sp>
    </p:spTree>
    <p:extLst>
      <p:ext uri="{BB962C8B-B14F-4D97-AF65-F5344CB8AC3E}">
        <p14:creationId xmlns:p14="http://schemas.microsoft.com/office/powerpoint/2010/main" val="1446098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3657599"/>
            <a:ext cx="8407893" cy="457201"/>
          </a:xfrm>
        </p:spPr>
        <p:txBody>
          <a:bodyPr/>
          <a:lstStyle/>
          <a:p>
            <a:pPr marL="45720" indent="0" algn="ctr">
              <a:buNone/>
            </a:pPr>
            <a:r>
              <a:rPr lang="en-US" dirty="0" smtClean="0"/>
              <a:t>THEN</a:t>
            </a:r>
            <a:endParaRPr lang="en-US" dirty="0"/>
          </a:p>
        </p:txBody>
      </p:sp>
      <p:sp>
        <p:nvSpPr>
          <p:cNvPr id="3" name="Title 2"/>
          <p:cNvSpPr>
            <a:spLocks noGrp="1"/>
          </p:cNvSpPr>
          <p:nvPr>
            <p:ph type="title"/>
          </p:nvPr>
        </p:nvSpPr>
        <p:spPr/>
        <p:txBody>
          <a:bodyPr/>
          <a:lstStyle/>
          <a:p>
            <a:r>
              <a:rPr lang="en-US" dirty="0" smtClean="0"/>
              <a:t>Pre- Bucketing</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76400"/>
            <a:ext cx="147828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76400"/>
            <a:ext cx="147478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230" y="4408707"/>
            <a:ext cx="147478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426292"/>
            <a:ext cx="147478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408707"/>
            <a:ext cx="147478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410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3657599"/>
            <a:ext cx="8407893" cy="457201"/>
          </a:xfrm>
        </p:spPr>
        <p:txBody>
          <a:bodyPr/>
          <a:lstStyle/>
          <a:p>
            <a:pPr marL="45720" indent="0" algn="ctr">
              <a:buNone/>
            </a:pPr>
            <a:r>
              <a:rPr lang="en-US" dirty="0" smtClean="0"/>
              <a:t>THEN</a:t>
            </a:r>
            <a:endParaRPr lang="en-US" dirty="0"/>
          </a:p>
        </p:txBody>
      </p:sp>
      <p:sp>
        <p:nvSpPr>
          <p:cNvPr id="3" name="Title 2"/>
          <p:cNvSpPr>
            <a:spLocks noGrp="1"/>
          </p:cNvSpPr>
          <p:nvPr>
            <p:ph type="title"/>
          </p:nvPr>
        </p:nvSpPr>
        <p:spPr/>
        <p:txBody>
          <a:bodyPr/>
          <a:lstStyle/>
          <a:p>
            <a:r>
              <a:rPr lang="en-US" dirty="0" smtClean="0"/>
              <a:t>Pre- Bucketing</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76400"/>
            <a:ext cx="147828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76400"/>
            <a:ext cx="147478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230" y="4408707"/>
            <a:ext cx="147478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426292"/>
            <a:ext cx="147478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408707"/>
            <a:ext cx="147478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90800" y="2667000"/>
            <a:ext cx="1066800" cy="369332"/>
          </a:xfrm>
          <a:prstGeom prst="rect">
            <a:avLst/>
          </a:prstGeom>
          <a:noFill/>
        </p:spPr>
        <p:txBody>
          <a:bodyPr wrap="square" rtlCol="0">
            <a:spAutoFit/>
          </a:bodyPr>
          <a:lstStyle/>
          <a:p>
            <a:pPr algn="ctr"/>
            <a:r>
              <a:rPr lang="en-US" dirty="0" smtClean="0"/>
              <a:t>Great</a:t>
            </a:r>
            <a:endParaRPr lang="en-US" dirty="0"/>
          </a:p>
        </p:txBody>
      </p:sp>
      <p:sp>
        <p:nvSpPr>
          <p:cNvPr id="5" name="TextBox 4"/>
          <p:cNvSpPr txBox="1"/>
          <p:nvPr/>
        </p:nvSpPr>
        <p:spPr>
          <a:xfrm>
            <a:off x="5132387" y="2676992"/>
            <a:ext cx="1192213" cy="369332"/>
          </a:xfrm>
          <a:prstGeom prst="rect">
            <a:avLst/>
          </a:prstGeom>
          <a:noFill/>
        </p:spPr>
        <p:txBody>
          <a:bodyPr wrap="square" rtlCol="0">
            <a:spAutoFit/>
          </a:bodyPr>
          <a:lstStyle/>
          <a:p>
            <a:r>
              <a:rPr lang="en-US" dirty="0" smtClean="0"/>
              <a:t>Not Great</a:t>
            </a:r>
            <a:endParaRPr lang="en-US" dirty="0"/>
          </a:p>
        </p:txBody>
      </p:sp>
      <p:sp>
        <p:nvSpPr>
          <p:cNvPr id="6" name="TextBox 5"/>
          <p:cNvSpPr txBox="1"/>
          <p:nvPr/>
        </p:nvSpPr>
        <p:spPr>
          <a:xfrm>
            <a:off x="1524000" y="5416892"/>
            <a:ext cx="1219200" cy="374308"/>
          </a:xfrm>
          <a:prstGeom prst="rect">
            <a:avLst/>
          </a:prstGeom>
          <a:noFill/>
        </p:spPr>
        <p:txBody>
          <a:bodyPr wrap="square" rtlCol="0">
            <a:spAutoFit/>
          </a:bodyPr>
          <a:lstStyle/>
          <a:p>
            <a:r>
              <a:rPr lang="en-US" dirty="0" smtClean="0"/>
              <a:t>Reason 1</a:t>
            </a:r>
            <a:endParaRPr lang="en-US" dirty="0"/>
          </a:p>
        </p:txBody>
      </p:sp>
      <p:sp>
        <p:nvSpPr>
          <p:cNvPr id="7" name="TextBox 6"/>
          <p:cNvSpPr txBox="1"/>
          <p:nvPr/>
        </p:nvSpPr>
        <p:spPr>
          <a:xfrm>
            <a:off x="3840480" y="5416892"/>
            <a:ext cx="1112520" cy="374308"/>
          </a:xfrm>
          <a:prstGeom prst="rect">
            <a:avLst/>
          </a:prstGeom>
          <a:noFill/>
        </p:spPr>
        <p:txBody>
          <a:bodyPr wrap="square" rtlCol="0">
            <a:spAutoFit/>
          </a:bodyPr>
          <a:lstStyle/>
          <a:p>
            <a:r>
              <a:rPr lang="en-US" dirty="0" smtClean="0"/>
              <a:t>Reason 2</a:t>
            </a:r>
            <a:endParaRPr lang="en-US" dirty="0"/>
          </a:p>
        </p:txBody>
      </p:sp>
      <p:sp>
        <p:nvSpPr>
          <p:cNvPr id="8" name="TextBox 7"/>
          <p:cNvSpPr txBox="1"/>
          <p:nvPr/>
        </p:nvSpPr>
        <p:spPr>
          <a:xfrm>
            <a:off x="6248400" y="5416892"/>
            <a:ext cx="1143000" cy="374308"/>
          </a:xfrm>
          <a:prstGeom prst="rect">
            <a:avLst/>
          </a:prstGeom>
          <a:noFill/>
        </p:spPr>
        <p:txBody>
          <a:bodyPr wrap="square" rtlCol="0">
            <a:spAutoFit/>
          </a:bodyPr>
          <a:lstStyle/>
          <a:p>
            <a:r>
              <a:rPr lang="en-US" dirty="0" smtClean="0"/>
              <a:t>Reason 3</a:t>
            </a:r>
            <a:endParaRPr lang="en-US" dirty="0"/>
          </a:p>
        </p:txBody>
      </p:sp>
    </p:spTree>
    <p:extLst>
      <p:ext uri="{BB962C8B-B14F-4D97-AF65-F5344CB8AC3E}">
        <p14:creationId xmlns:p14="http://schemas.microsoft.com/office/powerpoint/2010/main" val="545091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a:p>
        </p:txBody>
      </p:sp>
      <p:sp>
        <p:nvSpPr>
          <p:cNvPr id="6" name="Title 5"/>
          <p:cNvSpPr>
            <a:spLocks noGrp="1"/>
          </p:cNvSpPr>
          <p:nvPr>
            <p:ph type="title"/>
          </p:nvPr>
        </p:nvSpPr>
        <p:spPr/>
        <p:txBody>
          <a:bodyPr/>
          <a:lstStyle/>
          <a:p>
            <a:r>
              <a:rPr lang="en-US" dirty="0" smtClean="0"/>
              <a:t>How great was Alexander </a:t>
            </a:r>
            <a:r>
              <a:rPr lang="en-US" dirty="0"/>
              <a:t>the Great</a:t>
            </a:r>
            <a:br>
              <a:rPr 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505198"/>
            <a:ext cx="4267200" cy="306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834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 documents A and E, complete the following right on your copy:</a:t>
            </a:r>
          </a:p>
          <a:p>
            <a:pPr lvl="1"/>
            <a:r>
              <a:rPr lang="en-US" dirty="0" smtClean="0"/>
              <a:t>TLC the document with the following highlighter colors:</a:t>
            </a:r>
          </a:p>
          <a:p>
            <a:pPr lvl="2"/>
            <a:r>
              <a:rPr lang="en-US" dirty="0" smtClean="0">
                <a:solidFill>
                  <a:srgbClr val="D84EF4"/>
                </a:solidFill>
              </a:rPr>
              <a:t>Title is Pink</a:t>
            </a:r>
          </a:p>
          <a:p>
            <a:pPr lvl="2"/>
            <a:r>
              <a:rPr lang="en-US" dirty="0" smtClean="0">
                <a:solidFill>
                  <a:srgbClr val="00B050"/>
                </a:solidFill>
              </a:rPr>
              <a:t>Legend is Green</a:t>
            </a:r>
          </a:p>
          <a:p>
            <a:pPr lvl="2"/>
            <a:r>
              <a:rPr lang="en-US" dirty="0" smtClean="0">
                <a:solidFill>
                  <a:srgbClr val="0070C0"/>
                </a:solidFill>
              </a:rPr>
              <a:t>Caption is Blue</a:t>
            </a:r>
          </a:p>
          <a:p>
            <a:pPr lvl="1"/>
            <a:r>
              <a:rPr lang="en-US" dirty="0" smtClean="0"/>
              <a:t>Observe/Question/Reflect</a:t>
            </a:r>
          </a:p>
          <a:p>
            <a:pPr lvl="2"/>
            <a:r>
              <a:rPr lang="en-US" b="1" u="sng" dirty="0" smtClean="0"/>
              <a:t>Observation</a:t>
            </a:r>
            <a:r>
              <a:rPr lang="en-US" dirty="0" smtClean="0"/>
              <a:t> </a:t>
            </a:r>
            <a:r>
              <a:rPr lang="en-US" b="1" u="sng" dirty="0" smtClean="0"/>
              <a:t>above</a:t>
            </a:r>
            <a:r>
              <a:rPr lang="en-US" dirty="0" smtClean="0"/>
              <a:t> the document</a:t>
            </a:r>
          </a:p>
          <a:p>
            <a:pPr lvl="2"/>
            <a:r>
              <a:rPr lang="en-US" b="1" u="sng" dirty="0" smtClean="0"/>
              <a:t>Questions</a:t>
            </a:r>
            <a:r>
              <a:rPr lang="en-US" dirty="0" smtClean="0"/>
              <a:t> to the </a:t>
            </a:r>
            <a:r>
              <a:rPr lang="en-US" b="1" u="sng" dirty="0" smtClean="0"/>
              <a:t>left</a:t>
            </a:r>
            <a:r>
              <a:rPr lang="en-US" dirty="0" smtClean="0"/>
              <a:t> of the document</a:t>
            </a:r>
          </a:p>
          <a:p>
            <a:pPr lvl="2"/>
            <a:r>
              <a:rPr lang="en-US" b="1" u="sng" dirty="0" smtClean="0"/>
              <a:t>Reflection/Inferenc</a:t>
            </a:r>
            <a:r>
              <a:rPr lang="en-US" dirty="0" smtClean="0"/>
              <a:t>e to the </a:t>
            </a:r>
            <a:r>
              <a:rPr lang="en-US" b="1" u="sng" dirty="0" smtClean="0"/>
              <a:t>right</a:t>
            </a:r>
            <a:r>
              <a:rPr lang="en-US" dirty="0" smtClean="0"/>
              <a:t> of the document</a:t>
            </a:r>
          </a:p>
          <a:p>
            <a:pPr lvl="1"/>
            <a:r>
              <a:rPr lang="en-US" dirty="0" smtClean="0"/>
              <a:t>Answer the document analysis questions on the worksheet</a:t>
            </a:r>
            <a:endParaRPr lang="en-US" dirty="0"/>
          </a:p>
          <a:p>
            <a:endParaRPr lang="en-US" dirty="0"/>
          </a:p>
        </p:txBody>
      </p:sp>
      <p:sp>
        <p:nvSpPr>
          <p:cNvPr id="3" name="Title 2"/>
          <p:cNvSpPr>
            <a:spLocks noGrp="1"/>
          </p:cNvSpPr>
          <p:nvPr>
            <p:ph type="title"/>
          </p:nvPr>
        </p:nvSpPr>
        <p:spPr/>
        <p:txBody>
          <a:bodyPr/>
          <a:lstStyle/>
          <a:p>
            <a:r>
              <a:rPr lang="en-US" dirty="0" smtClean="0"/>
              <a:t>Document Analysis</a:t>
            </a:r>
            <a:endParaRPr lang="en-US" dirty="0"/>
          </a:p>
        </p:txBody>
      </p:sp>
    </p:spTree>
    <p:extLst>
      <p:ext uri="{BB962C8B-B14F-4D97-AF65-F5344CB8AC3E}">
        <p14:creationId xmlns:p14="http://schemas.microsoft.com/office/powerpoint/2010/main" val="36287035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Alexander the Great’s </a:t>
            </a:r>
            <a:r>
              <a:rPr lang="en-US" dirty="0" smtClean="0"/>
              <a:t>Empire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41323"/>
            <a:ext cx="8077200" cy="5320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518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4098" name="Picture 2" descr="C:\Users\bdunaway\AppData\Local\Microsoft\Windows\Temporary Internet Files\Content.Outlook\ZS2VOPXB\IMG_27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228601" y="-10160"/>
            <a:ext cx="9525000" cy="686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288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000" dirty="0"/>
              <a:t>I can </a:t>
            </a:r>
            <a:r>
              <a:rPr lang="en-US" sz="3000" dirty="0" smtClean="0"/>
              <a:t>evaluate sources to determine if Alexander the Great was actually great. </a:t>
            </a:r>
            <a:endParaRPr lang="en-US" sz="3000" dirty="0"/>
          </a:p>
          <a:p>
            <a:endParaRPr lang="en-US" sz="3000" dirty="0"/>
          </a:p>
          <a:p>
            <a:r>
              <a:rPr lang="en-US" sz="3000" dirty="0"/>
              <a:t>Success Criteria:</a:t>
            </a:r>
          </a:p>
          <a:p>
            <a:pPr lvl="1"/>
            <a:r>
              <a:rPr lang="en-US" sz="2800" dirty="0"/>
              <a:t>Complete questions related to background questions</a:t>
            </a:r>
          </a:p>
          <a:p>
            <a:pPr lvl="1"/>
            <a:r>
              <a:rPr lang="en-US" sz="2800" dirty="0"/>
              <a:t>Use TLC and O/Q/R to analyze documents </a:t>
            </a:r>
          </a:p>
          <a:p>
            <a:pPr lvl="1"/>
            <a:r>
              <a:rPr lang="en-US" sz="2800" dirty="0"/>
              <a:t>Form a historical opinion</a:t>
            </a:r>
          </a:p>
          <a:p>
            <a:pPr lvl="1"/>
            <a:r>
              <a:rPr lang="en-US" sz="2800" dirty="0"/>
              <a:t>Justify an opinion using data</a:t>
            </a:r>
          </a:p>
          <a:p>
            <a:endParaRPr lang="en-US" dirty="0"/>
          </a:p>
        </p:txBody>
      </p:sp>
      <p:sp>
        <p:nvSpPr>
          <p:cNvPr id="3" name="Title 2"/>
          <p:cNvSpPr>
            <a:spLocks noGrp="1"/>
          </p:cNvSpPr>
          <p:nvPr>
            <p:ph type="title"/>
          </p:nvPr>
        </p:nvSpPr>
        <p:spPr/>
        <p:txBody>
          <a:bodyPr/>
          <a:lstStyle/>
          <a:p>
            <a:r>
              <a:rPr lang="en-US" dirty="0"/>
              <a:t>Learning </a:t>
            </a:r>
            <a:r>
              <a:rPr lang="en-US" dirty="0" smtClean="0"/>
              <a:t>Target</a:t>
            </a:r>
            <a:endParaRPr lang="en-US" dirty="0"/>
          </a:p>
        </p:txBody>
      </p:sp>
    </p:spTree>
    <p:extLst>
      <p:ext uri="{BB962C8B-B14F-4D97-AF65-F5344CB8AC3E}">
        <p14:creationId xmlns:p14="http://schemas.microsoft.com/office/powerpoint/2010/main" val="4269110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3074" name="Picture 2" descr="C:\Users\bdunaway\AppData\Local\Microsoft\Windows\Temporary Internet Files\Content.Outlook\ZS2VOPXB\IMG_27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0"/>
            <a:ext cx="9829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938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61474609"/>
              </p:ext>
            </p:extLst>
          </p:nvPr>
        </p:nvGraphicFramePr>
        <p:xfrm>
          <a:off x="381000" y="1719263"/>
          <a:ext cx="8407400" cy="5007813"/>
        </p:xfrm>
        <a:graphic>
          <a:graphicData uri="http://schemas.openxmlformats.org/drawingml/2006/table">
            <a:tbl>
              <a:tblPr firstRow="1" bandRow="1">
                <a:tableStyleId>{5C22544A-7EE6-4342-B048-85BDC9FD1C3A}</a:tableStyleId>
              </a:tblPr>
              <a:tblGrid>
                <a:gridCol w="8407400"/>
              </a:tblGrid>
              <a:tr h="362349">
                <a:tc>
                  <a:txBody>
                    <a:bodyPr/>
                    <a:lstStyle/>
                    <a:p>
                      <a:r>
                        <a:rPr lang="en-US" dirty="0" smtClean="0"/>
                        <a:t>Claim: What</a:t>
                      </a:r>
                      <a:r>
                        <a:rPr lang="en-US" baseline="0" dirty="0" smtClean="0"/>
                        <a:t> is your position about Alexander?</a:t>
                      </a:r>
                      <a:endParaRPr lang="en-US" dirty="0"/>
                    </a:p>
                  </a:txBody>
                  <a:tcPr/>
                </a:tc>
              </a:tr>
              <a:tr h="638144">
                <a:tc>
                  <a:txBody>
                    <a:bodyPr/>
                    <a:lstStyle/>
                    <a:p>
                      <a:endParaRPr lang="en-US"/>
                    </a:p>
                  </a:txBody>
                  <a:tcPr/>
                </a:tc>
              </a:tr>
              <a:tr h="362349">
                <a:tc>
                  <a:txBody>
                    <a:bodyPr/>
                    <a:lstStyle/>
                    <a:p>
                      <a:r>
                        <a:rPr lang="en-US" dirty="0" smtClean="0"/>
                        <a:t>Evidence: Cut out and highlight</a:t>
                      </a:r>
                      <a:r>
                        <a:rPr lang="en-US" baseline="0" dirty="0" smtClean="0"/>
                        <a:t>/label evidence that proves your claim</a:t>
                      </a:r>
                      <a:endParaRPr lang="en-US" dirty="0"/>
                    </a:p>
                  </a:txBody>
                  <a:tcPr/>
                </a:tc>
              </a:tr>
              <a:tr h="1126758">
                <a:tc>
                  <a:txBody>
                    <a:bodyPr/>
                    <a:lstStyle/>
                    <a:p>
                      <a:endParaRPr lang="en-US"/>
                    </a:p>
                  </a:txBody>
                  <a:tcPr/>
                </a:tc>
              </a:tr>
              <a:tr h="625425">
                <a:tc>
                  <a:txBody>
                    <a:bodyPr/>
                    <a:lstStyle/>
                    <a:p>
                      <a:r>
                        <a:rPr lang="en-US" dirty="0" smtClean="0"/>
                        <a:t>Reasoning: Explain how the evidence you selected proves the Alexander was great or not great</a:t>
                      </a:r>
                      <a:endParaRPr lang="en-US" dirty="0"/>
                    </a:p>
                  </a:txBody>
                  <a:tcPr/>
                </a:tc>
              </a:tr>
              <a:tr h="1871311">
                <a:tc>
                  <a:txBody>
                    <a:bodyPr/>
                    <a:lstStyle/>
                    <a:p>
                      <a:endParaRPr lang="en-US" dirty="0"/>
                    </a:p>
                  </a:txBody>
                  <a:tcPr/>
                </a:tc>
              </a:tr>
            </a:tbl>
          </a:graphicData>
        </a:graphic>
      </p:graphicFrame>
      <p:sp>
        <p:nvSpPr>
          <p:cNvPr id="3" name="Title 2"/>
          <p:cNvSpPr>
            <a:spLocks noGrp="1"/>
          </p:cNvSpPr>
          <p:nvPr>
            <p:ph type="title"/>
          </p:nvPr>
        </p:nvSpPr>
        <p:spPr/>
        <p:txBody>
          <a:bodyPr/>
          <a:lstStyle/>
          <a:p>
            <a:r>
              <a:rPr lang="en-US" dirty="0" smtClean="0"/>
              <a:t>Processing</a:t>
            </a:r>
            <a:endParaRPr lang="en-US" dirty="0"/>
          </a:p>
        </p:txBody>
      </p:sp>
    </p:spTree>
    <p:extLst>
      <p:ext uri="{BB962C8B-B14F-4D97-AF65-F5344CB8AC3E}">
        <p14:creationId xmlns:p14="http://schemas.microsoft.com/office/powerpoint/2010/main" val="22408856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050" name="Picture 2" descr="C:\Users\bdunaway\AppData\Local\Microsoft\Windows\Temporary Internet Files\Content.Outlook\ZS2VOPXB\IMG_27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935" y="381000"/>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6918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122" name="Picture 2" descr="C:\Users\bdunaway\AppData\Local\Microsoft\Windows\Temporary Internet Files\Content.Outlook\ZS2VOPXB\IMG_27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2" y="0"/>
            <a:ext cx="88392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8624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6146" name="Picture 2" descr="C:\Users\bdunaway\AppData\Local\Microsoft\Windows\Temporary Internet Files\Content.Outlook\ZS2VOPXB\IMG_27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23" y="228600"/>
            <a:ext cx="85344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0813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921531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Had to divide this lesson into pre/post spring break</a:t>
            </a:r>
            <a:endParaRPr lang="en-US" dirty="0"/>
          </a:p>
        </p:txBody>
      </p:sp>
      <p:sp>
        <p:nvSpPr>
          <p:cNvPr id="4" name="Title 3"/>
          <p:cNvSpPr>
            <a:spLocks noGrp="1"/>
          </p:cNvSpPr>
          <p:nvPr>
            <p:ph type="title"/>
          </p:nvPr>
        </p:nvSpPr>
        <p:spPr/>
        <p:txBody>
          <a:bodyPr/>
          <a:lstStyle/>
          <a:p>
            <a:r>
              <a:rPr lang="en-US" dirty="0" smtClean="0"/>
              <a:t>Post Spring Break</a:t>
            </a:r>
            <a:endParaRPr lang="en-US" dirty="0"/>
          </a:p>
        </p:txBody>
      </p:sp>
    </p:spTree>
    <p:extLst>
      <p:ext uri="{BB962C8B-B14F-4D97-AF65-F5344CB8AC3E}">
        <p14:creationId xmlns:p14="http://schemas.microsoft.com/office/powerpoint/2010/main" val="25191693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a:p>
        </p:txBody>
      </p:sp>
      <p:sp>
        <p:nvSpPr>
          <p:cNvPr id="6" name="Title 5"/>
          <p:cNvSpPr>
            <a:spLocks noGrp="1"/>
          </p:cNvSpPr>
          <p:nvPr>
            <p:ph type="title"/>
          </p:nvPr>
        </p:nvSpPr>
        <p:spPr/>
        <p:txBody>
          <a:bodyPr>
            <a:normAutofit fontScale="90000"/>
          </a:bodyPr>
          <a:lstStyle/>
          <a:p>
            <a:r>
              <a:rPr lang="en-US" dirty="0" smtClean="0"/>
              <a:t>As you come in, pick up your Alexander the Great worksheet from the counter</a:t>
            </a:r>
            <a:endParaRPr lang="en-US" dirty="0"/>
          </a:p>
        </p:txBody>
      </p:sp>
    </p:spTree>
    <p:extLst>
      <p:ext uri="{BB962C8B-B14F-4D97-AF65-F5344CB8AC3E}">
        <p14:creationId xmlns:p14="http://schemas.microsoft.com/office/powerpoint/2010/main" val="35952395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239000" y="381000"/>
            <a:ext cx="1600201" cy="6096000"/>
          </a:xfrm>
        </p:spPr>
        <p:txBody>
          <a:bodyPr>
            <a:normAutofit/>
          </a:bodyPr>
          <a:lstStyle/>
          <a:p>
            <a:r>
              <a:rPr lang="en-US" dirty="0" smtClean="0"/>
              <a:t>What was your favorite part of Spring Break?</a:t>
            </a:r>
          </a:p>
          <a:p>
            <a:endParaRPr lang="en-US" dirty="0"/>
          </a:p>
          <a:p>
            <a:r>
              <a:rPr lang="en-US" dirty="0" smtClean="0"/>
              <a:t>What are you looking forward to for the last 8 weeks of school?</a:t>
            </a:r>
            <a:endParaRPr lang="en-US" dirty="0"/>
          </a:p>
        </p:txBody>
      </p:sp>
      <p:sp>
        <p:nvSpPr>
          <p:cNvPr id="3" name="Title 2"/>
          <p:cNvSpPr>
            <a:spLocks noGrp="1"/>
          </p:cNvSpPr>
          <p:nvPr>
            <p:ph type="title"/>
          </p:nvPr>
        </p:nvSpPr>
        <p:spPr/>
        <p:txBody>
          <a:bodyPr/>
          <a:lstStyle/>
          <a:p>
            <a:r>
              <a:rPr lang="en-US" dirty="0" smtClean="0"/>
              <a:t>How was everyone’s spring break?!?!</a:t>
            </a:r>
            <a:endParaRPr lang="en-US" dirty="0"/>
          </a:p>
        </p:txBody>
      </p:sp>
    </p:spTree>
    <p:extLst>
      <p:ext uri="{BB962C8B-B14F-4D97-AF65-F5344CB8AC3E}">
        <p14:creationId xmlns:p14="http://schemas.microsoft.com/office/powerpoint/2010/main" val="581145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sz="2400" dirty="0" smtClean="0"/>
              <a:t>Where are we headed this quarter</a:t>
            </a:r>
            <a:endParaRPr lang="en-US" sz="2400" dirty="0"/>
          </a:p>
        </p:txBody>
      </p:sp>
      <p:sp>
        <p:nvSpPr>
          <p:cNvPr id="4" name="Title 3"/>
          <p:cNvSpPr>
            <a:spLocks noGrp="1"/>
          </p:cNvSpPr>
          <p:nvPr>
            <p:ph type="title"/>
          </p:nvPr>
        </p:nvSpPr>
        <p:spPr>
          <a:xfrm>
            <a:off x="457200" y="2667000"/>
            <a:ext cx="6324600" cy="1828800"/>
          </a:xfrm>
        </p:spPr>
        <p:txBody>
          <a:bodyPr/>
          <a:lstStyle/>
          <a:p>
            <a:r>
              <a:rPr lang="en-US" sz="3200" dirty="0" smtClean="0"/>
              <a:t>Finishing up How Great was Alexander the Great</a:t>
            </a:r>
            <a:r>
              <a:rPr lang="en-US" dirty="0" smtClean="0"/>
              <a:t/>
            </a:r>
            <a:br>
              <a:rPr lang="en-US" dirty="0" smtClean="0"/>
            </a:br>
            <a:r>
              <a:rPr lang="en-US" sz="3200" dirty="0"/>
              <a:t>Ancient Rome</a:t>
            </a:r>
            <a:br>
              <a:rPr lang="en-US" sz="3200" dirty="0"/>
            </a:br>
            <a:r>
              <a:rPr lang="en-US" sz="3200" dirty="0"/>
              <a:t>Citizenship in Athens and Rome: Which Was the Better </a:t>
            </a:r>
            <a:r>
              <a:rPr lang="en-US" sz="3200" dirty="0" smtClean="0"/>
              <a:t>System</a:t>
            </a:r>
            <a:r>
              <a:rPr lang="en-US" sz="3200" dirty="0"/>
              <a:t>?</a:t>
            </a:r>
            <a:r>
              <a:rPr lang="en-US" sz="3200" dirty="0" smtClean="0"/>
              <a:t/>
            </a:r>
            <a:br>
              <a:rPr lang="en-US" sz="3200" dirty="0" smtClean="0"/>
            </a:br>
            <a:r>
              <a:rPr lang="en-US" sz="3200" dirty="0" smtClean="0"/>
              <a:t>Medieval Ages</a:t>
            </a:r>
            <a:br>
              <a:rPr lang="en-US" sz="3200" dirty="0" smtClean="0"/>
            </a:br>
            <a:r>
              <a:rPr lang="en-US" sz="3200" dirty="0" smtClean="0"/>
              <a:t>Renaissance</a:t>
            </a:r>
            <a:r>
              <a:rPr lang="en-US" dirty="0" smtClean="0"/>
              <a:t/>
            </a:r>
            <a:br>
              <a:rPr lang="en-US" dirty="0" smtClean="0"/>
            </a:br>
            <a:endParaRPr lang="en-US" dirty="0"/>
          </a:p>
        </p:txBody>
      </p:sp>
    </p:spTree>
    <p:extLst>
      <p:ext uri="{BB962C8B-B14F-4D97-AF65-F5344CB8AC3E}">
        <p14:creationId xmlns:p14="http://schemas.microsoft.com/office/powerpoint/2010/main" val="2217655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Macedonia</a:t>
            </a:r>
            <a:endParaRPr lang="en-US" sz="2800" dirty="0"/>
          </a:p>
          <a:p>
            <a:r>
              <a:rPr lang="en-US" sz="2800" dirty="0"/>
              <a:t>Alexander the Great</a:t>
            </a:r>
          </a:p>
          <a:p>
            <a:r>
              <a:rPr lang="en-US" sz="2800" dirty="0"/>
              <a:t>Empire</a:t>
            </a:r>
          </a:p>
          <a:p>
            <a:r>
              <a:rPr lang="en-US" sz="2800" dirty="0"/>
              <a:t>Asia Minor</a:t>
            </a:r>
          </a:p>
          <a:p>
            <a:r>
              <a:rPr lang="en-US" sz="2800" dirty="0"/>
              <a:t>Phalanx</a:t>
            </a:r>
          </a:p>
          <a:p>
            <a:r>
              <a:rPr lang="en-US" sz="2800" dirty="0"/>
              <a:t>Garrison </a:t>
            </a:r>
            <a:r>
              <a:rPr lang="en-US" sz="2800" dirty="0" smtClean="0"/>
              <a:t>Towns</a:t>
            </a:r>
          </a:p>
          <a:p>
            <a:r>
              <a:rPr lang="en-US" sz="2800" dirty="0" smtClean="0"/>
              <a:t>Legend</a:t>
            </a:r>
          </a:p>
          <a:p>
            <a:endParaRPr lang="en-US" dirty="0"/>
          </a:p>
          <a:p>
            <a:endParaRPr lang="en-US" dirty="0"/>
          </a:p>
        </p:txBody>
      </p:sp>
      <p:sp>
        <p:nvSpPr>
          <p:cNvPr id="3" name="Title 2"/>
          <p:cNvSpPr>
            <a:spLocks noGrp="1"/>
          </p:cNvSpPr>
          <p:nvPr>
            <p:ph type="title"/>
          </p:nvPr>
        </p:nvSpPr>
        <p:spPr/>
        <p:txBody>
          <a:bodyPr/>
          <a:lstStyle/>
          <a:p>
            <a:r>
              <a:rPr lang="en-US" dirty="0" smtClean="0"/>
              <a:t>Key Vocabulary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28800"/>
            <a:ext cx="4187825"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4974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719070"/>
            <a:ext cx="8839199" cy="4834129"/>
          </a:xfrm>
        </p:spPr>
        <p:txBody>
          <a:bodyPr>
            <a:noAutofit/>
          </a:bodyPr>
          <a:lstStyle/>
          <a:p>
            <a:r>
              <a:rPr lang="en-US" sz="2400" dirty="0" smtClean="0"/>
              <a:t>Alexander III of Macedonia streaked like a meteor across the ancient world.  When he was only 20, he inherited an empire that included the kingdom of Macedonia and the city-states of Greece.  Almost immediately, Alexander set out to conquer the Persian Empire, which stretched from Egypt to India.  He achieved his dream by the time he was 30, but he died just a few years later.  In recent times, historians have debated Alexander’s character and accomplishments.  </a:t>
            </a:r>
          </a:p>
          <a:p>
            <a:pPr marL="45720" indent="0">
              <a:buNone/>
            </a:pPr>
            <a:endParaRPr lang="en-US" sz="2400" dirty="0"/>
          </a:p>
        </p:txBody>
      </p:sp>
      <p:sp>
        <p:nvSpPr>
          <p:cNvPr id="3" name="Title 2"/>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39236968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Pick up your Alexander the Great Document from the counter.</a:t>
            </a:r>
          </a:p>
          <a:p>
            <a:r>
              <a:rPr lang="en-US" sz="2800" dirty="0" smtClean="0"/>
              <a:t>Review the Document A, and your answers to the questions for Document A</a:t>
            </a:r>
          </a:p>
          <a:p>
            <a:endParaRPr lang="en-US" sz="2800" dirty="0" smtClean="0"/>
          </a:p>
          <a:p>
            <a:r>
              <a:rPr lang="en-US" sz="3200" dirty="0" smtClean="0"/>
              <a:t>After analyzing Document </a:t>
            </a:r>
            <a:r>
              <a:rPr lang="en-US" sz="3200" dirty="0"/>
              <a:t>A</a:t>
            </a:r>
            <a:r>
              <a:rPr lang="en-US" sz="3200" dirty="0" smtClean="0"/>
              <a:t>, describe what you learned about </a:t>
            </a:r>
            <a:r>
              <a:rPr lang="en-US" sz="3200" dirty="0"/>
              <a:t>Alexander the </a:t>
            </a:r>
            <a:r>
              <a:rPr lang="en-US" sz="3200" dirty="0" smtClean="0"/>
              <a:t>Great from that document.</a:t>
            </a:r>
            <a:endParaRPr lang="en-US" sz="3200" dirty="0"/>
          </a:p>
        </p:txBody>
      </p:sp>
      <p:sp>
        <p:nvSpPr>
          <p:cNvPr id="3" name="Title 2"/>
          <p:cNvSpPr>
            <a:spLocks noGrp="1"/>
          </p:cNvSpPr>
          <p:nvPr>
            <p:ph type="title"/>
          </p:nvPr>
        </p:nvSpPr>
        <p:spPr/>
        <p:txBody>
          <a:bodyPr/>
          <a:lstStyle/>
          <a:p>
            <a:r>
              <a:rPr lang="en-US" dirty="0" smtClean="0"/>
              <a:t>Warm-Up</a:t>
            </a:r>
            <a:endParaRPr lang="en-US" dirty="0"/>
          </a:p>
        </p:txBody>
      </p:sp>
    </p:spTree>
    <p:extLst>
      <p:ext uri="{BB962C8B-B14F-4D97-AF65-F5344CB8AC3E}">
        <p14:creationId xmlns:p14="http://schemas.microsoft.com/office/powerpoint/2010/main" val="37890641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sz="3200" dirty="0" smtClean="0"/>
              <a:t>After taking out your documents as well as your reflection sheet from yesterday, think about the following…</a:t>
            </a:r>
          </a:p>
          <a:p>
            <a:endParaRPr lang="en-US" sz="3200" dirty="0"/>
          </a:p>
          <a:p>
            <a:r>
              <a:rPr lang="en-US" sz="2800" dirty="0" smtClean="0"/>
              <a:t>Does the ability to conquer make someone great?</a:t>
            </a:r>
          </a:p>
          <a:p>
            <a:endParaRPr lang="en-US" sz="2800" dirty="0"/>
          </a:p>
          <a:p>
            <a:r>
              <a:rPr lang="en-US" sz="2800" dirty="0" smtClean="0"/>
              <a:t>Why do you think America is considered great?</a:t>
            </a:r>
            <a:endParaRPr lang="en-US" sz="2800" dirty="0"/>
          </a:p>
        </p:txBody>
      </p:sp>
      <p:sp>
        <p:nvSpPr>
          <p:cNvPr id="4" name="Title 3"/>
          <p:cNvSpPr>
            <a:spLocks noGrp="1"/>
          </p:cNvSpPr>
          <p:nvPr>
            <p:ph type="title"/>
          </p:nvPr>
        </p:nvSpPr>
        <p:spPr/>
        <p:txBody>
          <a:bodyPr/>
          <a:lstStyle/>
          <a:p>
            <a:r>
              <a:rPr lang="en-US" dirty="0" smtClean="0"/>
              <a:t>Warm UP</a:t>
            </a:r>
            <a:endParaRPr lang="en-US" dirty="0"/>
          </a:p>
        </p:txBody>
      </p:sp>
    </p:spTree>
    <p:extLst>
      <p:ext uri="{BB962C8B-B14F-4D97-AF65-F5344CB8AC3E}">
        <p14:creationId xmlns:p14="http://schemas.microsoft.com/office/powerpoint/2010/main" val="7000391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a:p>
        </p:txBody>
      </p:sp>
      <p:sp>
        <p:nvSpPr>
          <p:cNvPr id="6" name="Title 5"/>
          <p:cNvSpPr>
            <a:spLocks noGrp="1"/>
          </p:cNvSpPr>
          <p:nvPr>
            <p:ph type="title"/>
          </p:nvPr>
        </p:nvSpPr>
        <p:spPr/>
        <p:txBody>
          <a:bodyPr/>
          <a:lstStyle/>
          <a:p>
            <a:r>
              <a:rPr lang="en-US" dirty="0" smtClean="0"/>
              <a:t>How great was Alexander </a:t>
            </a:r>
            <a:r>
              <a:rPr lang="en-US" dirty="0"/>
              <a:t>the Great</a:t>
            </a:r>
            <a:br>
              <a:rPr 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505198"/>
            <a:ext cx="4267200" cy="306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7088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000" dirty="0"/>
              <a:t>I can </a:t>
            </a:r>
            <a:r>
              <a:rPr lang="en-US" sz="3000" dirty="0" smtClean="0"/>
              <a:t>evaluate sources to determine if Alexander the Great was actually great. </a:t>
            </a:r>
            <a:endParaRPr lang="en-US" sz="3000" dirty="0"/>
          </a:p>
          <a:p>
            <a:endParaRPr lang="en-US" sz="3000" dirty="0"/>
          </a:p>
          <a:p>
            <a:r>
              <a:rPr lang="en-US" sz="3000" dirty="0"/>
              <a:t>Success Criteria:</a:t>
            </a:r>
          </a:p>
          <a:p>
            <a:pPr lvl="1"/>
            <a:r>
              <a:rPr lang="en-US" sz="2400" dirty="0" smtClean="0"/>
              <a:t>Complete questions related to background questions</a:t>
            </a:r>
          </a:p>
          <a:p>
            <a:pPr lvl="1"/>
            <a:r>
              <a:rPr lang="en-US" sz="2400" dirty="0" smtClean="0"/>
              <a:t>Use TLC and O/Q/R to analyze documents </a:t>
            </a:r>
          </a:p>
          <a:p>
            <a:pPr lvl="1"/>
            <a:r>
              <a:rPr lang="en-US" sz="2400" dirty="0" smtClean="0"/>
              <a:t>Form a historical opinion</a:t>
            </a:r>
          </a:p>
          <a:p>
            <a:pPr lvl="1"/>
            <a:r>
              <a:rPr lang="en-US" sz="2400" dirty="0" smtClean="0"/>
              <a:t>Justify an opinion using data</a:t>
            </a:r>
            <a:endParaRPr lang="en-US" sz="2400" dirty="0"/>
          </a:p>
        </p:txBody>
      </p:sp>
      <p:sp>
        <p:nvSpPr>
          <p:cNvPr id="3" name="Title 2"/>
          <p:cNvSpPr>
            <a:spLocks noGrp="1"/>
          </p:cNvSpPr>
          <p:nvPr>
            <p:ph type="title"/>
          </p:nvPr>
        </p:nvSpPr>
        <p:spPr/>
        <p:txBody>
          <a:bodyPr/>
          <a:lstStyle/>
          <a:p>
            <a:r>
              <a:rPr lang="en-US" dirty="0"/>
              <a:t>Learning </a:t>
            </a:r>
            <a:r>
              <a:rPr lang="en-US" dirty="0" smtClean="0"/>
              <a:t>Target</a:t>
            </a:r>
            <a:endParaRPr lang="en-US" dirty="0"/>
          </a:p>
        </p:txBody>
      </p:sp>
    </p:spTree>
    <p:extLst>
      <p:ext uri="{BB962C8B-B14F-4D97-AF65-F5344CB8AC3E}">
        <p14:creationId xmlns:p14="http://schemas.microsoft.com/office/powerpoint/2010/main" val="37933672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Macedonia</a:t>
            </a:r>
            <a:endParaRPr lang="en-US" sz="2800" dirty="0"/>
          </a:p>
          <a:p>
            <a:r>
              <a:rPr lang="en-US" sz="2800" dirty="0"/>
              <a:t>Alexander the Great</a:t>
            </a:r>
          </a:p>
          <a:p>
            <a:r>
              <a:rPr lang="en-US" sz="2800" dirty="0"/>
              <a:t>Empire</a:t>
            </a:r>
          </a:p>
          <a:p>
            <a:r>
              <a:rPr lang="en-US" sz="2800" dirty="0"/>
              <a:t>Asia Minor</a:t>
            </a:r>
          </a:p>
          <a:p>
            <a:r>
              <a:rPr lang="en-US" sz="2800" dirty="0"/>
              <a:t>Phalanx</a:t>
            </a:r>
          </a:p>
          <a:p>
            <a:r>
              <a:rPr lang="en-US" sz="2800" dirty="0"/>
              <a:t>Garrison </a:t>
            </a:r>
            <a:r>
              <a:rPr lang="en-US" sz="2800" dirty="0" smtClean="0"/>
              <a:t>Towns</a:t>
            </a:r>
          </a:p>
          <a:p>
            <a:r>
              <a:rPr lang="en-US" sz="2800" dirty="0" smtClean="0"/>
              <a:t>Legend</a:t>
            </a:r>
          </a:p>
          <a:p>
            <a:endParaRPr lang="en-US" dirty="0"/>
          </a:p>
          <a:p>
            <a:endParaRPr lang="en-US" dirty="0"/>
          </a:p>
        </p:txBody>
      </p:sp>
      <p:sp>
        <p:nvSpPr>
          <p:cNvPr id="3" name="Title 2"/>
          <p:cNvSpPr>
            <a:spLocks noGrp="1"/>
          </p:cNvSpPr>
          <p:nvPr>
            <p:ph type="title"/>
          </p:nvPr>
        </p:nvSpPr>
        <p:spPr/>
        <p:txBody>
          <a:bodyPr/>
          <a:lstStyle/>
          <a:p>
            <a:r>
              <a:rPr lang="en-US" dirty="0" smtClean="0"/>
              <a:t>Key Vocabulary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28800"/>
            <a:ext cx="4187825"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3760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4098" name="Picture 2" descr="C:\Users\bdunaway\AppData\Local\Microsoft\Windows\Temporary Internet Files\Content.Outlook\ZS2VOPXB\IMG_27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228601" y="-10160"/>
            <a:ext cx="9525000" cy="686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0942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Courage</a:t>
            </a:r>
          </a:p>
          <a:p>
            <a:r>
              <a:rPr lang="en-US" sz="2800" dirty="0"/>
              <a:t>Intelligence</a:t>
            </a:r>
          </a:p>
          <a:p>
            <a:r>
              <a:rPr lang="en-US" sz="2800" dirty="0"/>
              <a:t>Creativity</a:t>
            </a:r>
          </a:p>
          <a:p>
            <a:r>
              <a:rPr lang="en-US" sz="2800" dirty="0"/>
              <a:t>Leadership</a:t>
            </a:r>
          </a:p>
          <a:p>
            <a:r>
              <a:rPr lang="en-US" sz="2800" dirty="0"/>
              <a:t>Concern for Others</a:t>
            </a:r>
          </a:p>
          <a:p>
            <a:r>
              <a:rPr lang="en-US" sz="2800" dirty="0"/>
              <a:t>Discipline</a:t>
            </a:r>
          </a:p>
          <a:p>
            <a:r>
              <a:rPr lang="en-US" sz="2800" dirty="0"/>
              <a:t>Remarkable achievement</a:t>
            </a:r>
          </a:p>
          <a:p>
            <a:r>
              <a:rPr lang="en-US" sz="2800" dirty="0"/>
              <a:t>Integrity</a:t>
            </a:r>
          </a:p>
          <a:p>
            <a:endParaRPr lang="en-US" dirty="0"/>
          </a:p>
        </p:txBody>
      </p:sp>
      <p:sp>
        <p:nvSpPr>
          <p:cNvPr id="3" name="Title 2"/>
          <p:cNvSpPr>
            <a:spLocks noGrp="1"/>
          </p:cNvSpPr>
          <p:nvPr>
            <p:ph type="title"/>
          </p:nvPr>
        </p:nvSpPr>
        <p:spPr>
          <a:xfrm>
            <a:off x="152400" y="355847"/>
            <a:ext cx="8839200" cy="1054394"/>
          </a:xfrm>
        </p:spPr>
        <p:txBody>
          <a:bodyPr/>
          <a:lstStyle/>
          <a:p>
            <a:r>
              <a:rPr lang="en-US" sz="2400" dirty="0" smtClean="0"/>
              <a:t>From this list, what do you believe a person must have to be considered great?  Pick 3</a:t>
            </a:r>
            <a:endParaRPr lang="en-US" sz="2400" dirty="0"/>
          </a:p>
        </p:txBody>
      </p:sp>
    </p:spTree>
    <p:extLst>
      <p:ext uri="{BB962C8B-B14F-4D97-AF65-F5344CB8AC3E}">
        <p14:creationId xmlns:p14="http://schemas.microsoft.com/office/powerpoint/2010/main" val="13675221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3074" name="Picture 2" descr="C:\Users\bdunaway\AppData\Local\Microsoft\Windows\Temporary Internet Files\Content.Outlook\ZS2VOPXB\IMG_27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0"/>
            <a:ext cx="9829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2485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81348160"/>
              </p:ext>
            </p:extLst>
          </p:nvPr>
        </p:nvGraphicFramePr>
        <p:xfrm>
          <a:off x="381000" y="1719263"/>
          <a:ext cx="8407400" cy="5009749"/>
        </p:xfrm>
        <a:graphic>
          <a:graphicData uri="http://schemas.openxmlformats.org/drawingml/2006/table">
            <a:tbl>
              <a:tblPr firstRow="1" bandRow="1">
                <a:tableStyleId>{5C22544A-7EE6-4342-B048-85BDC9FD1C3A}</a:tableStyleId>
              </a:tblPr>
              <a:tblGrid>
                <a:gridCol w="8407400"/>
              </a:tblGrid>
              <a:tr h="362349">
                <a:tc>
                  <a:txBody>
                    <a:bodyPr/>
                    <a:lstStyle/>
                    <a:p>
                      <a:r>
                        <a:rPr lang="en-US" dirty="0" smtClean="0"/>
                        <a:t>Claim: What</a:t>
                      </a:r>
                      <a:r>
                        <a:rPr lang="en-US" baseline="0" dirty="0" smtClean="0"/>
                        <a:t> is your position about Alexander?</a:t>
                      </a:r>
                      <a:endParaRPr lang="en-US" dirty="0"/>
                    </a:p>
                  </a:txBody>
                  <a:tcPr/>
                </a:tc>
              </a:tr>
              <a:tr h="638144">
                <a:tc>
                  <a:txBody>
                    <a:bodyPr/>
                    <a:lstStyle/>
                    <a:p>
                      <a:r>
                        <a:rPr lang="en-US" dirty="0" smtClean="0"/>
                        <a:t>Answer</a:t>
                      </a:r>
                      <a:r>
                        <a:rPr lang="en-US" baseline="0" dirty="0" smtClean="0"/>
                        <a:t> the question “</a:t>
                      </a:r>
                      <a:r>
                        <a:rPr lang="en-US" dirty="0" smtClean="0"/>
                        <a:t>How great was Alexander the Great”</a:t>
                      </a:r>
                      <a:br>
                        <a:rPr lang="en-US" dirty="0" smtClean="0"/>
                      </a:br>
                      <a:endParaRPr lang="en-US" dirty="0"/>
                    </a:p>
                  </a:txBody>
                  <a:tcPr/>
                </a:tc>
              </a:tr>
              <a:tr h="362349">
                <a:tc>
                  <a:txBody>
                    <a:bodyPr/>
                    <a:lstStyle/>
                    <a:p>
                      <a:r>
                        <a:rPr lang="en-US" dirty="0" smtClean="0"/>
                        <a:t>Evidence: Cut out and highlight</a:t>
                      </a:r>
                      <a:r>
                        <a:rPr lang="en-US" baseline="0" dirty="0" smtClean="0"/>
                        <a:t>/label evidence that proves your claim</a:t>
                      </a:r>
                      <a:endParaRPr lang="en-US" dirty="0"/>
                    </a:p>
                  </a:txBody>
                  <a:tcPr/>
                </a:tc>
              </a:tr>
              <a:tr h="1126758">
                <a:tc>
                  <a:txBody>
                    <a:bodyPr/>
                    <a:lstStyle/>
                    <a:p>
                      <a:endParaRPr lang="en-US" dirty="0"/>
                    </a:p>
                  </a:txBody>
                  <a:tcPr/>
                </a:tc>
              </a:tr>
              <a:tr h="625425">
                <a:tc>
                  <a:txBody>
                    <a:bodyPr/>
                    <a:lstStyle/>
                    <a:p>
                      <a:r>
                        <a:rPr lang="en-US" dirty="0" smtClean="0"/>
                        <a:t>Reasoning: Explain how the evidence you selected proves the Alexander was great or not great</a:t>
                      </a:r>
                      <a:endParaRPr lang="en-US" dirty="0"/>
                    </a:p>
                  </a:txBody>
                  <a:tcPr/>
                </a:tc>
              </a:tr>
              <a:tr h="1871311">
                <a:tc>
                  <a:txBody>
                    <a:bodyPr/>
                    <a:lstStyle/>
                    <a:p>
                      <a:endParaRPr lang="en-US" dirty="0"/>
                    </a:p>
                  </a:txBody>
                  <a:tcPr/>
                </a:tc>
              </a:tr>
            </a:tbl>
          </a:graphicData>
        </a:graphic>
      </p:graphicFrame>
      <p:sp>
        <p:nvSpPr>
          <p:cNvPr id="3" name="Title 2"/>
          <p:cNvSpPr>
            <a:spLocks noGrp="1"/>
          </p:cNvSpPr>
          <p:nvPr>
            <p:ph type="title"/>
          </p:nvPr>
        </p:nvSpPr>
        <p:spPr/>
        <p:txBody>
          <a:bodyPr/>
          <a:lstStyle/>
          <a:p>
            <a:r>
              <a:rPr lang="en-US" dirty="0" smtClean="0"/>
              <a:t>Processing</a:t>
            </a:r>
            <a:endParaRPr lang="en-US" dirty="0"/>
          </a:p>
        </p:txBody>
      </p:sp>
    </p:spTree>
    <p:extLst>
      <p:ext uri="{BB962C8B-B14F-4D97-AF65-F5344CB8AC3E}">
        <p14:creationId xmlns:p14="http://schemas.microsoft.com/office/powerpoint/2010/main" val="2562570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81600" y="1676400"/>
            <a:ext cx="3607292" cy="4450079"/>
          </a:xfrm>
        </p:spPr>
        <p:txBody>
          <a:bodyPr>
            <a:normAutofit fontScale="92500" lnSpcReduction="20000"/>
          </a:bodyPr>
          <a:lstStyle/>
          <a:p>
            <a:r>
              <a:rPr lang="en-US" sz="2400" dirty="0"/>
              <a:t>What do you see?</a:t>
            </a:r>
          </a:p>
          <a:p>
            <a:r>
              <a:rPr lang="en-US" sz="2400" dirty="0"/>
              <a:t>What do you think the green area represents?</a:t>
            </a:r>
          </a:p>
          <a:p>
            <a:r>
              <a:rPr lang="en-US" sz="2400" dirty="0"/>
              <a:t>Who might the figure be?</a:t>
            </a:r>
          </a:p>
          <a:p>
            <a:r>
              <a:rPr lang="en-US" sz="2400" dirty="0"/>
              <a:t>What phrases are written in the arrows?</a:t>
            </a:r>
          </a:p>
          <a:p>
            <a:r>
              <a:rPr lang="en-US" sz="2400" dirty="0"/>
              <a:t>What might they mean</a:t>
            </a:r>
            <a:r>
              <a:rPr lang="en-US" sz="2400" dirty="0" smtClean="0"/>
              <a:t>?</a:t>
            </a:r>
          </a:p>
          <a:p>
            <a:endParaRPr lang="en-US" sz="2400" dirty="0"/>
          </a:p>
          <a:p>
            <a:r>
              <a:rPr lang="en-US" sz="2400" dirty="0" smtClean="0"/>
              <a:t>Teacher reads page 289 in the text to class</a:t>
            </a:r>
            <a:endParaRPr lang="en-US" sz="2400" dirty="0"/>
          </a:p>
          <a:p>
            <a:endParaRPr lang="en-US" dirty="0"/>
          </a:p>
        </p:txBody>
      </p:sp>
      <p:sp>
        <p:nvSpPr>
          <p:cNvPr id="3" name="Title 2"/>
          <p:cNvSpPr>
            <a:spLocks noGrp="1"/>
          </p:cNvSpPr>
          <p:nvPr>
            <p:ph type="title"/>
          </p:nvPr>
        </p:nvSpPr>
        <p:spPr/>
        <p:txBody>
          <a:bodyPr/>
          <a:lstStyle/>
          <a:p>
            <a:r>
              <a:rPr lang="en-US" dirty="0" smtClean="0"/>
              <a:t>Discussion</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09" y="1828800"/>
            <a:ext cx="467580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1176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679450"/>
            <a:ext cx="8670925" cy="768350"/>
          </a:xfrm>
        </p:spPr>
        <p:txBody>
          <a:bodyPr>
            <a:normAutofit fontScale="85000" lnSpcReduction="20000"/>
          </a:bodyPr>
          <a:lstStyle/>
          <a:p>
            <a:r>
              <a:rPr lang="en-US" dirty="0" smtClean="0"/>
              <a:t>Although  Alexander completed many tasks, he should not be considered great.  As shown in document A, “                                                            “, there were seven</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pPr marL="45720" indent="0">
              <a:buNone/>
            </a:pPr>
            <a:endParaRPr lang="en-US" dirty="0"/>
          </a:p>
        </p:txBody>
      </p:sp>
      <p:sp>
        <p:nvSpPr>
          <p:cNvPr id="3" name="Title 2"/>
          <p:cNvSpPr>
            <a:spLocks noGrp="1"/>
          </p:cNvSpPr>
          <p:nvPr>
            <p:ph type="title" idx="4294967295"/>
          </p:nvPr>
        </p:nvSpPr>
        <p:spPr>
          <a:xfrm>
            <a:off x="0" y="0"/>
            <a:ext cx="9144000" cy="685800"/>
          </a:xfrm>
        </p:spPr>
        <p:txBody>
          <a:bodyPr>
            <a:normAutofit/>
          </a:bodyPr>
          <a:lstStyle/>
          <a:p>
            <a:pPr algn="ctr"/>
            <a:r>
              <a:rPr lang="en-US" sz="2400" b="1" dirty="0" smtClean="0"/>
              <a:t>Example</a:t>
            </a:r>
            <a:endParaRPr lang="en-US"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007745"/>
            <a:ext cx="36861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24320" y="1290994"/>
            <a:ext cx="2133600" cy="2031325"/>
          </a:xfrm>
          <a:prstGeom prst="rect">
            <a:avLst/>
          </a:prstGeom>
          <a:noFill/>
        </p:spPr>
        <p:txBody>
          <a:bodyPr wrap="square" rtlCol="0">
            <a:spAutoFit/>
          </a:bodyPr>
          <a:lstStyle/>
          <a:p>
            <a:r>
              <a:rPr lang="en-US" dirty="0"/>
              <a:t>m</a:t>
            </a:r>
            <a:r>
              <a:rPr lang="en-US" dirty="0" smtClean="0"/>
              <a:t>ajor battles caused by Alexander.  If he was truly great and accepted by the Persians/</a:t>
            </a:r>
            <a:r>
              <a:rPr lang="en-US" dirty="0"/>
              <a:t>G</a:t>
            </a:r>
            <a:r>
              <a:rPr lang="en-US" dirty="0" smtClean="0"/>
              <a:t>reeks, there wouldn’t be any battles.  </a:t>
            </a:r>
            <a:endParaRPr lang="en-US" dirty="0"/>
          </a:p>
        </p:txBody>
      </p:sp>
      <p:sp>
        <p:nvSpPr>
          <p:cNvPr id="6" name="TextBox 5"/>
          <p:cNvSpPr txBox="1"/>
          <p:nvPr/>
        </p:nvSpPr>
        <p:spPr>
          <a:xfrm>
            <a:off x="304800" y="4114800"/>
            <a:ext cx="8610600" cy="1200329"/>
          </a:xfrm>
          <a:prstGeom prst="rect">
            <a:avLst/>
          </a:prstGeom>
          <a:noFill/>
        </p:spPr>
        <p:txBody>
          <a:bodyPr wrap="square" rtlCol="0">
            <a:spAutoFit/>
          </a:bodyPr>
          <a:lstStyle/>
          <a:p>
            <a:r>
              <a:rPr lang="en-US" dirty="0" smtClean="0"/>
              <a:t>Also shown in doc E, “							“. If he killed that many civilians, how should he be considered great.  He murdered the innocent to get land.  In all honesty, that is not being great.  It is being a greedy leader</a:t>
            </a:r>
          </a:p>
          <a:p>
            <a:r>
              <a:rPr lang="en-US" dirty="0" smtClean="0"/>
              <a:t> </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275" y="4114800"/>
            <a:ext cx="6215380" cy="37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466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3130"/>
            <a:ext cx="7135917" cy="686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970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As you </a:t>
            </a:r>
            <a:r>
              <a:rPr lang="en-US" sz="2800" dirty="0" smtClean="0"/>
              <a:t>listen to the teacher read page 289 </a:t>
            </a:r>
            <a:r>
              <a:rPr lang="en-US" sz="2800" dirty="0"/>
              <a:t>in the textbook, </a:t>
            </a:r>
            <a:r>
              <a:rPr lang="en-US" sz="2800" dirty="0" smtClean="0"/>
              <a:t>think about the following questions:</a:t>
            </a:r>
            <a:endParaRPr lang="en-US" sz="2800" dirty="0"/>
          </a:p>
          <a:p>
            <a:pPr lvl="1"/>
            <a:r>
              <a:rPr lang="en-US" sz="2400" dirty="0"/>
              <a:t>Who was Alexander the Great?</a:t>
            </a:r>
          </a:p>
          <a:p>
            <a:pPr lvl="1"/>
            <a:r>
              <a:rPr lang="en-US" sz="2400" dirty="0"/>
              <a:t>Where was he from?</a:t>
            </a:r>
          </a:p>
          <a:p>
            <a:pPr lvl="1"/>
            <a:r>
              <a:rPr lang="en-US" sz="2400" dirty="0"/>
              <a:t>Where is Macedonia?</a:t>
            </a:r>
          </a:p>
          <a:p>
            <a:pPr lvl="1"/>
            <a:r>
              <a:rPr lang="en-US" sz="2400" dirty="0"/>
              <a:t>What did Alexander do?</a:t>
            </a:r>
          </a:p>
          <a:p>
            <a:endParaRPr lang="en-US" dirty="0"/>
          </a:p>
        </p:txBody>
      </p:sp>
      <p:sp>
        <p:nvSpPr>
          <p:cNvPr id="3" name="Title 2"/>
          <p:cNvSpPr>
            <a:spLocks noGrp="1"/>
          </p:cNvSpPr>
          <p:nvPr>
            <p:ph type="title"/>
          </p:nvPr>
        </p:nvSpPr>
        <p:spPr/>
        <p:txBody>
          <a:bodyPr/>
          <a:lstStyle/>
          <a:p>
            <a:r>
              <a:rPr lang="en-US" dirty="0" smtClean="0"/>
              <a:t>Task</a:t>
            </a:r>
            <a:endParaRPr lang="en-US" dirty="0"/>
          </a:p>
        </p:txBody>
      </p:sp>
    </p:spTree>
    <p:extLst>
      <p:ext uri="{BB962C8B-B14F-4D97-AF65-F5344CB8AC3E}">
        <p14:creationId xmlns:p14="http://schemas.microsoft.com/office/powerpoint/2010/main" val="158386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Draw a figure to represent a good </a:t>
            </a:r>
            <a:r>
              <a:rPr lang="en-US" sz="2800" dirty="0" smtClean="0"/>
              <a:t>leader on the </a:t>
            </a:r>
            <a:r>
              <a:rPr lang="en-US" sz="2800" b="1" dirty="0" smtClean="0">
                <a:solidFill>
                  <a:schemeClr val="accent1"/>
                </a:solidFill>
              </a:rPr>
              <a:t>TOP HALF </a:t>
            </a:r>
            <a:r>
              <a:rPr lang="en-US" sz="2800" dirty="0" smtClean="0"/>
              <a:t>of page 78.  </a:t>
            </a:r>
            <a:r>
              <a:rPr lang="en-US" sz="2800" dirty="0"/>
              <a:t>Around the figure, list five characteristics that you believe make a good leader.  Draw a line from each characteristic to the part of the figure that symbolizes that characteristic.  </a:t>
            </a:r>
            <a:endParaRPr lang="en-US" sz="2800" dirty="0" smtClean="0"/>
          </a:p>
          <a:p>
            <a:endParaRPr lang="en-US" sz="2800" dirty="0"/>
          </a:p>
          <a:p>
            <a:endParaRPr lang="en-US" dirty="0"/>
          </a:p>
        </p:txBody>
      </p:sp>
      <p:sp>
        <p:nvSpPr>
          <p:cNvPr id="3" name="Title 2"/>
          <p:cNvSpPr>
            <a:spLocks noGrp="1"/>
          </p:cNvSpPr>
          <p:nvPr>
            <p:ph type="title"/>
          </p:nvPr>
        </p:nvSpPr>
        <p:spPr/>
        <p:txBody>
          <a:bodyPr/>
          <a:lstStyle/>
          <a:p>
            <a:r>
              <a:rPr lang="en-US" dirty="0" smtClean="0"/>
              <a:t>Hook</a:t>
            </a:r>
            <a:endParaRPr lang="en-US" dirty="0"/>
          </a:p>
        </p:txBody>
      </p:sp>
    </p:spTree>
    <p:extLst>
      <p:ext uri="{BB962C8B-B14F-4D97-AF65-F5344CB8AC3E}">
        <p14:creationId xmlns:p14="http://schemas.microsoft.com/office/powerpoint/2010/main" val="694860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3636894" cy="1142640"/>
          </a:xfrm>
        </p:spPr>
        <p:txBody>
          <a:bodyPr>
            <a:normAutofit/>
          </a:bodyPr>
          <a:lstStyle/>
          <a:p>
            <a:pPr algn="ctr"/>
            <a:r>
              <a:rPr lang="en-US" sz="4400" b="1" dirty="0" smtClean="0"/>
              <a:t>Example</a:t>
            </a:r>
            <a:endParaRPr lang="en-US" sz="4400"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894" y="157141"/>
            <a:ext cx="5132305" cy="690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14400" y="1276135"/>
            <a:ext cx="1905000" cy="5262979"/>
          </a:xfrm>
          <a:prstGeom prst="rect">
            <a:avLst/>
          </a:prstGeom>
        </p:spPr>
        <p:txBody>
          <a:bodyPr wrap="square">
            <a:spAutoFit/>
          </a:bodyPr>
          <a:lstStyle/>
          <a:p>
            <a:pPr algn="ctr"/>
            <a:r>
              <a:rPr lang="en-US" sz="2400" dirty="0" smtClean="0"/>
              <a:t>If </a:t>
            </a:r>
            <a:r>
              <a:rPr lang="en-US" sz="2400" dirty="0"/>
              <a:t>a good leader should be persuasive, write the word Persuasive beside the figure.  </a:t>
            </a:r>
            <a:endParaRPr lang="en-US" sz="2400" dirty="0" smtClean="0"/>
          </a:p>
          <a:p>
            <a:pPr algn="ctr"/>
            <a:r>
              <a:rPr lang="en-US" sz="2400" dirty="0" smtClean="0"/>
              <a:t>Then </a:t>
            </a:r>
            <a:r>
              <a:rPr lang="en-US" sz="2400" dirty="0"/>
              <a:t>draw a line from the word to the figure’s mouth.</a:t>
            </a:r>
          </a:p>
        </p:txBody>
      </p:sp>
      <p:cxnSp>
        <p:nvCxnSpPr>
          <p:cNvPr id="7" name="Straight Arrow Connector 6"/>
          <p:cNvCxnSpPr/>
          <p:nvPr/>
        </p:nvCxnSpPr>
        <p:spPr>
          <a:xfrm flipH="1" flipV="1">
            <a:off x="6032105" y="2018022"/>
            <a:ext cx="1374700" cy="3974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523017" y="2466477"/>
            <a:ext cx="1572866" cy="461665"/>
          </a:xfrm>
          <a:prstGeom prst="rect">
            <a:avLst/>
          </a:prstGeom>
        </p:spPr>
        <p:txBody>
          <a:bodyPr wrap="none">
            <a:spAutoFit/>
          </a:bodyPr>
          <a:lstStyle/>
          <a:p>
            <a:r>
              <a:rPr lang="en-US" sz="2400" dirty="0"/>
              <a:t>Persuasive </a:t>
            </a:r>
          </a:p>
        </p:txBody>
      </p:sp>
    </p:spTree>
    <p:extLst>
      <p:ext uri="{BB962C8B-B14F-4D97-AF65-F5344CB8AC3E}">
        <p14:creationId xmlns:p14="http://schemas.microsoft.com/office/powerpoint/2010/main" val="10385518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TotalTime>
  <Words>1689</Words>
  <Application>Microsoft Office PowerPoint</Application>
  <PresentationFormat>On-screen Show (4:3)</PresentationFormat>
  <Paragraphs>235</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Grid</vt:lpstr>
      <vt:lpstr>Warm Up</vt:lpstr>
      <vt:lpstr>How great was Alexander the Great </vt:lpstr>
      <vt:lpstr>Learning Target</vt:lpstr>
      <vt:lpstr>Key Vocabulary</vt:lpstr>
      <vt:lpstr>Discussion</vt:lpstr>
      <vt:lpstr>PowerPoint Presentation</vt:lpstr>
      <vt:lpstr>Task</vt:lpstr>
      <vt:lpstr>Hook</vt:lpstr>
      <vt:lpstr>Example</vt:lpstr>
      <vt:lpstr>Overview</vt:lpstr>
      <vt:lpstr> What do you think someone might have to do, or may have done, to earn the identity or “title” of GREAT?  </vt:lpstr>
      <vt:lpstr>From this list, what do you believe a person must have to be considered great?  Pick 3</vt:lpstr>
      <vt:lpstr>Over the next couple of days, you will have to decide whether He deserves to be called “Alexander the Great.” </vt:lpstr>
      <vt:lpstr>Warm Up</vt:lpstr>
      <vt:lpstr>How great was Alexander the Great </vt:lpstr>
      <vt:lpstr>Learning Target</vt:lpstr>
      <vt:lpstr>Key Vocabulary</vt:lpstr>
      <vt:lpstr>Background Essay</vt:lpstr>
      <vt:lpstr>Background Essay Questions</vt:lpstr>
      <vt:lpstr>Understanding the Question</vt:lpstr>
      <vt:lpstr>Warm UP</vt:lpstr>
      <vt:lpstr>How great was Alexander the Great </vt:lpstr>
      <vt:lpstr>Learning Target</vt:lpstr>
      <vt:lpstr>Pre- Bucketing</vt:lpstr>
      <vt:lpstr>Pre- Bucketing</vt:lpstr>
      <vt:lpstr>How great was Alexander the Great </vt:lpstr>
      <vt:lpstr>Document Analysis</vt:lpstr>
      <vt:lpstr>Alexander the Great’s Empire</vt:lpstr>
      <vt:lpstr>PowerPoint Presentation</vt:lpstr>
      <vt:lpstr>PowerPoint Presentation</vt:lpstr>
      <vt:lpstr>Processing</vt:lpstr>
      <vt:lpstr>PowerPoint Presentation</vt:lpstr>
      <vt:lpstr>PowerPoint Presentation</vt:lpstr>
      <vt:lpstr>PowerPoint Presentation</vt:lpstr>
      <vt:lpstr>PowerPoint Presentation</vt:lpstr>
      <vt:lpstr>Post Spring Break</vt:lpstr>
      <vt:lpstr>As you come in, pick up your Alexander the Great worksheet from the counter</vt:lpstr>
      <vt:lpstr>How was everyone’s spring break?!?!</vt:lpstr>
      <vt:lpstr>Finishing up How Great was Alexander the Great Ancient Rome Citizenship in Athens and Rome: Which Was the Better System? Medieval Ages Renaissance </vt:lpstr>
      <vt:lpstr>Overview</vt:lpstr>
      <vt:lpstr>Warm-Up</vt:lpstr>
      <vt:lpstr>Warm UP</vt:lpstr>
      <vt:lpstr>How great was Alexander the Great </vt:lpstr>
      <vt:lpstr>Learning Target</vt:lpstr>
      <vt:lpstr>Key Vocabulary</vt:lpstr>
      <vt:lpstr>PowerPoint Presentation</vt:lpstr>
      <vt:lpstr>From this list, what do you believe a person must have to be considered great?  Pick 3</vt:lpstr>
      <vt:lpstr>PowerPoint Presentation</vt:lpstr>
      <vt:lpstr>Processing</vt:lpstr>
      <vt:lpstr>Example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dc:title>
  <dc:creator>Meghan Law</dc:creator>
  <cp:lastModifiedBy>Meghan Law</cp:lastModifiedBy>
  <cp:revision>1</cp:revision>
  <dcterms:created xsi:type="dcterms:W3CDTF">2016-04-06T14:05:58Z</dcterms:created>
  <dcterms:modified xsi:type="dcterms:W3CDTF">2016-04-06T14:09:35Z</dcterms:modified>
</cp:coreProperties>
</file>