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5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8A20B1B6-553B-431F-A0CC-A2BBC63DA63A}" type="datetimeFigureOut">
              <a:rPr lang="en-US" smtClean="0"/>
              <a:t>4/6/2016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BC0CAF1-EB3A-4EF1-BDE9-86C4B49DB349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0B1B6-553B-431F-A0CC-A2BBC63DA63A}" type="datetimeFigureOut">
              <a:rPr lang="en-US" smtClean="0"/>
              <a:t>4/6/2016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0CAF1-EB3A-4EF1-BDE9-86C4B49DB3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0B1B6-553B-431F-A0CC-A2BBC63DA63A}" type="datetimeFigureOut">
              <a:rPr lang="en-US" smtClean="0"/>
              <a:t>4/6/2016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BC0CAF1-EB3A-4EF1-BDE9-86C4B49DB3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0B1B6-553B-431F-A0CC-A2BBC63DA63A}" type="datetimeFigureOut">
              <a:rPr lang="en-US" smtClean="0"/>
              <a:t>4/6/2016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0CAF1-EB3A-4EF1-BDE9-86C4B49DB34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A20B1B6-553B-431F-A0CC-A2BBC63DA63A}" type="datetimeFigureOut">
              <a:rPr lang="en-US" smtClean="0"/>
              <a:t>4/6/2016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BC0CAF1-EB3A-4EF1-BDE9-86C4B49DB34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0B1B6-553B-431F-A0CC-A2BBC63DA63A}" type="datetimeFigureOut">
              <a:rPr lang="en-US" smtClean="0"/>
              <a:t>4/6/2016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0CAF1-EB3A-4EF1-BDE9-86C4B49DB34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0B1B6-553B-431F-A0CC-A2BBC63DA63A}" type="datetimeFigureOut">
              <a:rPr lang="en-US" smtClean="0"/>
              <a:t>4/6/2016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0CAF1-EB3A-4EF1-BDE9-86C4B49DB349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0B1B6-553B-431F-A0CC-A2BBC63DA63A}" type="datetimeFigureOut">
              <a:rPr lang="en-US" smtClean="0"/>
              <a:t>4/6/2016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0CAF1-EB3A-4EF1-BDE9-86C4B49DB349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0B1B6-553B-431F-A0CC-A2BBC63DA63A}" type="datetimeFigureOut">
              <a:rPr lang="en-US" smtClean="0"/>
              <a:t>4/6/2016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0CAF1-EB3A-4EF1-BDE9-86C4B49DB3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0B1B6-553B-431F-A0CC-A2BBC63DA63A}" type="datetimeFigureOut">
              <a:rPr lang="en-US" smtClean="0"/>
              <a:t>4/6/2016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BC0CAF1-EB3A-4EF1-BDE9-86C4B49DB34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0B1B6-553B-431F-A0CC-A2BBC63DA63A}" type="datetimeFigureOut">
              <a:rPr lang="en-US" smtClean="0"/>
              <a:t>4/6/2016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0CAF1-EB3A-4EF1-BDE9-86C4B49DB349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8A20B1B6-553B-431F-A0CC-A2BBC63DA63A}" type="datetimeFigureOut">
              <a:rPr lang="en-US" smtClean="0"/>
              <a:t>4/6/2016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DBC0CAF1-EB3A-4EF1-BDE9-86C4B49DB34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_KBf01cxxXYup" TargetMode="External"/><Relationship Id="rId2" Type="http://schemas.openxmlformats.org/officeDocument/2006/relationships/hyperlink" Target="https://www.youtube.com/watch?v=_BKD2fVDij0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_KBf01cxxXY" TargetMode="External"/><Relationship Id="rId2" Type="http://schemas.openxmlformats.org/officeDocument/2006/relationships/hyperlink" Target="https://www.youtube.com/watch?v=_BKD2fVDij0" TargetMode="Externa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999" y="1719070"/>
            <a:ext cx="8407893" cy="4910329"/>
          </a:xfrm>
        </p:spPr>
        <p:txBody>
          <a:bodyPr>
            <a:normAutofit fontScale="85000" lnSpcReduction="20000"/>
          </a:bodyPr>
          <a:lstStyle/>
          <a:p>
            <a:r>
              <a:rPr lang="en-US" sz="2800" dirty="0"/>
              <a:t>Finish up your Persian War Document Analysis worksheet.  Once you have completed this, </a:t>
            </a:r>
            <a:r>
              <a:rPr lang="en-US" sz="2800" dirty="0" smtClean="0"/>
              <a:t>think about the </a:t>
            </a:r>
            <a:r>
              <a:rPr lang="en-US" sz="2800" dirty="0"/>
              <a:t>following question </a:t>
            </a:r>
            <a:r>
              <a:rPr lang="en-US" sz="2800" dirty="0" smtClean="0"/>
              <a:t> and be ready to discuss as a class…</a:t>
            </a:r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How did the results of the Battle of Salamis and </a:t>
            </a:r>
            <a:r>
              <a:rPr lang="en-US" sz="2800" dirty="0" smtClean="0"/>
              <a:t>Plataea </a:t>
            </a:r>
            <a:r>
              <a:rPr lang="en-US" sz="2800" dirty="0"/>
              <a:t>lead to the end of the Persian Wars</a:t>
            </a:r>
            <a:r>
              <a:rPr lang="en-US" sz="2800" dirty="0" smtClean="0"/>
              <a:t>?</a:t>
            </a:r>
          </a:p>
          <a:p>
            <a:pPr lvl="1"/>
            <a:r>
              <a:rPr lang="en-US" sz="2600" dirty="0" smtClean="0"/>
              <a:t>Battle of Salamis:  the Greeks, along with the Athenian Navy, will trick the Persians into entering a narrow channel, where the Greeks rammed the Persian ships</a:t>
            </a:r>
          </a:p>
          <a:p>
            <a:pPr lvl="1"/>
            <a:r>
              <a:rPr lang="en-US" sz="2600" dirty="0" smtClean="0"/>
              <a:t>Battle of Plataea</a:t>
            </a:r>
            <a:r>
              <a:rPr lang="en-US" sz="2600" dirty="0"/>
              <a:t>: Xerxes will leave the rest of his army in Greece with orders to attack Athens in the </a:t>
            </a:r>
            <a:r>
              <a:rPr lang="en-US" sz="2600" dirty="0" smtClean="0"/>
              <a:t>Spring.  The Spartans feared that the Athenians, with their city destroyed, would agree to make peace with Persia.  The Spartans will lead the fight against the Persians in a fierce battle outside of the City of Plataea..  </a:t>
            </a:r>
            <a:endParaRPr lang="en-US" sz="2600" dirty="0"/>
          </a:p>
          <a:p>
            <a:endParaRPr lang="en-US" sz="2800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Warm </a:t>
            </a:r>
            <a:r>
              <a:rPr lang="en-US" dirty="0" smtClean="0"/>
              <a:t>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1591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Athenian Empire was at its height just before the Peloponnesian War</a:t>
            </a:r>
          </a:p>
        </p:txBody>
      </p:sp>
    </p:spTree>
    <p:extLst>
      <p:ext uri="{BB962C8B-B14F-4D97-AF65-F5344CB8AC3E}">
        <p14:creationId xmlns:p14="http://schemas.microsoft.com/office/powerpoint/2010/main" val="117547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How do you think Sparta should respond to this league that they are not a part of?</a:t>
            </a:r>
          </a:p>
          <a:p>
            <a:pPr lvl="1"/>
            <a:endParaRPr lang="en-US" dirty="0" smtClean="0"/>
          </a:p>
          <a:p>
            <a:pPr lvl="1"/>
            <a:r>
              <a:rPr lang="en-US" sz="2400" dirty="0" smtClean="0"/>
              <a:t>They </a:t>
            </a:r>
            <a:r>
              <a:rPr lang="en-US" sz="2400" dirty="0"/>
              <a:t>create the Peloponnesian League, which is created of city states that are located on Peloponnesus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Discovery Question </a:t>
            </a:r>
            <a:r>
              <a:rPr lang="en-US" dirty="0" smtClean="0"/>
              <a:t>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6659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endParaRPr/>
          </a:p>
        </p:txBody>
      </p:sp>
      <p:sp>
        <p:nvSpPr>
          <p:cNvPr id="101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/>
          </a:p>
        </p:txBody>
      </p:sp>
      <p:pic>
        <p:nvPicPr>
          <p:cNvPr id="102" name="Picture 2"/>
          <p:cNvPicPr/>
          <p:nvPr/>
        </p:nvPicPr>
        <p:blipFill>
          <a:blip r:embed="rId2"/>
          <a:stretch/>
        </p:blipFill>
        <p:spPr>
          <a:xfrm>
            <a:off x="8280" y="-8280"/>
            <a:ext cx="9135360" cy="6876000"/>
          </a:xfrm>
          <a:prstGeom prst="rect">
            <a:avLst/>
          </a:prstGeom>
          <a:ln>
            <a:noFill/>
          </a:ln>
        </p:spPr>
      </p:pic>
      <p:sp>
        <p:nvSpPr>
          <p:cNvPr id="103" name="CustomShape 3"/>
          <p:cNvSpPr/>
          <p:nvPr/>
        </p:nvSpPr>
        <p:spPr>
          <a:xfrm>
            <a:off x="2438280" y="5874480"/>
            <a:ext cx="1676160" cy="913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/Delian</a:t>
            </a:r>
            <a:endParaRPr/>
          </a:p>
          <a:p>
            <a:pPr>
              <a:lnSpc>
                <a:spcPct val="100000"/>
              </a:lnSpc>
            </a:pPr>
            <a:r>
              <a:rPr lang="en-US" sz="1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/Peloponnesian</a:t>
            </a:r>
            <a:endParaRPr/>
          </a:p>
          <a:p>
            <a:pPr>
              <a:lnSpc>
                <a:spcPct val="100000"/>
              </a:lnSpc>
            </a:pPr>
            <a:r>
              <a:rPr lang="en-US" sz="1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01611355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What would you do if your opposing enemy created a league similar to yours?</a:t>
            </a:r>
          </a:p>
          <a:p>
            <a:endParaRPr lang="en-US" dirty="0"/>
          </a:p>
          <a:p>
            <a:endParaRPr lang="en-US" dirty="0"/>
          </a:p>
          <a:p>
            <a:r>
              <a:rPr lang="en-US" sz="2800" dirty="0"/>
              <a:t>Who do you think is going to react first? Why</a:t>
            </a:r>
            <a:r>
              <a:rPr lang="en-US" sz="2800" dirty="0" smtClean="0"/>
              <a:t>?</a:t>
            </a:r>
          </a:p>
          <a:p>
            <a:pPr lvl="1"/>
            <a:r>
              <a:rPr lang="en-US" sz="2400" dirty="0" smtClean="0"/>
              <a:t>In 431 B.C.E., Sparta declares war on Athens.</a:t>
            </a:r>
            <a:endParaRPr lang="en-US" sz="24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Discovery Question </a:t>
            </a:r>
            <a:r>
              <a:rPr lang="en-US" dirty="0" smtClean="0"/>
              <a:t>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4418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What can happen to both sides in a war when fighting goes on for to many years</a:t>
            </a:r>
            <a:r>
              <a:rPr lang="en-US" sz="2800" dirty="0" smtClean="0"/>
              <a:t>?</a:t>
            </a:r>
          </a:p>
          <a:p>
            <a:pPr lvl="1"/>
            <a:r>
              <a:rPr lang="en-US" sz="2600" dirty="0" smtClean="0"/>
              <a:t>Death, destruction to the city, lack of trade and development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 Question 6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4284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800" dirty="0"/>
              <a:t>What can happen to both sides in a war when fighting goes on for to many years?</a:t>
            </a:r>
          </a:p>
          <a:p>
            <a:pPr lvl="1"/>
            <a:r>
              <a:rPr lang="en-US" sz="2400" dirty="0"/>
              <a:t>Wealth prestige policies and power of Athens caused resentment among other city states</a:t>
            </a:r>
          </a:p>
          <a:p>
            <a:pPr lvl="1"/>
            <a:r>
              <a:rPr lang="en-US" sz="2400" dirty="0"/>
              <a:t>Plague killed many Athenians and help Sparta defeat Athens</a:t>
            </a:r>
          </a:p>
          <a:p>
            <a:pPr lvl="1"/>
            <a:r>
              <a:rPr lang="en-US" sz="2400" dirty="0"/>
              <a:t>Peloponnesian war weakened all Greek city states for 50 years as a result.  They weren't focused on their trading, production of goods, developing.  When you go to war, everything is put on hold</a:t>
            </a:r>
            <a:r>
              <a:rPr lang="en-US" sz="2400" dirty="0" smtClean="0"/>
              <a:t>!</a:t>
            </a:r>
          </a:p>
          <a:p>
            <a:pPr lvl="1"/>
            <a:endParaRPr lang="en-US" dirty="0"/>
          </a:p>
          <a:p>
            <a:r>
              <a:rPr lang="en-US" sz="2600" dirty="0"/>
              <a:t>Why do the Spartans and Athenians become enemies, dissolving their alliance after the Persian war?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 Question 6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149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Summary of the </a:t>
            </a:r>
            <a:r>
              <a:rPr lang="en-US" sz="2800" dirty="0" smtClean="0"/>
              <a:t>War</a:t>
            </a:r>
            <a:endParaRPr lang="en-US" sz="2800" dirty="0"/>
          </a:p>
          <a:p>
            <a:pPr lvl="1"/>
            <a:r>
              <a:rPr lang="en-US" sz="2400" dirty="0" smtClean="0"/>
              <a:t>Wealth, prestige, policies, </a:t>
            </a:r>
            <a:r>
              <a:rPr lang="en-US" sz="2400" dirty="0"/>
              <a:t>and </a:t>
            </a:r>
            <a:r>
              <a:rPr lang="en-US" sz="2400" dirty="0" smtClean="0"/>
              <a:t>the power </a:t>
            </a:r>
            <a:r>
              <a:rPr lang="en-US" sz="2400" dirty="0"/>
              <a:t>of Athens caused resentment among other city states</a:t>
            </a:r>
          </a:p>
          <a:p>
            <a:pPr lvl="1"/>
            <a:r>
              <a:rPr lang="en-US" sz="2400" dirty="0"/>
              <a:t>Plague killed many Athenians and help Sparta defeat Athens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/>
              <a:t>Peloponnesian war weakened all Greek city </a:t>
            </a:r>
            <a:r>
              <a:rPr lang="en-US" sz="2400" dirty="0" smtClean="0"/>
              <a:t>states.  They </a:t>
            </a:r>
            <a:r>
              <a:rPr lang="en-US" sz="2400" dirty="0"/>
              <a:t>weren't focused on their trading, production of goods, developing.  When you go to war, everything is put on hold!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12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Sparta replaced Athens as the dominant power in Greece after the Peloponnesian War</a:t>
            </a:r>
          </a:p>
        </p:txBody>
      </p:sp>
    </p:spTree>
    <p:extLst>
      <p:ext uri="{BB962C8B-B14F-4D97-AF65-F5344CB8AC3E}">
        <p14:creationId xmlns:p14="http://schemas.microsoft.com/office/powerpoint/2010/main" val="4153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How does a war effect a country mentally?</a:t>
            </a:r>
          </a:p>
          <a:p>
            <a:pPr lvl="1"/>
            <a:r>
              <a:rPr lang="en-US" sz="2600" dirty="0"/>
              <a:t>fear, unsafe, tired, sick, weak</a:t>
            </a:r>
          </a:p>
          <a:p>
            <a:r>
              <a:rPr lang="en-US" sz="2800" dirty="0"/>
              <a:t>How does a war effect a country physically?</a:t>
            </a:r>
          </a:p>
          <a:p>
            <a:pPr lvl="1"/>
            <a:r>
              <a:rPr lang="en-US" sz="2600" dirty="0"/>
              <a:t>Damaged to the infrastructure of the city, farmland damage, death of citizens </a:t>
            </a:r>
          </a:p>
          <a:p>
            <a:r>
              <a:rPr lang="en-US" sz="2800" dirty="0"/>
              <a:t>How does a war effect a country geographically?</a:t>
            </a:r>
          </a:p>
          <a:p>
            <a:pPr lvl="1"/>
            <a:r>
              <a:rPr lang="en-US" sz="2600" dirty="0"/>
              <a:t>Boundaries change whether you win or lose</a:t>
            </a:r>
          </a:p>
          <a:p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Discovery Question </a:t>
            </a:r>
            <a:r>
              <a:rPr lang="en-US" dirty="0" smtClean="0"/>
              <a:t>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8731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Video 1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>
                <a:hlinkClick r:id="rId3"/>
              </a:rPr>
              <a:t>Video 2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Let's Recap the Peloponnesian </a:t>
            </a:r>
            <a:r>
              <a:rPr lang="en-US" dirty="0" smtClean="0"/>
              <a:t>War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8197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mlaw\AppData\Local\Microsoft\Windows\Temporary Internet Files\Content.Outlook\ODCYA42E\FullSizeRender (5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0"/>
            <a:ext cx="61722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 rot="16200000">
            <a:off x="-1834633" y="3587233"/>
            <a:ext cx="5028460" cy="1054394"/>
          </a:xfrm>
        </p:spPr>
        <p:txBody>
          <a:bodyPr>
            <a:normAutofit/>
          </a:bodyPr>
          <a:lstStyle/>
          <a:p>
            <a:r>
              <a:rPr lang="en-US" dirty="0" smtClean="0"/>
              <a:t>499 B.C.E. to 479 B.C.E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1642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TextShape 1"/>
          <p:cNvSpPr txBox="1"/>
          <p:nvPr/>
        </p:nvSpPr>
        <p:spPr>
          <a:xfrm>
            <a:off x="570420" y="2387379"/>
            <a:ext cx="7772040" cy="146952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32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Let's Recap the 
Peloponnesian War
</a:t>
            </a:r>
            <a:r>
              <a:rPr lang="en-US" sz="32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hlinkClick r:id="rId2"/>
              </a:rPr>
              <a:t>https://www.youtube.com/watch?v=_BKD2fVDij0</a:t>
            </a:r>
            <a:r>
              <a:rPr lang="en-US" sz="32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or 
</a:t>
            </a:r>
            <a:r>
              <a:rPr lang="en-US" sz="32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hlinkClick r:id="rId3"/>
              </a:rPr>
              <a:t>https://www.youtube.com/watch?v=_KBf01cxxXY</a:t>
            </a:r>
            <a:r>
              <a:rPr lang="en-US" sz="32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
up until 2:50</a:t>
            </a:r>
            <a:r>
              <a:rPr lang="en-US" sz="4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
</a:t>
            </a:r>
            <a:endParaRPr dirty="0"/>
          </a:p>
        </p:txBody>
      </p:sp>
      <p:sp>
        <p:nvSpPr>
          <p:cNvPr id="109" name="TextShape 2"/>
          <p:cNvSpPr txBox="1"/>
          <p:nvPr/>
        </p:nvSpPr>
        <p:spPr>
          <a:xfrm>
            <a:off x="1371600" y="3886200"/>
            <a:ext cx="6400440" cy="175212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ctr"/>
            <a:endParaRPr/>
          </a:p>
        </p:txBody>
      </p:sp>
      <p:sp>
        <p:nvSpPr>
          <p:cNvPr id="110" name="TextShape 3"/>
          <p:cNvSpPr txBox="1"/>
          <p:nvPr/>
        </p:nvSpPr>
        <p:spPr>
          <a:xfrm>
            <a:off x="365760" y="4297680"/>
            <a:ext cx="8447040" cy="3466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1800" spc="-1">
                <a:latin typeface="Arial"/>
              </a:rPr>
              <a:t>http://study.com/academy/lesson/the-peloponnesian-war-history-cause-result.html</a:t>
            </a:r>
            <a:endParaRPr/>
          </a:p>
        </p:txBody>
      </p:sp>
      <p:sp>
        <p:nvSpPr>
          <p:cNvPr id="111" name="TextShape 4"/>
          <p:cNvSpPr txBox="1"/>
          <p:nvPr/>
        </p:nvSpPr>
        <p:spPr>
          <a:xfrm>
            <a:off x="226080" y="5249520"/>
            <a:ext cx="8460720" cy="6026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1800" spc="-1">
                <a:latin typeface="Arial"/>
              </a:rPr>
              <a:t>http://study.com/academy/lesson/history-of-the-peloponnesian-war-and-the-fall-of-athens.html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701608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What was the main cause of the </a:t>
            </a:r>
            <a:r>
              <a:rPr lang="en-US" sz="2800" dirty="0" smtClean="0"/>
              <a:t>Peloponnesian </a:t>
            </a:r>
            <a:r>
              <a:rPr lang="en-US" sz="2800" dirty="0"/>
              <a:t>War</a:t>
            </a:r>
            <a:r>
              <a:rPr lang="en-US" sz="2800" dirty="0" smtClean="0"/>
              <a:t>?</a:t>
            </a:r>
          </a:p>
          <a:p>
            <a:endParaRPr lang="en-US" sz="2800" dirty="0"/>
          </a:p>
          <a:p>
            <a:r>
              <a:rPr lang="en-US" sz="2800" dirty="0"/>
              <a:t>What was the significant effect of the </a:t>
            </a:r>
            <a:r>
              <a:rPr lang="en-US" sz="2800" dirty="0" smtClean="0"/>
              <a:t>Peloponnesian </a:t>
            </a:r>
            <a:r>
              <a:rPr lang="en-US" sz="2800" dirty="0"/>
              <a:t>War</a:t>
            </a:r>
            <a:r>
              <a:rPr lang="en-US" sz="2800" dirty="0" smtClean="0"/>
              <a:t>.</a:t>
            </a:r>
          </a:p>
          <a:p>
            <a:endParaRPr lang="en-US" sz="2800" dirty="0"/>
          </a:p>
          <a:p>
            <a:r>
              <a:rPr lang="en-US" sz="2800" dirty="0"/>
              <a:t>What are the drawbacks of wanting to be the greatest? 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4580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1752600"/>
            <a:ext cx="5715000" cy="609600"/>
          </a:xfrm>
        </p:spPr>
        <p:txBody>
          <a:bodyPr/>
          <a:lstStyle/>
          <a:p>
            <a:pPr algn="r"/>
            <a:r>
              <a:rPr lang="en-US" dirty="0" smtClean="0"/>
              <a:t>431 B.C.E. to 404 B.C.E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41513"/>
            <a:ext cx="6324600" cy="1828800"/>
          </a:xfrm>
        </p:spPr>
        <p:txBody>
          <a:bodyPr/>
          <a:lstStyle/>
          <a:p>
            <a:r>
              <a:rPr lang="en-US" sz="4400" dirty="0"/>
              <a:t>Peloponnesian War</a:t>
            </a:r>
            <a:br>
              <a:rPr lang="en-US" sz="4400" dirty="0"/>
            </a:br>
            <a:endParaRPr lang="en-US" sz="4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667000"/>
            <a:ext cx="5029200" cy="3736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4591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I can discuss the cause and effect of the Peloponnesian War. </a:t>
            </a:r>
          </a:p>
          <a:p>
            <a:endParaRPr lang="en-US" sz="2800" dirty="0"/>
          </a:p>
          <a:p>
            <a:r>
              <a:rPr lang="en-US" sz="2800" dirty="0"/>
              <a:t>Success Criteria:</a:t>
            </a:r>
          </a:p>
          <a:p>
            <a:pPr lvl="1"/>
            <a:r>
              <a:rPr lang="en-US" sz="2200" dirty="0"/>
              <a:t>Explain the roles of Athens and Sparta in the Peloponnesian War.</a:t>
            </a:r>
          </a:p>
          <a:p>
            <a:pPr lvl="1"/>
            <a:r>
              <a:rPr lang="en-US" sz="2200" dirty="0"/>
              <a:t>Explain the result of the Peloponnesian War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</a:t>
            </a:r>
            <a:r>
              <a:rPr lang="en-US" dirty="0" smtClean="0"/>
              <a:t>Target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4193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>
                <a:solidFill>
                  <a:schemeClr val="accent5">
                    <a:lumMod val="50000"/>
                  </a:schemeClr>
                </a:solidFill>
              </a:rPr>
              <a:t>Peloponnesian War</a:t>
            </a:r>
          </a:p>
          <a:p>
            <a:r>
              <a:rPr lang="en-US" sz="2800" dirty="0">
                <a:solidFill>
                  <a:schemeClr val="accent5">
                    <a:lumMod val="50000"/>
                  </a:schemeClr>
                </a:solidFill>
              </a:rPr>
              <a:t>Macedonia</a:t>
            </a:r>
          </a:p>
          <a:p>
            <a:r>
              <a:rPr lang="en-US" sz="2800" dirty="0">
                <a:solidFill>
                  <a:schemeClr val="accent5">
                    <a:lumMod val="50000"/>
                  </a:schemeClr>
                </a:solidFill>
              </a:rPr>
              <a:t>Alexander the Great</a:t>
            </a:r>
          </a:p>
          <a:p>
            <a:r>
              <a:rPr lang="en-US" sz="2800" dirty="0">
                <a:solidFill>
                  <a:schemeClr val="accent5">
                    <a:lumMod val="50000"/>
                  </a:schemeClr>
                </a:solidFill>
              </a:rPr>
              <a:t>Empire</a:t>
            </a:r>
          </a:p>
          <a:p>
            <a:r>
              <a:rPr lang="en-US" sz="2800" dirty="0">
                <a:solidFill>
                  <a:schemeClr val="accent5">
                    <a:lumMod val="50000"/>
                  </a:schemeClr>
                </a:solidFill>
              </a:rPr>
              <a:t>Asia Minor</a:t>
            </a:r>
          </a:p>
          <a:p>
            <a:r>
              <a:rPr lang="en-US" sz="2800" dirty="0">
                <a:solidFill>
                  <a:schemeClr val="accent5">
                    <a:lumMod val="50000"/>
                  </a:schemeClr>
                </a:solidFill>
              </a:rPr>
              <a:t>Phalanx</a:t>
            </a:r>
          </a:p>
          <a:p>
            <a:r>
              <a:rPr lang="en-US" sz="2800" dirty="0">
                <a:solidFill>
                  <a:schemeClr val="accent5">
                    <a:lumMod val="50000"/>
                  </a:schemeClr>
                </a:solidFill>
              </a:rPr>
              <a:t>Garrison Towns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</a:t>
            </a:r>
            <a:r>
              <a:rPr lang="en-US" dirty="0" smtClean="0"/>
              <a:t>Vocabulary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828800"/>
            <a:ext cx="3913187" cy="196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4227513"/>
            <a:ext cx="4187825" cy="159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5926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We will be giving you guiding questions to help you figure out what happened during the Peloponnesian wars.</a:t>
            </a:r>
          </a:p>
          <a:p>
            <a:endParaRPr lang="en-US" sz="2800" dirty="0"/>
          </a:p>
          <a:p>
            <a:r>
              <a:rPr lang="en-US" sz="2800" dirty="0"/>
              <a:t>All I ask is for EVERYONE to participate in the class discussion!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Task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7459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Do you  think Sparta and Athens had a better relationship after the Persian war</a:t>
            </a:r>
            <a:r>
              <a:rPr lang="en-US" sz="2800" dirty="0" smtClean="0"/>
              <a:t>?</a:t>
            </a:r>
          </a:p>
          <a:p>
            <a:endParaRPr lang="en-US" dirty="0"/>
          </a:p>
          <a:p>
            <a:pPr lvl="1"/>
            <a:r>
              <a:rPr lang="en-US" sz="2400" dirty="0"/>
              <a:t>The victory preserved Greeks independence and kept Persia from conquering all of Europe.  However, the Greeks paid a high price for their victory! After the war, both returned to their city states to rebuild with the connection between them lost.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Discovery Question </a:t>
            </a:r>
            <a:r>
              <a:rPr lang="en-US" dirty="0" smtClean="0"/>
              <a:t>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9386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800" dirty="0"/>
              <a:t>How are Sparta and Athens now different? 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sz="2800" dirty="0" smtClean="0"/>
              <a:t>How though are they similar? </a:t>
            </a:r>
            <a:endParaRPr lang="en-US" sz="2800" dirty="0"/>
          </a:p>
          <a:p>
            <a:pPr lvl="1"/>
            <a:r>
              <a:rPr lang="en-US" sz="2400" dirty="0"/>
              <a:t>Both can not be the most </a:t>
            </a:r>
            <a:r>
              <a:rPr lang="en-US" sz="2400" dirty="0" smtClean="0"/>
              <a:t>powerful</a:t>
            </a:r>
          </a:p>
          <a:p>
            <a:r>
              <a:rPr lang="en-US" sz="3000" dirty="0"/>
              <a:t>How would this cause war?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Discovery Question </a:t>
            </a:r>
            <a:r>
              <a:rPr lang="en-US" dirty="0" smtClean="0"/>
              <a:t>2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401888"/>
            <a:ext cx="6899332" cy="2322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525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800" dirty="0"/>
              <a:t>If Sparta had the </a:t>
            </a:r>
            <a:r>
              <a:rPr lang="en-US" sz="2800" dirty="0" smtClean="0"/>
              <a:t>army, which was destroyed </a:t>
            </a:r>
            <a:r>
              <a:rPr lang="en-US" sz="2800" dirty="0"/>
              <a:t>during the Persian war, why then would other city states fear Athens?</a:t>
            </a:r>
          </a:p>
          <a:p>
            <a:pPr marL="45720" indent="0">
              <a:buNone/>
            </a:pPr>
            <a:endParaRPr lang="en-US" dirty="0" smtClean="0"/>
          </a:p>
          <a:p>
            <a:pPr lvl="1"/>
            <a:r>
              <a:rPr lang="en-US" sz="2400" dirty="0" smtClean="0"/>
              <a:t>Power </a:t>
            </a:r>
            <a:r>
              <a:rPr lang="en-US" sz="2400" dirty="0"/>
              <a:t>and </a:t>
            </a:r>
            <a:r>
              <a:rPr lang="en-US" sz="2400" dirty="0" smtClean="0"/>
              <a:t>prestige</a:t>
            </a:r>
          </a:p>
          <a:p>
            <a:pPr lvl="2"/>
            <a:r>
              <a:rPr lang="en-US" sz="2200" dirty="0" smtClean="0"/>
              <a:t>Athens just won a major battle against the Persian Empire</a:t>
            </a:r>
            <a:endParaRPr lang="en-US" sz="2200" dirty="0"/>
          </a:p>
          <a:p>
            <a:pPr lvl="1"/>
            <a:r>
              <a:rPr lang="en-US" sz="2400" dirty="0"/>
              <a:t>Grew from a city state to a navel empire</a:t>
            </a:r>
          </a:p>
          <a:p>
            <a:pPr lvl="1"/>
            <a:r>
              <a:rPr lang="en-US" sz="2400" dirty="0"/>
              <a:t>Athenian settlers began to more into other city </a:t>
            </a:r>
            <a:r>
              <a:rPr lang="en-US" sz="2400" dirty="0" smtClean="0"/>
              <a:t>states</a:t>
            </a:r>
          </a:p>
          <a:p>
            <a:pPr lvl="2"/>
            <a:r>
              <a:rPr lang="en-US" sz="2200" dirty="0" smtClean="0"/>
              <a:t>Allowed for more allies</a:t>
            </a:r>
            <a:endParaRPr lang="en-US" sz="2200" dirty="0"/>
          </a:p>
          <a:p>
            <a:pPr lvl="1"/>
            <a:r>
              <a:rPr lang="en-US" sz="2400" dirty="0"/>
              <a:t>They create the </a:t>
            </a:r>
            <a:r>
              <a:rPr lang="en-US" sz="2400" dirty="0" err="1"/>
              <a:t>Delian</a:t>
            </a:r>
            <a:r>
              <a:rPr lang="en-US" sz="2400" dirty="0"/>
              <a:t> League run by Pericles, which was create for the mutual protection of city states that belonged to the group.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Discovery Question </a:t>
            </a:r>
            <a:r>
              <a:rPr lang="en-US" dirty="0" smtClean="0"/>
              <a:t>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2966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rid">
  <a:themeElements>
    <a:clrScheme name="Grid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</Template>
  <TotalTime>0</TotalTime>
  <Words>832</Words>
  <Application>Microsoft Office PowerPoint</Application>
  <PresentationFormat>On-screen Show (4:3)</PresentationFormat>
  <Paragraphs>103</Paragraphs>
  <Slides>21</Slides>
  <Notes>0</Notes>
  <HiddenSlides>2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Grid</vt:lpstr>
      <vt:lpstr>Warm Up</vt:lpstr>
      <vt:lpstr>499 B.C.E. to 479 B.C.E</vt:lpstr>
      <vt:lpstr>Peloponnesian War </vt:lpstr>
      <vt:lpstr>Learning Target</vt:lpstr>
      <vt:lpstr>Key Vocabulary</vt:lpstr>
      <vt:lpstr>Task</vt:lpstr>
      <vt:lpstr>Discovery Question 1</vt:lpstr>
      <vt:lpstr>Discovery Question 2</vt:lpstr>
      <vt:lpstr>Discovery Question 3</vt:lpstr>
      <vt:lpstr>Athenian Empire was at its height just before the Peloponnesian War</vt:lpstr>
      <vt:lpstr>Discovery Question 4</vt:lpstr>
      <vt:lpstr>PowerPoint Presentation</vt:lpstr>
      <vt:lpstr>Discovery Question 5</vt:lpstr>
      <vt:lpstr>Discussion Question 6 </vt:lpstr>
      <vt:lpstr>Discussion Question 6 </vt:lpstr>
      <vt:lpstr>PowerPoint Presentation</vt:lpstr>
      <vt:lpstr>Sparta replaced Athens as the dominant power in Greece after the Peloponnesian War</vt:lpstr>
      <vt:lpstr>Discovery Question 7</vt:lpstr>
      <vt:lpstr>Let's Recap the Peloponnesian War</vt:lpstr>
      <vt:lpstr>PowerPoint Presentation</vt:lpstr>
      <vt:lpstr>Processing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Warm Up</dc:title>
  <dc:creator>Meghan Law</dc:creator>
  <cp:lastModifiedBy>Meghan Law</cp:lastModifiedBy>
  <cp:revision>1</cp:revision>
  <dcterms:created xsi:type="dcterms:W3CDTF">2016-04-06T14:10:10Z</dcterms:created>
  <dcterms:modified xsi:type="dcterms:W3CDTF">2016-04-06T14:10:44Z</dcterms:modified>
</cp:coreProperties>
</file>