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288" r:id="rId2"/>
    <p:sldId id="268" r:id="rId3"/>
    <p:sldId id="273" r:id="rId4"/>
    <p:sldId id="269" r:id="rId5"/>
    <p:sldId id="274" r:id="rId6"/>
    <p:sldId id="271" r:id="rId7"/>
    <p:sldId id="270" r:id="rId8"/>
    <p:sldId id="287" r:id="rId9"/>
    <p:sldId id="259" r:id="rId10"/>
    <p:sldId id="296" r:id="rId11"/>
    <p:sldId id="297" r:id="rId12"/>
    <p:sldId id="289" r:id="rId13"/>
    <p:sldId id="298" r:id="rId14"/>
    <p:sldId id="272" r:id="rId15"/>
    <p:sldId id="293" r:id="rId16"/>
    <p:sldId id="294" r:id="rId17"/>
    <p:sldId id="292" r:id="rId18"/>
    <p:sldId id="299" r:id="rId19"/>
    <p:sldId id="301" r:id="rId20"/>
    <p:sldId id="300" r:id="rId21"/>
    <p:sldId id="278" r:id="rId22"/>
    <p:sldId id="281" r:id="rId23"/>
    <p:sldId id="280" r:id="rId24"/>
    <p:sldId id="282" r:id="rId25"/>
    <p:sldId id="283" r:id="rId26"/>
    <p:sldId id="284" r:id="rId27"/>
    <p:sldId id="267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  <a:srgbClr val="FF3399"/>
    <a:srgbClr val="FF33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888" autoAdjust="0"/>
    <p:restoredTop sz="94660"/>
  </p:normalViewPr>
  <p:slideViewPr>
    <p:cSldViewPr>
      <p:cViewPr varScale="1">
        <p:scale>
          <a:sx n="47" d="100"/>
          <a:sy n="47" d="100"/>
        </p:scale>
        <p:origin x="-108" y="-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5AA106-16E0-4BC4-B624-1787F6A50899}" type="datetimeFigureOut">
              <a:rPr lang="en-US" smtClean="0"/>
              <a:t>3/31/2016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468751-F2A7-4186-A914-44366E8648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868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5094203-47FC-4995-ACC1-2F05B1888AC5}" type="slidenum">
              <a:rPr lang="en-US" smtClean="0">
                <a:solidFill>
                  <a:prstClr val="black"/>
                </a:solidFill>
              </a:rPr>
              <a:pPr eaLnBrk="1" hangingPunct="1"/>
              <a:t>12</a:t>
            </a:fld>
            <a:endParaRPr 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5094203-47FC-4995-ACC1-2F05B1888AC5}" type="slidenum">
              <a:rPr lang="en-US" smtClean="0">
                <a:solidFill>
                  <a:prstClr val="black"/>
                </a:solidFill>
              </a:rPr>
              <a:pPr eaLnBrk="1" hangingPunct="1"/>
              <a:t>13</a:t>
            </a:fld>
            <a:endParaRPr 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9F864-8E50-48BE-BB45-160813327B09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3/31/2016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AB3A2-CE0F-476F-B0E6-8BD558B40994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05506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9F864-8E50-48BE-BB45-160813327B09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3/31/2016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AB3A2-CE0F-476F-B0E6-8BD558B40994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90820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9F864-8E50-48BE-BB45-160813327B09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3/31/2016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AB3A2-CE0F-476F-B0E6-8BD558B40994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81602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9F864-8E50-48BE-BB45-160813327B09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3/31/2016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AB3A2-CE0F-476F-B0E6-8BD558B40994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31235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9F864-8E50-48BE-BB45-160813327B09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3/31/2016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AB3A2-CE0F-476F-B0E6-8BD558B40994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37791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9F864-8E50-48BE-BB45-160813327B09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3/31/2016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AB3A2-CE0F-476F-B0E6-8BD558B40994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59938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9F864-8E50-48BE-BB45-160813327B09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3/31/2016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AB3A2-CE0F-476F-B0E6-8BD558B40994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60058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9F864-8E50-48BE-BB45-160813327B09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3/31/2016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AB3A2-CE0F-476F-B0E6-8BD558B40994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9137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9F864-8E50-48BE-BB45-160813327B09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3/31/2016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AB3A2-CE0F-476F-B0E6-8BD558B40994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2343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9F864-8E50-48BE-BB45-160813327B09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3/31/2016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AB3A2-CE0F-476F-B0E6-8BD558B40994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5348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9F864-8E50-48BE-BB45-160813327B09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3/31/2016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AB3A2-CE0F-476F-B0E6-8BD558B40994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79233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49F864-8E50-48BE-BB45-160813327B09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3/31/2016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7AB3A2-CE0F-476F-B0E6-8BD558B40994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785793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Warm UP:  Think about the following two questions and be ready to discuss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do you already know about Rome?</a:t>
            </a:r>
          </a:p>
          <a:p>
            <a:r>
              <a:rPr lang="en-US" dirty="0" smtClean="0"/>
              <a:t>What do you want to know about Rome? </a:t>
            </a:r>
          </a:p>
        </p:txBody>
      </p:sp>
    </p:spTree>
    <p:extLst>
      <p:ext uri="{BB962C8B-B14F-4D97-AF65-F5344CB8AC3E}">
        <p14:creationId xmlns:p14="http://schemas.microsoft.com/office/powerpoint/2010/main" val="3434847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Sentences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 a group, you need to complete the following: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FFC000"/>
                </a:solidFill>
              </a:rPr>
              <a:t>Read the definitions that you and your group came up with for each word.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FFC000"/>
                </a:solidFill>
              </a:rPr>
              <a:t>Create an image that will help you remember  each word.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FFC000"/>
                </a:solidFill>
              </a:rPr>
              <a:t>Write a sentence that contains each word.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9512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b="1" dirty="0" smtClean="0"/>
              <a:t>Definitions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486400"/>
          </a:xfrm>
        </p:spPr>
        <p:txBody>
          <a:bodyPr>
            <a:normAutofit fontScale="92500" lnSpcReduction="10000"/>
          </a:bodyPr>
          <a:lstStyle/>
          <a:p>
            <a:r>
              <a:rPr lang="en-US" sz="1800" b="1" i="1" u="sng" dirty="0">
                <a:solidFill>
                  <a:srgbClr val="FFC000"/>
                </a:solidFill>
              </a:rPr>
              <a:t>Etruscans</a:t>
            </a:r>
            <a:r>
              <a:rPr lang="en-US" sz="1800" dirty="0"/>
              <a:t>: modern name given to a civilization of ancient Italy in the area corresponding roughly to Tuscany, western Umbria, and northern Lazio</a:t>
            </a:r>
            <a:r>
              <a:rPr lang="en-US" sz="1800" b="1" i="1" dirty="0"/>
              <a:t> </a:t>
            </a:r>
            <a:endParaRPr lang="en-US" sz="1800" dirty="0"/>
          </a:p>
          <a:p>
            <a:r>
              <a:rPr lang="en-US" sz="1800" b="1" i="1" u="sng" dirty="0">
                <a:solidFill>
                  <a:srgbClr val="FFC000"/>
                </a:solidFill>
              </a:rPr>
              <a:t>Romulus &amp; Remus</a:t>
            </a:r>
            <a:r>
              <a:rPr lang="en-US" sz="1800" dirty="0"/>
              <a:t>: twin brothers and main characters of Rome's foundation myth</a:t>
            </a:r>
          </a:p>
          <a:p>
            <a:r>
              <a:rPr lang="en-US" sz="1800" b="1" i="1" u="sng" dirty="0">
                <a:solidFill>
                  <a:srgbClr val="FFC000"/>
                </a:solidFill>
              </a:rPr>
              <a:t>Republic</a:t>
            </a:r>
            <a:r>
              <a:rPr lang="en-US" sz="1800" dirty="0"/>
              <a:t>:  the governance of the city of Rome</a:t>
            </a:r>
          </a:p>
          <a:p>
            <a:r>
              <a:rPr lang="en-US" sz="1800" b="1" i="1" u="sng" dirty="0">
                <a:solidFill>
                  <a:srgbClr val="FFC000"/>
                </a:solidFill>
              </a:rPr>
              <a:t>Patricians</a:t>
            </a:r>
            <a:r>
              <a:rPr lang="en-US" sz="1800" dirty="0"/>
              <a:t>: a group of ruling class families in ancient Rome</a:t>
            </a:r>
          </a:p>
          <a:p>
            <a:r>
              <a:rPr lang="en-US" sz="1800" b="1" i="1" u="sng" dirty="0">
                <a:solidFill>
                  <a:srgbClr val="FFC000"/>
                </a:solidFill>
              </a:rPr>
              <a:t>Plebeians</a:t>
            </a:r>
            <a:r>
              <a:rPr lang="en-US" sz="1800" dirty="0"/>
              <a:t>: the general body of free Roman citizens who were not patricians</a:t>
            </a:r>
          </a:p>
          <a:p>
            <a:r>
              <a:rPr lang="en-US" sz="1800" b="1" i="1" u="sng" dirty="0" smtClean="0">
                <a:solidFill>
                  <a:srgbClr val="FFC000"/>
                </a:solidFill>
              </a:rPr>
              <a:t>Roman </a:t>
            </a:r>
            <a:r>
              <a:rPr lang="en-US" sz="1800" b="1" i="1" u="sng" dirty="0">
                <a:solidFill>
                  <a:srgbClr val="FFC000"/>
                </a:solidFill>
              </a:rPr>
              <a:t>Senate</a:t>
            </a:r>
            <a:r>
              <a:rPr lang="en-US" sz="1800" dirty="0"/>
              <a:t>: political institution in ancient Rome set up of wiser members of the society or ruling class</a:t>
            </a:r>
          </a:p>
          <a:p>
            <a:r>
              <a:rPr lang="en-US" sz="1800" b="1" i="1" u="sng" dirty="0">
                <a:solidFill>
                  <a:srgbClr val="FFC000"/>
                </a:solidFill>
              </a:rPr>
              <a:t>Consuls</a:t>
            </a:r>
            <a:r>
              <a:rPr lang="en-US" sz="1800" dirty="0"/>
              <a:t>: the highest elected office of the Roman Republic and an appointive office under the Empire</a:t>
            </a:r>
          </a:p>
          <a:p>
            <a:r>
              <a:rPr lang="en-US" sz="1800" b="1" i="1" u="sng" dirty="0">
                <a:solidFill>
                  <a:srgbClr val="FFC000"/>
                </a:solidFill>
              </a:rPr>
              <a:t>Tribunes</a:t>
            </a:r>
            <a:r>
              <a:rPr lang="en-US" sz="1800" dirty="0"/>
              <a:t>: the title of various elected officials in Ancient Rome</a:t>
            </a:r>
          </a:p>
          <a:p>
            <a:r>
              <a:rPr lang="en-US" sz="1800" b="1" i="1" u="sng" dirty="0">
                <a:solidFill>
                  <a:srgbClr val="FFC000"/>
                </a:solidFill>
              </a:rPr>
              <a:t>Assembly</a:t>
            </a:r>
            <a:r>
              <a:rPr lang="en-US" sz="1800" dirty="0"/>
              <a:t>:  political institutions in the ancient Roman </a:t>
            </a:r>
            <a:r>
              <a:rPr lang="en-US" sz="1800" dirty="0" smtClean="0"/>
              <a:t>Republic</a:t>
            </a:r>
            <a:r>
              <a:rPr lang="en-US" sz="1800" dirty="0"/>
              <a:t> </a:t>
            </a:r>
            <a:r>
              <a:rPr lang="en-US" sz="1800" dirty="0" smtClean="0"/>
              <a:t>in </a:t>
            </a:r>
            <a:r>
              <a:rPr lang="en-US" sz="1800" dirty="0"/>
              <a:t>which the people had the final say</a:t>
            </a:r>
          </a:p>
          <a:p>
            <a:r>
              <a:rPr lang="en-US" sz="1800" b="1" i="1" u="sng" dirty="0">
                <a:solidFill>
                  <a:srgbClr val="FFC000"/>
                </a:solidFill>
              </a:rPr>
              <a:t>Veto</a:t>
            </a:r>
            <a:r>
              <a:rPr lang="en-US" sz="1800" dirty="0"/>
              <a:t>: Latin for "I forbid" – is the power to unilaterally stop an official action</a:t>
            </a:r>
          </a:p>
          <a:p>
            <a:r>
              <a:rPr lang="en-US" sz="1800" b="1" i="1" u="sng" dirty="0">
                <a:solidFill>
                  <a:srgbClr val="FFC000"/>
                </a:solidFill>
              </a:rPr>
              <a:t>Punic Wars</a:t>
            </a:r>
            <a:r>
              <a:rPr lang="en-US" sz="1800" dirty="0"/>
              <a:t>: a series of three wars fought between </a:t>
            </a:r>
            <a:r>
              <a:rPr lang="en-US" sz="1800" dirty="0" smtClean="0"/>
              <a:t>Rome</a:t>
            </a:r>
            <a:r>
              <a:rPr lang="en-US" sz="1800" dirty="0"/>
              <a:t> </a:t>
            </a:r>
            <a:r>
              <a:rPr lang="en-US" sz="1800" dirty="0" smtClean="0"/>
              <a:t>and Carthage </a:t>
            </a:r>
            <a:r>
              <a:rPr lang="en-US" sz="1800" dirty="0"/>
              <a:t>from 264 BC to 146 BC</a:t>
            </a:r>
          </a:p>
          <a:p>
            <a:r>
              <a:rPr lang="en-US" sz="1800" b="1" u="sng" dirty="0" smtClean="0">
                <a:solidFill>
                  <a:srgbClr val="FFC000"/>
                </a:solidFill>
              </a:rPr>
              <a:t>Ides </a:t>
            </a:r>
            <a:r>
              <a:rPr lang="en-US" sz="1800" b="1" u="sng" dirty="0">
                <a:solidFill>
                  <a:srgbClr val="FFC000"/>
                </a:solidFill>
              </a:rPr>
              <a:t>of March</a:t>
            </a:r>
            <a:r>
              <a:rPr lang="en-US" sz="1800" dirty="0"/>
              <a:t>: the date of the assassination of Julius </a:t>
            </a:r>
            <a:r>
              <a:rPr lang="en-US" sz="1800" dirty="0" smtClean="0"/>
              <a:t>Caesar</a:t>
            </a:r>
            <a:r>
              <a:rPr lang="en-US" sz="1800" dirty="0"/>
              <a:t> </a:t>
            </a:r>
            <a:r>
              <a:rPr lang="en-US" sz="1800" dirty="0" smtClean="0"/>
              <a:t>in </a:t>
            </a:r>
            <a:r>
              <a:rPr lang="en-US" sz="1800" dirty="0"/>
              <a:t>44 BC</a:t>
            </a:r>
          </a:p>
          <a:p>
            <a:r>
              <a:rPr lang="en-US" sz="1800" b="1" u="sng" dirty="0" err="1">
                <a:solidFill>
                  <a:srgbClr val="FFC000"/>
                </a:solidFill>
              </a:rPr>
              <a:t>Pax</a:t>
            </a:r>
            <a:r>
              <a:rPr lang="en-US" sz="1800" b="1" u="sng" dirty="0">
                <a:solidFill>
                  <a:srgbClr val="FFC000"/>
                </a:solidFill>
              </a:rPr>
              <a:t> </a:t>
            </a:r>
            <a:r>
              <a:rPr lang="en-US" sz="1800" b="1" u="sng" dirty="0" err="1">
                <a:solidFill>
                  <a:srgbClr val="FFC000"/>
                </a:solidFill>
              </a:rPr>
              <a:t>Romana</a:t>
            </a:r>
            <a:r>
              <a:rPr lang="en-US" sz="1800" dirty="0"/>
              <a:t>: the long period of relative peace and minimal expansion by the Roman military</a:t>
            </a:r>
          </a:p>
          <a:p>
            <a:endParaRPr lang="en-US" sz="18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7930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5"/>
          <p:cNvSpPr txBox="1">
            <a:spLocks noChangeArrowheads="1"/>
          </p:cNvSpPr>
          <p:nvPr/>
        </p:nvSpPr>
        <p:spPr bwMode="auto">
          <a:xfrm>
            <a:off x="7543800" y="6324600"/>
            <a:ext cx="685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5495925"/>
            <a:ext cx="7772400" cy="1362075"/>
          </a:xfrm>
        </p:spPr>
        <p:txBody>
          <a:bodyPr/>
          <a:lstStyle/>
          <a:p>
            <a:r>
              <a:rPr lang="en-US" dirty="0" smtClean="0"/>
              <a:t>Warm Up: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09600" y="228600"/>
            <a:ext cx="7772400" cy="6280944"/>
          </a:xfrm>
        </p:spPr>
        <p:txBody>
          <a:bodyPr>
            <a:normAutofit fontScale="85000" lnSpcReduction="20000"/>
          </a:bodyPr>
          <a:lstStyle/>
          <a:p>
            <a:r>
              <a:rPr lang="en-US" sz="2800" dirty="0" smtClean="0"/>
              <a:t>Take out a blank sheet of paper as well as pick up your vocab sheet from yesterday located on the counter…</a:t>
            </a:r>
            <a:endParaRPr lang="en-US" sz="2800" dirty="0"/>
          </a:p>
          <a:p>
            <a:r>
              <a:rPr lang="en-US" sz="2800" dirty="0" smtClean="0"/>
              <a:t>Sort the following words into one three </a:t>
            </a:r>
            <a:r>
              <a:rPr lang="en-US" sz="2800" dirty="0"/>
              <a:t>piles. </a:t>
            </a:r>
            <a:endParaRPr lang="en-US" sz="2800" dirty="0" smtClean="0"/>
          </a:p>
          <a:p>
            <a:r>
              <a:rPr lang="en-US" sz="2800" dirty="0" smtClean="0">
                <a:solidFill>
                  <a:srgbClr val="00B050"/>
                </a:solidFill>
              </a:rPr>
              <a:t>Green: a pile </a:t>
            </a:r>
            <a:r>
              <a:rPr lang="en-US" sz="2800" dirty="0">
                <a:solidFill>
                  <a:srgbClr val="00B050"/>
                </a:solidFill>
              </a:rPr>
              <a:t>for words you could teach to another student offering several </a:t>
            </a:r>
            <a:r>
              <a:rPr lang="en-US" sz="2800" dirty="0" smtClean="0">
                <a:solidFill>
                  <a:srgbClr val="00B050"/>
                </a:solidFill>
              </a:rPr>
              <a:t>examples </a:t>
            </a:r>
          </a:p>
          <a:p>
            <a:r>
              <a:rPr lang="en-US" sz="2800" dirty="0" smtClean="0">
                <a:solidFill>
                  <a:srgbClr val="FFC000"/>
                </a:solidFill>
              </a:rPr>
              <a:t>Yellow: a pile </a:t>
            </a:r>
            <a:r>
              <a:rPr lang="en-US" sz="2800" dirty="0">
                <a:solidFill>
                  <a:srgbClr val="FFC000"/>
                </a:solidFill>
              </a:rPr>
              <a:t>for words you know the meaning </a:t>
            </a:r>
            <a:r>
              <a:rPr lang="en-US" sz="2800" dirty="0" smtClean="0">
                <a:solidFill>
                  <a:srgbClr val="FFC000"/>
                </a:solidFill>
              </a:rPr>
              <a:t>to</a:t>
            </a:r>
            <a:endParaRPr lang="en-US" sz="2800" dirty="0">
              <a:solidFill>
                <a:srgbClr val="FFC000"/>
              </a:solidFill>
            </a:endParaRPr>
          </a:p>
          <a:p>
            <a:r>
              <a:rPr lang="en-US" sz="2800" dirty="0" smtClean="0">
                <a:solidFill>
                  <a:schemeClr val="tx1">
                    <a:lumMod val="75000"/>
                  </a:schemeClr>
                </a:solidFill>
              </a:rPr>
              <a:t>Red: a pile </a:t>
            </a:r>
            <a:r>
              <a:rPr lang="en-US" sz="2800" dirty="0">
                <a:solidFill>
                  <a:schemeClr val="tx1">
                    <a:lumMod val="75000"/>
                  </a:schemeClr>
                </a:solidFill>
              </a:rPr>
              <a:t>for words you really are not sure what the meaning </a:t>
            </a:r>
            <a:r>
              <a:rPr lang="en-US" sz="2800" dirty="0" smtClean="0">
                <a:solidFill>
                  <a:schemeClr val="tx1">
                    <a:lumMod val="75000"/>
                  </a:schemeClr>
                </a:solidFill>
              </a:rPr>
              <a:t>is</a:t>
            </a:r>
          </a:p>
          <a:p>
            <a:pPr algn="ctr"/>
            <a:r>
              <a:rPr lang="en-US" sz="1400" b="1" i="1" dirty="0">
                <a:solidFill>
                  <a:schemeClr val="tx1"/>
                </a:solidFill>
              </a:rPr>
              <a:t>Etruscans</a:t>
            </a:r>
            <a:endParaRPr lang="en-US" sz="1400" dirty="0">
              <a:solidFill>
                <a:schemeClr val="tx1"/>
              </a:solidFill>
            </a:endParaRPr>
          </a:p>
          <a:p>
            <a:pPr algn="ctr"/>
            <a:r>
              <a:rPr lang="en-US" sz="1400" b="1" i="1" dirty="0">
                <a:solidFill>
                  <a:schemeClr val="tx1"/>
                </a:solidFill>
              </a:rPr>
              <a:t>Romulus &amp; Remus</a:t>
            </a:r>
            <a:endParaRPr lang="en-US" sz="1400" dirty="0">
              <a:solidFill>
                <a:schemeClr val="tx1"/>
              </a:solidFill>
            </a:endParaRPr>
          </a:p>
          <a:p>
            <a:pPr algn="ctr"/>
            <a:r>
              <a:rPr lang="en-US" sz="1400" b="1" i="1" dirty="0">
                <a:solidFill>
                  <a:schemeClr val="tx1"/>
                </a:solidFill>
              </a:rPr>
              <a:t>Republic</a:t>
            </a:r>
            <a:endParaRPr lang="en-US" sz="1400" dirty="0">
              <a:solidFill>
                <a:schemeClr val="tx1"/>
              </a:solidFill>
            </a:endParaRPr>
          </a:p>
          <a:p>
            <a:pPr algn="ctr"/>
            <a:r>
              <a:rPr lang="en-US" sz="1400" b="1" i="1" dirty="0">
                <a:solidFill>
                  <a:schemeClr val="tx1"/>
                </a:solidFill>
              </a:rPr>
              <a:t>Patricians</a:t>
            </a:r>
            <a:endParaRPr lang="en-US" sz="1400" dirty="0">
              <a:solidFill>
                <a:schemeClr val="tx1"/>
              </a:solidFill>
            </a:endParaRPr>
          </a:p>
          <a:p>
            <a:pPr algn="ctr"/>
            <a:r>
              <a:rPr lang="en-US" sz="1400" b="1" i="1" dirty="0">
                <a:solidFill>
                  <a:schemeClr val="tx1"/>
                </a:solidFill>
              </a:rPr>
              <a:t>Plebeians</a:t>
            </a:r>
            <a:endParaRPr lang="en-US" sz="1400" dirty="0">
              <a:solidFill>
                <a:schemeClr val="tx1"/>
              </a:solidFill>
            </a:endParaRPr>
          </a:p>
          <a:p>
            <a:pPr algn="ctr"/>
            <a:r>
              <a:rPr lang="en-US" sz="1400" b="1" i="1" dirty="0">
                <a:solidFill>
                  <a:schemeClr val="tx1"/>
                </a:solidFill>
              </a:rPr>
              <a:t>Dictator</a:t>
            </a:r>
            <a:endParaRPr lang="en-US" sz="1400" dirty="0">
              <a:solidFill>
                <a:schemeClr val="tx1"/>
              </a:solidFill>
            </a:endParaRPr>
          </a:p>
          <a:p>
            <a:pPr algn="ctr"/>
            <a:r>
              <a:rPr lang="en-US" sz="1400" b="1" i="1" dirty="0">
                <a:solidFill>
                  <a:schemeClr val="tx1"/>
                </a:solidFill>
              </a:rPr>
              <a:t>Roman Senate</a:t>
            </a:r>
          </a:p>
          <a:p>
            <a:pPr algn="ctr"/>
            <a:r>
              <a:rPr lang="en-US" sz="1400" b="1" i="1" dirty="0">
                <a:solidFill>
                  <a:schemeClr val="tx1"/>
                </a:solidFill>
              </a:rPr>
              <a:t>Consuls</a:t>
            </a:r>
            <a:endParaRPr lang="en-US" sz="1400" dirty="0">
              <a:solidFill>
                <a:schemeClr val="tx1"/>
              </a:solidFill>
            </a:endParaRPr>
          </a:p>
          <a:p>
            <a:pPr algn="ctr"/>
            <a:r>
              <a:rPr lang="en-US" sz="1400" b="1" i="1" dirty="0">
                <a:solidFill>
                  <a:schemeClr val="tx1"/>
                </a:solidFill>
              </a:rPr>
              <a:t>Tribunes</a:t>
            </a:r>
            <a:endParaRPr lang="en-US" sz="1400" dirty="0">
              <a:solidFill>
                <a:schemeClr val="tx1"/>
              </a:solidFill>
            </a:endParaRPr>
          </a:p>
          <a:p>
            <a:pPr algn="ctr"/>
            <a:r>
              <a:rPr lang="en-US" sz="1400" b="1" i="1" dirty="0">
                <a:solidFill>
                  <a:schemeClr val="tx1"/>
                </a:solidFill>
              </a:rPr>
              <a:t>Assembly</a:t>
            </a:r>
            <a:endParaRPr lang="en-US" sz="1400" dirty="0">
              <a:solidFill>
                <a:schemeClr val="tx1"/>
              </a:solidFill>
            </a:endParaRPr>
          </a:p>
          <a:p>
            <a:pPr algn="ctr"/>
            <a:r>
              <a:rPr lang="en-US" sz="1400" b="1" i="1" dirty="0">
                <a:solidFill>
                  <a:schemeClr val="tx1"/>
                </a:solidFill>
              </a:rPr>
              <a:t>Veto</a:t>
            </a:r>
            <a:endParaRPr lang="en-US" sz="1400" dirty="0">
              <a:solidFill>
                <a:schemeClr val="tx1"/>
              </a:solidFill>
            </a:endParaRPr>
          </a:p>
          <a:p>
            <a:pPr algn="ctr"/>
            <a:r>
              <a:rPr lang="en-US" sz="1400" b="1" i="1" dirty="0">
                <a:solidFill>
                  <a:schemeClr val="tx1"/>
                </a:solidFill>
              </a:rPr>
              <a:t>Punic Wars</a:t>
            </a:r>
          </a:p>
          <a:p>
            <a:pPr algn="ctr"/>
            <a:r>
              <a:rPr lang="en-US" sz="1400" b="1" i="1" dirty="0">
                <a:solidFill>
                  <a:schemeClr val="tx1"/>
                </a:solidFill>
              </a:rPr>
              <a:t>Gladiator</a:t>
            </a:r>
            <a:endParaRPr lang="en-US" sz="1400" dirty="0">
              <a:solidFill>
                <a:schemeClr val="tx1"/>
              </a:solidFill>
            </a:endParaRPr>
          </a:p>
          <a:p>
            <a:pPr algn="ctr"/>
            <a:r>
              <a:rPr lang="en-US" sz="1400" b="1" dirty="0">
                <a:solidFill>
                  <a:schemeClr val="tx1"/>
                </a:solidFill>
              </a:rPr>
              <a:t>Ides of March</a:t>
            </a:r>
            <a:endParaRPr lang="en-US" sz="1400" dirty="0">
              <a:solidFill>
                <a:schemeClr val="tx1"/>
              </a:solidFill>
            </a:endParaRPr>
          </a:p>
          <a:p>
            <a:pPr algn="ctr"/>
            <a:r>
              <a:rPr lang="en-US" sz="1400" b="1" dirty="0" err="1">
                <a:solidFill>
                  <a:schemeClr val="tx1"/>
                </a:solidFill>
              </a:rPr>
              <a:t>Pax</a:t>
            </a:r>
            <a:r>
              <a:rPr lang="en-US" sz="1400" b="1" dirty="0">
                <a:solidFill>
                  <a:schemeClr val="tx1"/>
                </a:solidFill>
              </a:rPr>
              <a:t> </a:t>
            </a:r>
            <a:r>
              <a:rPr lang="en-US" sz="1400" b="1" dirty="0" err="1">
                <a:solidFill>
                  <a:schemeClr val="tx1"/>
                </a:solidFill>
              </a:rPr>
              <a:t>Romana</a:t>
            </a:r>
            <a:endParaRPr lang="en-US" sz="1400" dirty="0">
              <a:solidFill>
                <a:schemeClr val="tx1"/>
              </a:solidFill>
            </a:endParaRPr>
          </a:p>
          <a:p>
            <a:pPr algn="ctr"/>
            <a:r>
              <a:rPr lang="en-US" sz="1400" b="1" dirty="0">
                <a:solidFill>
                  <a:schemeClr val="tx1"/>
                </a:solidFill>
              </a:rPr>
              <a:t>Constantine</a:t>
            </a:r>
            <a:endParaRPr lang="en-US" sz="1400" dirty="0">
              <a:solidFill>
                <a:schemeClr val="tx1"/>
              </a:solidFill>
            </a:endParaRPr>
          </a:p>
          <a:p>
            <a:pPr algn="ctr"/>
            <a:r>
              <a:rPr lang="en-US" sz="1400" b="1" dirty="0">
                <a:solidFill>
                  <a:schemeClr val="tx1"/>
                </a:solidFill>
              </a:rPr>
              <a:t>Huns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1871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5"/>
          <p:cNvSpPr txBox="1">
            <a:spLocks noChangeArrowheads="1"/>
          </p:cNvSpPr>
          <p:nvPr/>
        </p:nvSpPr>
        <p:spPr bwMode="auto">
          <a:xfrm>
            <a:off x="7543800" y="6324600"/>
            <a:ext cx="685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Warm Up: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722313" y="1295400"/>
            <a:ext cx="7772400" cy="3111501"/>
          </a:xfrm>
        </p:spPr>
        <p:txBody>
          <a:bodyPr>
            <a:normAutofit/>
          </a:bodyPr>
          <a:lstStyle/>
          <a:p>
            <a:pPr lvl="1"/>
            <a:r>
              <a:rPr lang="en-US" sz="2800" dirty="0" smtClean="0">
                <a:solidFill>
                  <a:schemeClr val="tx1"/>
                </a:solidFill>
              </a:rPr>
              <a:t>Take out your vocabulary worksheet </a:t>
            </a:r>
            <a:r>
              <a:rPr lang="en-US" sz="2800" smtClean="0">
                <a:solidFill>
                  <a:schemeClr val="tx1"/>
                </a:solidFill>
              </a:rPr>
              <a:t>from yesterday.  You </a:t>
            </a:r>
            <a:r>
              <a:rPr lang="en-US" sz="2800" dirty="0" smtClean="0">
                <a:solidFill>
                  <a:schemeClr val="tx1"/>
                </a:solidFill>
              </a:rPr>
              <a:t>will have 5 minutes to complete your sentences QUIETLY and INDIVIDUALLY </a:t>
            </a:r>
            <a:endParaRPr lang="en-US" sz="2800" dirty="0">
              <a:solidFill>
                <a:schemeClr val="tx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0011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533400"/>
            <a:ext cx="7772400" cy="1470025"/>
          </a:xfrm>
        </p:spPr>
        <p:txBody>
          <a:bodyPr>
            <a:normAutofit/>
          </a:bodyPr>
          <a:lstStyle/>
          <a:p>
            <a:r>
              <a:rPr lang="en-US" sz="6600" b="1" dirty="0" smtClean="0"/>
              <a:t>Ancient Rome Vocab</a:t>
            </a:r>
            <a:endParaRPr lang="en-US" sz="6600" b="1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524000" y="2057400"/>
            <a:ext cx="6400800" cy="1752600"/>
          </a:xfrm>
        </p:spPr>
        <p:txBody>
          <a:bodyPr/>
          <a:lstStyle/>
          <a:p>
            <a:r>
              <a:rPr lang="en-US" dirty="0" smtClean="0"/>
              <a:t>Day 2</a:t>
            </a:r>
            <a:endParaRPr lang="en-US" dirty="0"/>
          </a:p>
        </p:txBody>
      </p:sp>
      <p:pic>
        <p:nvPicPr>
          <p:cNvPr id="3074" name="Picture 2" descr="http://questgarden.com/62/15/1/080310122438/images/ancient_rom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98117"/>
            <a:ext cx="4286250" cy="3209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harveyabramsbooks.com/gladiato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798117"/>
            <a:ext cx="4709160" cy="3231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1847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4343400" cy="5715000"/>
          </a:xfrm>
        </p:spPr>
        <p:txBody>
          <a:bodyPr>
            <a:normAutofit/>
          </a:bodyPr>
          <a:lstStyle/>
          <a:p>
            <a:r>
              <a:rPr lang="en-US" sz="2400" dirty="0"/>
              <a:t>I can use new vocabulary when discussing Rome.</a:t>
            </a:r>
          </a:p>
          <a:p>
            <a:endParaRPr lang="en-US" sz="2400" dirty="0"/>
          </a:p>
          <a:p>
            <a:r>
              <a:rPr lang="en-US" sz="2400" dirty="0"/>
              <a:t>Success Criteria:</a:t>
            </a:r>
          </a:p>
          <a:p>
            <a:pPr lvl="1"/>
            <a:r>
              <a:rPr lang="en-US" sz="2000" dirty="0"/>
              <a:t>Define the terms</a:t>
            </a:r>
          </a:p>
          <a:p>
            <a:pPr lvl="1"/>
            <a:r>
              <a:rPr lang="en-US" sz="2000" dirty="0"/>
              <a:t>Use appropriately in a sentence</a:t>
            </a:r>
          </a:p>
          <a:p>
            <a:pPr lvl="1"/>
            <a:r>
              <a:rPr lang="en-US" sz="2000" dirty="0"/>
              <a:t>Create a visual representation</a:t>
            </a:r>
          </a:p>
          <a:p>
            <a:pPr lvl="1"/>
            <a:r>
              <a:rPr lang="en-US" sz="2000" dirty="0"/>
              <a:t>Generate synonyms/antonyms </a:t>
            </a:r>
          </a:p>
          <a:p>
            <a:pPr lvl="1"/>
            <a:r>
              <a:rPr lang="en-US" sz="2000" dirty="0"/>
              <a:t>Participate in vocabulary activities about Rome.</a:t>
            </a:r>
          </a:p>
        </p:txBody>
      </p:sp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5410200" y="1981200"/>
            <a:ext cx="31242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b="1" dirty="0" smtClean="0"/>
              <a:t>Objective</a:t>
            </a:r>
          </a:p>
        </p:txBody>
      </p:sp>
      <p:pic>
        <p:nvPicPr>
          <p:cNvPr id="2050" name="Picture 2" descr="http://ts1.mm.bing.net/th?&amp;id=HN.608035466712842410&amp;w=300&amp;h=300&amp;c=0&amp;pid=1.9&amp;rs=0&amp;p=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0411" y="3200400"/>
            <a:ext cx="28575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4984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Key Vocabulary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en-US" b="1" i="1" dirty="0" smtClean="0">
                <a:solidFill>
                  <a:srgbClr val="FFC000"/>
                </a:solidFill>
              </a:rPr>
              <a:t>Etruscans</a:t>
            </a:r>
            <a:endParaRPr lang="en-US" dirty="0"/>
          </a:p>
          <a:p>
            <a:pPr algn="ctr"/>
            <a:r>
              <a:rPr lang="en-US" b="1" i="1" dirty="0" smtClean="0">
                <a:solidFill>
                  <a:srgbClr val="FFC000"/>
                </a:solidFill>
              </a:rPr>
              <a:t>Romulus </a:t>
            </a:r>
            <a:r>
              <a:rPr lang="en-US" b="1" i="1" dirty="0">
                <a:solidFill>
                  <a:srgbClr val="FFC000"/>
                </a:solidFill>
              </a:rPr>
              <a:t>&amp; </a:t>
            </a:r>
            <a:r>
              <a:rPr lang="en-US" b="1" i="1" dirty="0" smtClean="0">
                <a:solidFill>
                  <a:srgbClr val="FFC000"/>
                </a:solidFill>
              </a:rPr>
              <a:t>Remus</a:t>
            </a:r>
            <a:endParaRPr lang="en-US" dirty="0"/>
          </a:p>
          <a:p>
            <a:pPr algn="ctr"/>
            <a:r>
              <a:rPr lang="en-US" b="1" i="1" dirty="0" smtClean="0">
                <a:solidFill>
                  <a:srgbClr val="FFC000"/>
                </a:solidFill>
              </a:rPr>
              <a:t>Republic</a:t>
            </a:r>
            <a:endParaRPr lang="en-US" dirty="0" smtClean="0"/>
          </a:p>
          <a:p>
            <a:pPr algn="ctr"/>
            <a:r>
              <a:rPr lang="en-US" b="1" i="1" dirty="0" smtClean="0">
                <a:solidFill>
                  <a:srgbClr val="FFC000"/>
                </a:solidFill>
              </a:rPr>
              <a:t>Patricians</a:t>
            </a:r>
            <a:endParaRPr lang="en-US" dirty="0"/>
          </a:p>
          <a:p>
            <a:pPr algn="ctr"/>
            <a:r>
              <a:rPr lang="en-US" b="1" i="1" dirty="0" smtClean="0">
                <a:solidFill>
                  <a:srgbClr val="FFC000"/>
                </a:solidFill>
              </a:rPr>
              <a:t>Plebeians</a:t>
            </a:r>
            <a:endParaRPr lang="en-US" dirty="0"/>
          </a:p>
          <a:p>
            <a:pPr algn="ctr"/>
            <a:r>
              <a:rPr lang="en-US" b="1" i="1" dirty="0" smtClean="0">
                <a:solidFill>
                  <a:srgbClr val="FFC000"/>
                </a:solidFill>
              </a:rPr>
              <a:t>Dictator</a:t>
            </a:r>
            <a:endParaRPr lang="en-US" dirty="0"/>
          </a:p>
          <a:p>
            <a:pPr algn="ctr"/>
            <a:r>
              <a:rPr lang="en-US" b="1" i="1" dirty="0">
                <a:solidFill>
                  <a:srgbClr val="FFC000"/>
                </a:solidFill>
              </a:rPr>
              <a:t>Roman </a:t>
            </a:r>
            <a:r>
              <a:rPr lang="en-US" b="1" i="1" dirty="0" smtClean="0">
                <a:solidFill>
                  <a:srgbClr val="FFC000"/>
                </a:solidFill>
              </a:rPr>
              <a:t>Senate</a:t>
            </a:r>
          </a:p>
          <a:p>
            <a:pPr algn="ctr"/>
            <a:r>
              <a:rPr lang="en-US" b="1" i="1" dirty="0" smtClean="0">
                <a:solidFill>
                  <a:srgbClr val="FFC000"/>
                </a:solidFill>
              </a:rPr>
              <a:t>Consuls</a:t>
            </a:r>
            <a:endParaRPr lang="en-US" dirty="0"/>
          </a:p>
          <a:p>
            <a:pPr algn="ctr"/>
            <a:r>
              <a:rPr lang="en-US" b="1" i="1" dirty="0" smtClean="0">
                <a:solidFill>
                  <a:srgbClr val="FFC000"/>
                </a:solidFill>
              </a:rPr>
              <a:t>Tribunes</a:t>
            </a:r>
            <a:endParaRPr lang="en-US" dirty="0"/>
          </a:p>
          <a:p>
            <a:pPr algn="ctr"/>
            <a:r>
              <a:rPr lang="en-US" b="1" i="1" dirty="0" smtClean="0">
                <a:solidFill>
                  <a:srgbClr val="FFC000"/>
                </a:solidFill>
              </a:rPr>
              <a:t>Assembly</a:t>
            </a:r>
            <a:endParaRPr lang="en-US" dirty="0"/>
          </a:p>
          <a:p>
            <a:pPr algn="ctr"/>
            <a:r>
              <a:rPr lang="en-US" b="1" i="1" dirty="0" smtClean="0">
                <a:solidFill>
                  <a:srgbClr val="FFC000"/>
                </a:solidFill>
              </a:rPr>
              <a:t>Veto</a:t>
            </a:r>
            <a:endParaRPr lang="en-US" dirty="0"/>
          </a:p>
          <a:p>
            <a:pPr algn="ctr"/>
            <a:r>
              <a:rPr lang="en-US" b="1" i="1" dirty="0" smtClean="0">
                <a:solidFill>
                  <a:srgbClr val="FFC000"/>
                </a:solidFill>
              </a:rPr>
              <a:t>Punic Wars</a:t>
            </a:r>
          </a:p>
          <a:p>
            <a:pPr algn="ctr"/>
            <a:r>
              <a:rPr lang="en-US" b="1" dirty="0" smtClean="0">
                <a:solidFill>
                  <a:srgbClr val="FFC000"/>
                </a:solidFill>
              </a:rPr>
              <a:t>Ides </a:t>
            </a:r>
            <a:r>
              <a:rPr lang="en-US" b="1" dirty="0">
                <a:solidFill>
                  <a:srgbClr val="FFC000"/>
                </a:solidFill>
              </a:rPr>
              <a:t>of </a:t>
            </a:r>
            <a:r>
              <a:rPr lang="en-US" b="1" dirty="0" smtClean="0">
                <a:solidFill>
                  <a:srgbClr val="FFC000"/>
                </a:solidFill>
              </a:rPr>
              <a:t>March</a:t>
            </a:r>
            <a:endParaRPr lang="en-US" dirty="0"/>
          </a:p>
          <a:p>
            <a:pPr algn="ctr"/>
            <a:r>
              <a:rPr lang="en-US" b="1" dirty="0" err="1" smtClean="0">
                <a:solidFill>
                  <a:srgbClr val="FFC000"/>
                </a:solidFill>
              </a:rPr>
              <a:t>Pax</a:t>
            </a:r>
            <a:r>
              <a:rPr lang="en-US" b="1" dirty="0" smtClean="0">
                <a:solidFill>
                  <a:srgbClr val="FFC000"/>
                </a:solidFill>
              </a:rPr>
              <a:t> </a:t>
            </a:r>
            <a:r>
              <a:rPr lang="en-US" b="1" dirty="0" err="1" smtClean="0">
                <a:solidFill>
                  <a:srgbClr val="FFC000"/>
                </a:solidFill>
              </a:rPr>
              <a:t>Romana</a:t>
            </a:r>
            <a:endParaRPr lang="en-US" dirty="0"/>
          </a:p>
          <a:p>
            <a:pPr algn="ctr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46822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Sentences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 a group, you need to complete the following: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FFC000"/>
                </a:solidFill>
              </a:rPr>
              <a:t>Read the definitions that you and your group came up with for each word.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FFC000"/>
                </a:solidFill>
              </a:rPr>
              <a:t>Create an image that will help you remember  each word.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FFC000"/>
                </a:solidFill>
              </a:rPr>
              <a:t>Write a sentence that contains each word.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9310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953000"/>
            <a:ext cx="7772400" cy="1362075"/>
          </a:xfrm>
        </p:spPr>
        <p:txBody>
          <a:bodyPr/>
          <a:lstStyle/>
          <a:p>
            <a:r>
              <a:rPr lang="en-US" dirty="0" smtClean="0"/>
              <a:t>Synonyms/ Antonyms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85800" y="3429000"/>
            <a:ext cx="7772400" cy="1500187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With your elbow partner, come up with a synonym as well as an antonym for each word.</a:t>
            </a:r>
          </a:p>
          <a:p>
            <a:endParaRPr lang="en-US" dirty="0"/>
          </a:p>
          <a:p>
            <a:r>
              <a:rPr lang="en-US" b="1" dirty="0" smtClean="0"/>
              <a:t>Synonym: </a:t>
            </a:r>
            <a:r>
              <a:rPr lang="en-US" dirty="0" smtClean="0"/>
              <a:t>a </a:t>
            </a:r>
            <a:r>
              <a:rPr lang="en-US" dirty="0"/>
              <a:t>word or phrase that means exactly or nearly the same as another word </a:t>
            </a:r>
            <a:endParaRPr lang="en-US" dirty="0" smtClean="0"/>
          </a:p>
          <a:p>
            <a:r>
              <a:rPr lang="en-US" b="1" dirty="0" smtClean="0"/>
              <a:t>Antonym</a:t>
            </a:r>
            <a:r>
              <a:rPr lang="en-US" dirty="0"/>
              <a:t>: a word </a:t>
            </a:r>
            <a:r>
              <a:rPr lang="en-US" dirty="0" smtClean="0"/>
              <a:t>or phrase that means the opposite </a:t>
            </a:r>
            <a:r>
              <a:rPr lang="en-US" dirty="0"/>
              <a:t>in meaning to </a:t>
            </a:r>
            <a:r>
              <a:rPr lang="en-US" dirty="0" smtClean="0"/>
              <a:t>another word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53517">
            <a:off x="1813576" y="371163"/>
            <a:ext cx="2028825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80476">
            <a:off x="4618300" y="707767"/>
            <a:ext cx="3251112" cy="20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9781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Common Mistakes with Synonyms/Antonyms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Multiple words/phrases</a:t>
            </a:r>
          </a:p>
          <a:p>
            <a:r>
              <a:rPr lang="en-US" dirty="0" smtClean="0"/>
              <a:t>Picking words you don’t know the definition of</a:t>
            </a:r>
          </a:p>
          <a:p>
            <a:r>
              <a:rPr lang="en-US" dirty="0" smtClean="0"/>
              <a:t>They are related but don’t mean the same thing</a:t>
            </a:r>
          </a:p>
          <a:p>
            <a:r>
              <a:rPr lang="en-US" dirty="0" smtClean="0"/>
              <a:t>Incorrect synonyms/antonyms</a:t>
            </a:r>
          </a:p>
          <a:p>
            <a:r>
              <a:rPr lang="en-US" dirty="0" smtClean="0"/>
              <a:t>Picking at random off of </a:t>
            </a:r>
            <a:r>
              <a:rPr lang="en-US" smtClean="0"/>
              <a:t>the internet</a:t>
            </a:r>
            <a:endParaRPr lang="en-US" dirty="0" smtClean="0"/>
          </a:p>
          <a:p>
            <a:r>
              <a:rPr lang="en-US" dirty="0" smtClean="0"/>
              <a:t>Just trying to finish the work as quickly as possible, not trying to actually learn the words</a:t>
            </a:r>
          </a:p>
          <a:p>
            <a:endParaRPr lang="en-US" dirty="0"/>
          </a:p>
          <a:p>
            <a:pPr marL="0" indent="0" algn="ctr">
              <a:buNone/>
            </a:pPr>
            <a:r>
              <a:rPr lang="en-US" b="1" dirty="0" smtClean="0">
                <a:solidFill>
                  <a:srgbClr val="FFFF00"/>
                </a:solidFill>
              </a:rPr>
              <a:t>REMEMBER…</a:t>
            </a:r>
          </a:p>
          <a:p>
            <a:pPr marL="0" indent="0" algn="ctr">
              <a:buNone/>
            </a:pPr>
            <a:r>
              <a:rPr lang="en-US" b="1" dirty="0" smtClean="0">
                <a:solidFill>
                  <a:srgbClr val="FFFF00"/>
                </a:solidFill>
              </a:rPr>
              <a:t>When you see this word in the unit, these are suppose to help you out so that you don’t stumble!</a:t>
            </a:r>
            <a:endParaRPr lang="en-US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5017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28600" y="228600"/>
            <a:ext cx="5867400" cy="1470025"/>
          </a:xfrm>
        </p:spPr>
        <p:txBody>
          <a:bodyPr>
            <a:normAutofit fontScale="90000"/>
          </a:bodyPr>
          <a:lstStyle/>
          <a:p>
            <a:r>
              <a:rPr lang="en-US" sz="6600" b="1" dirty="0" smtClean="0"/>
              <a:t>Ancient Rome Vocab</a:t>
            </a:r>
            <a:endParaRPr lang="en-US" sz="6600" b="1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5943600" y="762000"/>
            <a:ext cx="2286000" cy="1752600"/>
          </a:xfrm>
        </p:spPr>
        <p:txBody>
          <a:bodyPr/>
          <a:lstStyle/>
          <a:p>
            <a:r>
              <a:rPr lang="en-US" dirty="0" smtClean="0"/>
              <a:t>Day 1</a:t>
            </a:r>
            <a:endParaRPr lang="en-US" dirty="0"/>
          </a:p>
        </p:txBody>
      </p:sp>
      <p:pic>
        <p:nvPicPr>
          <p:cNvPr id="2050" name="Picture 2" descr="http://www.welcometorome.net/publicimages/full/ancient-rome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863362"/>
            <a:ext cx="6400800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6900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6864053" cy="1189038"/>
          </a:xfrm>
        </p:spPr>
        <p:txBody>
          <a:bodyPr/>
          <a:lstStyle/>
          <a:p>
            <a:r>
              <a:rPr lang="en-US" dirty="0"/>
              <a:t>Heads Up for Vocabulary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Here's how you play:</a:t>
            </a:r>
          </a:p>
          <a:p>
            <a:endParaRPr lang="en-US" dirty="0"/>
          </a:p>
          <a:p>
            <a:r>
              <a:rPr lang="en-US" dirty="0"/>
              <a:t>One player holds </a:t>
            </a:r>
            <a:r>
              <a:rPr lang="en-US" dirty="0" smtClean="0"/>
              <a:t>the flash card up </a:t>
            </a:r>
            <a:r>
              <a:rPr lang="en-US" dirty="0"/>
              <a:t>to his/her forehead. </a:t>
            </a:r>
          </a:p>
          <a:p>
            <a:r>
              <a:rPr lang="en-US" dirty="0" smtClean="0"/>
              <a:t>The </a:t>
            </a:r>
            <a:r>
              <a:rPr lang="en-US" dirty="0"/>
              <a:t>other players give clues to help the player guess the word (without using the word). </a:t>
            </a:r>
          </a:p>
          <a:p>
            <a:r>
              <a:rPr lang="en-US" dirty="0"/>
              <a:t>Once the word is guessed </a:t>
            </a:r>
            <a:r>
              <a:rPr lang="en-US" dirty="0" smtClean="0"/>
              <a:t>correctly</a:t>
            </a:r>
            <a:r>
              <a:rPr lang="en-US" dirty="0"/>
              <a:t>, the player </a:t>
            </a:r>
            <a:r>
              <a:rPr lang="en-US" dirty="0" smtClean="0"/>
              <a:t>will pick up another flashcard so </a:t>
            </a:r>
            <a:r>
              <a:rPr lang="en-US" dirty="0"/>
              <a:t>that a new word will pop up on the screen. </a:t>
            </a:r>
          </a:p>
          <a:p>
            <a:r>
              <a:rPr lang="en-US" dirty="0"/>
              <a:t>A player can "pass" on a word by </a:t>
            </a:r>
            <a:r>
              <a:rPr lang="en-US" dirty="0" smtClean="0"/>
              <a:t>saying “pass” and placing that card in a separate pile. </a:t>
            </a:r>
            <a:endParaRPr lang="en-US" dirty="0"/>
          </a:p>
          <a:p>
            <a:r>
              <a:rPr lang="en-US" dirty="0"/>
              <a:t>Play continues for 60 seconds. </a:t>
            </a:r>
          </a:p>
          <a:p>
            <a:r>
              <a:rPr lang="en-US" dirty="0"/>
              <a:t>Player counts the words solved correctly. </a:t>
            </a:r>
          </a:p>
          <a:p>
            <a:r>
              <a:rPr lang="en-US" dirty="0" smtClean="0"/>
              <a:t>The notecards are then shuffled and passed </a:t>
            </a:r>
            <a:r>
              <a:rPr lang="en-US" dirty="0"/>
              <a:t>to another player and the game continues until everyone has a turn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/>
              <a:t>For an extra challenge: </a:t>
            </a:r>
          </a:p>
          <a:p>
            <a:r>
              <a:rPr lang="en-US" dirty="0" smtClean="0"/>
              <a:t>Try the 'the </a:t>
            </a:r>
            <a:r>
              <a:rPr lang="en-US" dirty="0"/>
              <a:t>act it out - no words' rule.  </a:t>
            </a:r>
          </a:p>
        </p:txBody>
      </p:sp>
      <p:pic>
        <p:nvPicPr>
          <p:cNvPr id="1025" name="Picture 1" descr="http://3.bp.blogspot.com/-rPSCMW6naIo/UvlFN8lAGfI/AAAAAAAACRE/x72ptuBXouc/s1600/Screen+Shot+2014-02-10+at+4.27.46+P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52400"/>
            <a:ext cx="2133600" cy="2122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http://tse1.mm.bing.net/th?&amp;id=OIP.M960a579bf4fb288a03d9b2f86826e98fo0&amp;w=315&amp;h=164&amp;c=0&amp;pid=1.9&amp;rs=0&amp;p=0&amp;url=http%3A%2F%2Fwww.ellentv.com%2F2013%2F10%2F01%2Fheads-up-the-game-show-episode-2%2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5181600"/>
            <a:ext cx="2857500" cy="1495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0660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dirty="0" smtClean="0"/>
              <a:t>Sign Language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9144000" cy="6096000"/>
          </a:xfrm>
        </p:spPr>
        <p:txBody>
          <a:bodyPr>
            <a:normAutofit/>
          </a:bodyPr>
          <a:lstStyle/>
          <a:p>
            <a:r>
              <a:rPr lang="en-US" dirty="0" smtClean="0"/>
              <a:t>Use American Sign Language to spell each vocabulary word. 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r>
              <a:rPr lang="en-US" dirty="0" smtClean="0"/>
              <a:t>Now use your finger and write each word in the air</a:t>
            </a:r>
            <a:endParaRPr lang="en-US" dirty="0"/>
          </a:p>
        </p:txBody>
      </p:sp>
      <p:pic>
        <p:nvPicPr>
          <p:cNvPr id="4" name="Picture 3" descr="http://www.qualityansweringservice.com/sites/default/files/images/abc1280x960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954410"/>
            <a:ext cx="5486400" cy="37934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80842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Sort Your </a:t>
            </a:r>
            <a:r>
              <a:rPr lang="en-US" b="1" dirty="0" smtClean="0"/>
              <a:t>Words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Sort </a:t>
            </a:r>
            <a:r>
              <a:rPr lang="en-US" dirty="0"/>
              <a:t>your words by making three piles. A pile for words you could teach to another student offering several examples, a pile for words you know the meaning to, a pile for words you really are not sure what the meaning is. </a:t>
            </a:r>
          </a:p>
        </p:txBody>
      </p:sp>
      <p:pic>
        <p:nvPicPr>
          <p:cNvPr id="6146" name="Picture 2" descr="http://ts1.mm.bing.net/th?&amp;id=HN.608009439208344046&amp;w=300&amp;h=300&amp;c=0&amp;pid=1.9&amp;rs=0&amp;p=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311315"/>
            <a:ext cx="3505200" cy="2325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0968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Words in </a:t>
            </a:r>
            <a:r>
              <a:rPr lang="en-US" b="1" dirty="0" smtClean="0"/>
              <a:t>Words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Divide </a:t>
            </a:r>
            <a:r>
              <a:rPr lang="en-US" dirty="0"/>
              <a:t>your paper into 9 boxes, (3 boxes in 3 rows). Choose 9 of your vocabulary words; write one vocabulary word at the top of each box. Now try to find as many words as you can within each chosen vocabulary word. </a:t>
            </a:r>
          </a:p>
        </p:txBody>
      </p:sp>
    </p:spTree>
    <p:extLst>
      <p:ext uri="{BB962C8B-B14F-4D97-AF65-F5344CB8AC3E}">
        <p14:creationId xmlns:p14="http://schemas.microsoft.com/office/powerpoint/2010/main" val="798268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Doodle </a:t>
            </a:r>
            <a:r>
              <a:rPr lang="en-US" b="1" dirty="0" smtClean="0"/>
              <a:t>Words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r>
              <a:rPr lang="en-US" dirty="0" smtClean="0"/>
              <a:t>Choose </a:t>
            </a:r>
            <a:r>
              <a:rPr lang="en-US" dirty="0"/>
              <a:t>5 words you totally understand and write your words using doodles to show what each word </a:t>
            </a:r>
            <a:r>
              <a:rPr lang="en-US" dirty="0" smtClean="0"/>
              <a:t>means on a separate sheet of paper. </a:t>
            </a:r>
            <a:r>
              <a:rPr lang="en-US" dirty="0"/>
              <a:t>When you are done, put a star by your favorite doodle word.</a:t>
            </a:r>
          </a:p>
        </p:txBody>
      </p:sp>
      <p:pic>
        <p:nvPicPr>
          <p:cNvPr id="9218" name="Picture 2" descr="http://www.doodlerblog.com/wp-content/uploads/1300/scan0007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99" y="3761740"/>
            <a:ext cx="3274923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ts1.mm.bing.net/th?&amp;id=HN.608038219776657046&amp;w=300&amp;h=300&amp;c=0&amp;pid=1.9&amp;rs=0&amp;p=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945890"/>
            <a:ext cx="3810000" cy="260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0017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Silly </a:t>
            </a:r>
            <a:r>
              <a:rPr lang="en-US" b="1" dirty="0" smtClean="0"/>
              <a:t>Sentences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Create </a:t>
            </a:r>
            <a:r>
              <a:rPr lang="en-US" dirty="0"/>
              <a:t>several silly sentences by using as many vocabulary words as you can.  Can you turn a silly sentence into a tongue twister ? </a:t>
            </a:r>
          </a:p>
        </p:txBody>
      </p:sp>
      <p:pic>
        <p:nvPicPr>
          <p:cNvPr id="10242" name="Picture 2" descr="http://ts3.mm.bing.net/th?id=HN.608016397052085482&amp;w=234&amp;h=164&amp;c=7&amp;rs=1&amp;pid=1.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372853"/>
            <a:ext cx="3886200" cy="2723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3953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Vocabulary Rock and Roll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 descr="C:\Users\mlaw\AppData\Local\Microsoft\Windows\Temporary Internet Files\Content.Outlook\ODCYA42E\vocabulary rock n ro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4284" y="1447800"/>
            <a:ext cx="4002640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3124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Vocabulary Quiz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Directions:</a:t>
            </a:r>
          </a:p>
          <a:p>
            <a:pPr marL="0" indent="0">
              <a:buNone/>
            </a:pPr>
            <a:r>
              <a:rPr lang="en-US" dirty="0" smtClean="0"/>
              <a:t>Choose 5 vocabulary words from your list and free write a paragraph using all 5 words. </a:t>
            </a:r>
          </a:p>
          <a:p>
            <a:pPr lvl="1"/>
            <a:r>
              <a:rPr lang="en-US" dirty="0" smtClean="0"/>
              <a:t>Be sure to underline all 5 words.</a:t>
            </a:r>
          </a:p>
          <a:p>
            <a:pPr lvl="1"/>
            <a:r>
              <a:rPr lang="en-US" dirty="0" smtClean="0"/>
              <a:t>Your paragraph will be graded on you using all of the words correctly and creatively. </a:t>
            </a:r>
          </a:p>
          <a:p>
            <a:pPr lvl="1"/>
            <a:r>
              <a:rPr lang="en-US" dirty="0" smtClean="0"/>
              <a:t>If your paragraph does not make sense, then you will not receive a passing grade.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6165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4343400" cy="5715000"/>
          </a:xfrm>
        </p:spPr>
        <p:txBody>
          <a:bodyPr>
            <a:normAutofit/>
          </a:bodyPr>
          <a:lstStyle/>
          <a:p>
            <a:r>
              <a:rPr lang="en-US" sz="2400" dirty="0"/>
              <a:t>I can use new vocabulary when discussing </a:t>
            </a:r>
            <a:r>
              <a:rPr lang="en-US" sz="2400" dirty="0" smtClean="0"/>
              <a:t>Rome.</a:t>
            </a:r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Success Criteria:</a:t>
            </a:r>
          </a:p>
          <a:p>
            <a:pPr lvl="1"/>
            <a:r>
              <a:rPr lang="en-US" sz="2000" dirty="0"/>
              <a:t>Define the terms</a:t>
            </a:r>
          </a:p>
          <a:p>
            <a:pPr lvl="1"/>
            <a:r>
              <a:rPr lang="en-US" sz="2000" dirty="0"/>
              <a:t>Use appropriately in a sentence</a:t>
            </a:r>
          </a:p>
          <a:p>
            <a:pPr lvl="1"/>
            <a:r>
              <a:rPr lang="en-US" sz="2000" dirty="0"/>
              <a:t>Create a visual representation</a:t>
            </a:r>
          </a:p>
          <a:p>
            <a:pPr lvl="1"/>
            <a:r>
              <a:rPr lang="en-US" sz="2000" dirty="0"/>
              <a:t>Generate synonyms/antonyms </a:t>
            </a:r>
          </a:p>
          <a:p>
            <a:pPr lvl="1"/>
            <a:r>
              <a:rPr lang="en-US" sz="2000" dirty="0"/>
              <a:t>Participate in vocabulary activities about </a:t>
            </a:r>
            <a:r>
              <a:rPr lang="en-US" sz="2000" dirty="0" smtClean="0"/>
              <a:t>Rome.</a:t>
            </a:r>
            <a:endParaRPr lang="en-US" sz="2000" dirty="0"/>
          </a:p>
        </p:txBody>
      </p:sp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5410200" y="1981200"/>
            <a:ext cx="31242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b="1" dirty="0" smtClean="0"/>
              <a:t>Objective</a:t>
            </a:r>
          </a:p>
        </p:txBody>
      </p:sp>
      <p:pic>
        <p:nvPicPr>
          <p:cNvPr id="2050" name="Picture 2" descr="http://ts1.mm.bing.net/th?&amp;id=HN.608035466712842410&amp;w=300&amp;h=300&amp;c=0&amp;pid=1.9&amp;rs=0&amp;p=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0411" y="3200400"/>
            <a:ext cx="28575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4890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Key Vocabulary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en-US" b="1" i="1" dirty="0" smtClean="0">
                <a:solidFill>
                  <a:srgbClr val="FFC000"/>
                </a:solidFill>
              </a:rPr>
              <a:t>Etruscans</a:t>
            </a:r>
            <a:endParaRPr lang="en-US" dirty="0"/>
          </a:p>
          <a:p>
            <a:pPr algn="ctr"/>
            <a:r>
              <a:rPr lang="en-US" b="1" i="1" dirty="0" smtClean="0">
                <a:solidFill>
                  <a:srgbClr val="FFC000"/>
                </a:solidFill>
              </a:rPr>
              <a:t>Romulus </a:t>
            </a:r>
            <a:r>
              <a:rPr lang="en-US" b="1" i="1" dirty="0">
                <a:solidFill>
                  <a:srgbClr val="FFC000"/>
                </a:solidFill>
              </a:rPr>
              <a:t>&amp; </a:t>
            </a:r>
            <a:r>
              <a:rPr lang="en-US" b="1" i="1" dirty="0" smtClean="0">
                <a:solidFill>
                  <a:srgbClr val="FFC000"/>
                </a:solidFill>
              </a:rPr>
              <a:t>Remus</a:t>
            </a:r>
            <a:endParaRPr lang="en-US" dirty="0"/>
          </a:p>
          <a:p>
            <a:pPr algn="ctr"/>
            <a:r>
              <a:rPr lang="en-US" b="1" i="1" dirty="0" smtClean="0">
                <a:solidFill>
                  <a:srgbClr val="FFC000"/>
                </a:solidFill>
              </a:rPr>
              <a:t>Republic</a:t>
            </a:r>
            <a:endParaRPr lang="en-US" dirty="0" smtClean="0"/>
          </a:p>
          <a:p>
            <a:pPr algn="ctr"/>
            <a:r>
              <a:rPr lang="en-US" b="1" i="1" dirty="0" smtClean="0">
                <a:solidFill>
                  <a:srgbClr val="FFC000"/>
                </a:solidFill>
              </a:rPr>
              <a:t>Patricians</a:t>
            </a:r>
            <a:endParaRPr lang="en-US" dirty="0"/>
          </a:p>
          <a:p>
            <a:pPr algn="ctr"/>
            <a:r>
              <a:rPr lang="en-US" b="1" i="1" dirty="0" smtClean="0">
                <a:solidFill>
                  <a:srgbClr val="FFC000"/>
                </a:solidFill>
              </a:rPr>
              <a:t>Plebeians</a:t>
            </a:r>
            <a:endParaRPr lang="en-US" dirty="0"/>
          </a:p>
          <a:p>
            <a:pPr algn="ctr"/>
            <a:r>
              <a:rPr lang="en-US" b="1" i="1" dirty="0" smtClean="0">
                <a:solidFill>
                  <a:srgbClr val="FFC000"/>
                </a:solidFill>
              </a:rPr>
              <a:t>Roman Senate</a:t>
            </a:r>
          </a:p>
          <a:p>
            <a:pPr algn="ctr"/>
            <a:r>
              <a:rPr lang="en-US" b="1" i="1" dirty="0" smtClean="0">
                <a:solidFill>
                  <a:srgbClr val="FFC000"/>
                </a:solidFill>
              </a:rPr>
              <a:t>Consuls</a:t>
            </a:r>
            <a:endParaRPr lang="en-US" dirty="0"/>
          </a:p>
          <a:p>
            <a:pPr algn="ctr"/>
            <a:r>
              <a:rPr lang="en-US" b="1" i="1" dirty="0" smtClean="0">
                <a:solidFill>
                  <a:srgbClr val="FFC000"/>
                </a:solidFill>
              </a:rPr>
              <a:t>Tribunes</a:t>
            </a:r>
            <a:endParaRPr lang="en-US" dirty="0"/>
          </a:p>
          <a:p>
            <a:pPr algn="ctr"/>
            <a:r>
              <a:rPr lang="en-US" b="1" i="1" dirty="0" smtClean="0">
                <a:solidFill>
                  <a:srgbClr val="FFC000"/>
                </a:solidFill>
              </a:rPr>
              <a:t>Assembly</a:t>
            </a:r>
            <a:endParaRPr lang="en-US" dirty="0"/>
          </a:p>
          <a:p>
            <a:pPr algn="ctr"/>
            <a:r>
              <a:rPr lang="en-US" b="1" i="1" dirty="0" smtClean="0">
                <a:solidFill>
                  <a:srgbClr val="FFC000"/>
                </a:solidFill>
              </a:rPr>
              <a:t>Veto</a:t>
            </a:r>
            <a:endParaRPr lang="en-US" dirty="0"/>
          </a:p>
          <a:p>
            <a:pPr algn="ctr"/>
            <a:r>
              <a:rPr lang="en-US" b="1" i="1" dirty="0" smtClean="0">
                <a:solidFill>
                  <a:srgbClr val="FFC000"/>
                </a:solidFill>
              </a:rPr>
              <a:t>Punic Wars</a:t>
            </a:r>
          </a:p>
          <a:p>
            <a:pPr algn="ctr"/>
            <a:r>
              <a:rPr lang="en-US" b="1" dirty="0" smtClean="0">
                <a:solidFill>
                  <a:srgbClr val="FFC000"/>
                </a:solidFill>
              </a:rPr>
              <a:t>Ides </a:t>
            </a:r>
            <a:r>
              <a:rPr lang="en-US" b="1" dirty="0">
                <a:solidFill>
                  <a:srgbClr val="FFC000"/>
                </a:solidFill>
              </a:rPr>
              <a:t>of </a:t>
            </a:r>
            <a:r>
              <a:rPr lang="en-US" b="1" dirty="0" smtClean="0">
                <a:solidFill>
                  <a:srgbClr val="FFC000"/>
                </a:solidFill>
              </a:rPr>
              <a:t>March</a:t>
            </a:r>
            <a:endParaRPr lang="en-US" dirty="0"/>
          </a:p>
          <a:p>
            <a:pPr algn="ctr"/>
            <a:r>
              <a:rPr lang="en-US" b="1" dirty="0" err="1" smtClean="0">
                <a:solidFill>
                  <a:srgbClr val="FFC000"/>
                </a:solidFill>
              </a:rPr>
              <a:t>Pax</a:t>
            </a:r>
            <a:r>
              <a:rPr lang="en-US" b="1" dirty="0" smtClean="0">
                <a:solidFill>
                  <a:srgbClr val="FFC000"/>
                </a:solidFill>
              </a:rPr>
              <a:t> </a:t>
            </a:r>
            <a:r>
              <a:rPr lang="en-US" b="1" dirty="0" err="1" smtClean="0">
                <a:solidFill>
                  <a:srgbClr val="FFC000"/>
                </a:solidFill>
              </a:rPr>
              <a:t>Romana</a:t>
            </a:r>
            <a:endParaRPr lang="en-US" dirty="0"/>
          </a:p>
          <a:p>
            <a:pPr algn="ctr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61765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Circle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Don’t Know- Heard It- Know It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943829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3048000"/>
            <a:ext cx="7772400" cy="1470025"/>
          </a:xfrm>
        </p:spPr>
        <p:txBody>
          <a:bodyPr/>
          <a:lstStyle/>
          <a:p>
            <a:r>
              <a:rPr lang="en-US" dirty="0" smtClean="0"/>
              <a:t>Vocabulary Pre-Groupings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295400" y="4724400"/>
            <a:ext cx="6400800" cy="17526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Without knowing the definitions, with your group members, organize the 15 words into categories and be ready to explain why you organized them the way you did.</a:t>
            </a:r>
            <a:endParaRPr lang="en-US" dirty="0"/>
          </a:p>
        </p:txBody>
      </p:sp>
      <p:pic>
        <p:nvPicPr>
          <p:cNvPr id="5122" name="Picture 2" descr="http://ts1.mm.bing.net/th?&amp;id=HN.607999011022373985&amp;w=300&amp;h=300&amp;c=0&amp;pid=1.9&amp;rs=0&amp;p=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5011" y="381000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5794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Vocabulary Chant</a:t>
            </a:r>
            <a:endParaRPr lang="en-US" b="1" dirty="0"/>
          </a:p>
        </p:txBody>
      </p:sp>
      <p:sp>
        <p:nvSpPr>
          <p:cNvPr id="5" name="Subtitle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/>
          </a:bodyPr>
          <a:lstStyle/>
          <a:p>
            <a:r>
              <a:rPr lang="en-US" dirty="0" smtClean="0"/>
              <a:t>Repeat after me the following terms:</a:t>
            </a:r>
          </a:p>
          <a:p>
            <a:r>
              <a:rPr lang="en-US" sz="1400" b="1" i="1" dirty="0">
                <a:solidFill>
                  <a:srgbClr val="FFC000"/>
                </a:solidFill>
              </a:rPr>
              <a:t>Etruscans</a:t>
            </a:r>
            <a:endParaRPr lang="en-US" sz="1400" dirty="0"/>
          </a:p>
          <a:p>
            <a:r>
              <a:rPr lang="en-US" sz="1400" b="1" i="1" dirty="0">
                <a:solidFill>
                  <a:srgbClr val="FFC000"/>
                </a:solidFill>
              </a:rPr>
              <a:t>Romulus &amp; Remus</a:t>
            </a:r>
            <a:endParaRPr lang="en-US" sz="1400" dirty="0"/>
          </a:p>
          <a:p>
            <a:r>
              <a:rPr lang="en-US" sz="1400" b="1" i="1" dirty="0">
                <a:solidFill>
                  <a:srgbClr val="FFC000"/>
                </a:solidFill>
              </a:rPr>
              <a:t>Republic</a:t>
            </a:r>
            <a:endParaRPr lang="en-US" sz="1400" dirty="0"/>
          </a:p>
          <a:p>
            <a:r>
              <a:rPr lang="en-US" sz="1400" b="1" i="1" dirty="0">
                <a:solidFill>
                  <a:srgbClr val="FFC000"/>
                </a:solidFill>
              </a:rPr>
              <a:t>Patricians</a:t>
            </a:r>
            <a:endParaRPr lang="en-US" sz="1400" dirty="0"/>
          </a:p>
          <a:p>
            <a:r>
              <a:rPr lang="en-US" sz="1400" b="1" i="1" dirty="0">
                <a:solidFill>
                  <a:srgbClr val="FFC000"/>
                </a:solidFill>
              </a:rPr>
              <a:t>Plebeians</a:t>
            </a:r>
            <a:endParaRPr lang="en-US" sz="1400" dirty="0"/>
          </a:p>
          <a:p>
            <a:r>
              <a:rPr lang="en-US" sz="1400" b="1" i="1" dirty="0" smtClean="0">
                <a:solidFill>
                  <a:srgbClr val="FFC000"/>
                </a:solidFill>
              </a:rPr>
              <a:t>Roman </a:t>
            </a:r>
            <a:r>
              <a:rPr lang="en-US" sz="1400" b="1" i="1" dirty="0">
                <a:solidFill>
                  <a:srgbClr val="FFC000"/>
                </a:solidFill>
              </a:rPr>
              <a:t>Senate</a:t>
            </a:r>
          </a:p>
          <a:p>
            <a:r>
              <a:rPr lang="en-US" sz="1400" b="1" i="1" dirty="0">
                <a:solidFill>
                  <a:srgbClr val="FFC000"/>
                </a:solidFill>
              </a:rPr>
              <a:t>Consuls</a:t>
            </a:r>
            <a:endParaRPr lang="en-US" sz="1400" dirty="0"/>
          </a:p>
          <a:p>
            <a:r>
              <a:rPr lang="en-US" sz="1400" b="1" i="1" dirty="0">
                <a:solidFill>
                  <a:srgbClr val="FFC000"/>
                </a:solidFill>
              </a:rPr>
              <a:t>Tribunes</a:t>
            </a:r>
            <a:endParaRPr lang="en-US" sz="1400" dirty="0"/>
          </a:p>
          <a:p>
            <a:r>
              <a:rPr lang="en-US" sz="1400" b="1" i="1" dirty="0">
                <a:solidFill>
                  <a:srgbClr val="FFC000"/>
                </a:solidFill>
              </a:rPr>
              <a:t>Assembly</a:t>
            </a:r>
            <a:endParaRPr lang="en-US" sz="1400" dirty="0"/>
          </a:p>
          <a:p>
            <a:r>
              <a:rPr lang="en-US" sz="1400" b="1" i="1" dirty="0">
                <a:solidFill>
                  <a:srgbClr val="FFC000"/>
                </a:solidFill>
              </a:rPr>
              <a:t>Veto</a:t>
            </a:r>
            <a:endParaRPr lang="en-US" sz="1400" dirty="0"/>
          </a:p>
          <a:p>
            <a:r>
              <a:rPr lang="en-US" sz="1400" b="1" i="1" dirty="0">
                <a:solidFill>
                  <a:srgbClr val="FFC000"/>
                </a:solidFill>
              </a:rPr>
              <a:t>Punic Wars</a:t>
            </a:r>
          </a:p>
          <a:p>
            <a:r>
              <a:rPr lang="en-US" sz="1400" b="1" dirty="0" smtClean="0">
                <a:solidFill>
                  <a:srgbClr val="FFC000"/>
                </a:solidFill>
              </a:rPr>
              <a:t>Ides </a:t>
            </a:r>
            <a:r>
              <a:rPr lang="en-US" sz="1400" b="1" dirty="0">
                <a:solidFill>
                  <a:srgbClr val="FFC000"/>
                </a:solidFill>
              </a:rPr>
              <a:t>of March</a:t>
            </a:r>
            <a:endParaRPr lang="en-US" sz="1400" dirty="0"/>
          </a:p>
          <a:p>
            <a:r>
              <a:rPr lang="en-US" sz="1400" b="1" dirty="0" err="1">
                <a:solidFill>
                  <a:srgbClr val="FFC000"/>
                </a:solidFill>
              </a:rPr>
              <a:t>Pax</a:t>
            </a:r>
            <a:r>
              <a:rPr lang="en-US" sz="1400" b="1" dirty="0">
                <a:solidFill>
                  <a:srgbClr val="FFC000"/>
                </a:solidFill>
              </a:rPr>
              <a:t> </a:t>
            </a:r>
            <a:r>
              <a:rPr lang="en-US" sz="1400" b="1" dirty="0" err="1">
                <a:solidFill>
                  <a:srgbClr val="FFC000"/>
                </a:solidFill>
              </a:rPr>
              <a:t>Romana</a:t>
            </a:r>
            <a:endParaRPr lang="en-US" sz="1400" dirty="0"/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1026" name="Picture 2" descr="http://www.crystalinks.com/ColosseumNight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0982" y="2590800"/>
            <a:ext cx="5643918" cy="3781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7657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934200" cy="1143000"/>
          </a:xfrm>
        </p:spPr>
        <p:txBody>
          <a:bodyPr/>
          <a:lstStyle/>
          <a:p>
            <a:r>
              <a:rPr lang="en-US" b="1" dirty="0" smtClean="0"/>
              <a:t>Definitions- 8 words or less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8991600" cy="5257800"/>
          </a:xfrm>
        </p:spPr>
        <p:txBody>
          <a:bodyPr>
            <a:normAutofit fontScale="92500"/>
          </a:bodyPr>
          <a:lstStyle/>
          <a:p>
            <a:r>
              <a:rPr lang="en-US" sz="1800" b="1" i="1" u="sng" dirty="0">
                <a:solidFill>
                  <a:srgbClr val="FFC000"/>
                </a:solidFill>
              </a:rPr>
              <a:t>Etruscans</a:t>
            </a:r>
            <a:r>
              <a:rPr lang="en-US" sz="1800" dirty="0"/>
              <a:t>: modern name given to a civilization of ancient Italy in the area </a:t>
            </a:r>
            <a:endParaRPr lang="en-US" sz="1800" dirty="0" smtClean="0"/>
          </a:p>
          <a:p>
            <a:pPr marL="0" indent="0">
              <a:buNone/>
            </a:pPr>
            <a:r>
              <a:rPr lang="en-US" sz="1800" dirty="0"/>
              <a:t> </a:t>
            </a:r>
            <a:r>
              <a:rPr lang="en-US" sz="1800" dirty="0" smtClean="0"/>
              <a:t>      corresponding </a:t>
            </a:r>
            <a:r>
              <a:rPr lang="en-US" sz="1800" dirty="0"/>
              <a:t>roughly to Tuscany, western Umbria, and northern Lazio</a:t>
            </a:r>
            <a:r>
              <a:rPr lang="en-US" sz="1800" b="1" i="1" dirty="0"/>
              <a:t> </a:t>
            </a:r>
            <a:endParaRPr lang="en-US" sz="1800" dirty="0"/>
          </a:p>
          <a:p>
            <a:r>
              <a:rPr lang="en-US" sz="1800" b="1" i="1" u="sng" dirty="0">
                <a:solidFill>
                  <a:srgbClr val="FFC000"/>
                </a:solidFill>
              </a:rPr>
              <a:t>Romulus &amp; Remus</a:t>
            </a:r>
            <a:r>
              <a:rPr lang="en-US" sz="1800" dirty="0"/>
              <a:t>: twin brothers and main characters of Rome's foundation myth</a:t>
            </a:r>
          </a:p>
          <a:p>
            <a:r>
              <a:rPr lang="en-US" sz="1800" b="1" i="1" u="sng" dirty="0">
                <a:solidFill>
                  <a:srgbClr val="FFC000"/>
                </a:solidFill>
              </a:rPr>
              <a:t>Republic</a:t>
            </a:r>
            <a:r>
              <a:rPr lang="en-US" sz="1800" dirty="0"/>
              <a:t>:  the governance of the city of Rome</a:t>
            </a:r>
          </a:p>
          <a:p>
            <a:r>
              <a:rPr lang="en-US" sz="1800" b="1" i="1" u="sng" dirty="0">
                <a:solidFill>
                  <a:srgbClr val="FFC000"/>
                </a:solidFill>
              </a:rPr>
              <a:t>Patricians</a:t>
            </a:r>
            <a:r>
              <a:rPr lang="en-US" sz="1800" dirty="0"/>
              <a:t>: a group of ruling class families in ancient Rome</a:t>
            </a:r>
          </a:p>
          <a:p>
            <a:r>
              <a:rPr lang="en-US" sz="1800" b="1" i="1" u="sng" dirty="0">
                <a:solidFill>
                  <a:srgbClr val="FFC000"/>
                </a:solidFill>
              </a:rPr>
              <a:t>Plebeians</a:t>
            </a:r>
            <a:r>
              <a:rPr lang="en-US" sz="1800" dirty="0"/>
              <a:t>: the general body of free Roman citizens who were not patricians</a:t>
            </a:r>
          </a:p>
          <a:p>
            <a:r>
              <a:rPr lang="en-US" sz="1800" b="1" i="1" u="sng" dirty="0" smtClean="0">
                <a:solidFill>
                  <a:srgbClr val="FFC000"/>
                </a:solidFill>
              </a:rPr>
              <a:t>Roman </a:t>
            </a:r>
            <a:r>
              <a:rPr lang="en-US" sz="1800" b="1" i="1" u="sng" dirty="0">
                <a:solidFill>
                  <a:srgbClr val="FFC000"/>
                </a:solidFill>
              </a:rPr>
              <a:t>Senate</a:t>
            </a:r>
            <a:r>
              <a:rPr lang="en-US" sz="1800" dirty="0"/>
              <a:t>: political institution in ancient Rome set up of wiser members of the society or ruling class</a:t>
            </a:r>
          </a:p>
          <a:p>
            <a:r>
              <a:rPr lang="en-US" sz="1800" b="1" i="1" u="sng" dirty="0">
                <a:solidFill>
                  <a:srgbClr val="FFC000"/>
                </a:solidFill>
              </a:rPr>
              <a:t>Consuls</a:t>
            </a:r>
            <a:r>
              <a:rPr lang="en-US" sz="1800" dirty="0"/>
              <a:t>: the highest elected office of the Roman Republic and an appointive office under the Empire</a:t>
            </a:r>
          </a:p>
          <a:p>
            <a:r>
              <a:rPr lang="en-US" sz="1800" b="1" i="1" u="sng" dirty="0">
                <a:solidFill>
                  <a:srgbClr val="FFC000"/>
                </a:solidFill>
              </a:rPr>
              <a:t>Tribunes</a:t>
            </a:r>
            <a:r>
              <a:rPr lang="en-US" sz="1800" dirty="0"/>
              <a:t>: the title of various elected officials in Ancient Rome</a:t>
            </a:r>
          </a:p>
          <a:p>
            <a:r>
              <a:rPr lang="en-US" sz="1800" b="1" i="1" u="sng" dirty="0">
                <a:solidFill>
                  <a:srgbClr val="FFC000"/>
                </a:solidFill>
              </a:rPr>
              <a:t>Assembly</a:t>
            </a:r>
            <a:r>
              <a:rPr lang="en-US" sz="1800" dirty="0"/>
              <a:t>:  political institutions in the ancient Roman </a:t>
            </a:r>
            <a:r>
              <a:rPr lang="en-US" sz="1800" dirty="0" smtClean="0"/>
              <a:t>Republic</a:t>
            </a:r>
            <a:r>
              <a:rPr lang="en-US" sz="1800" dirty="0"/>
              <a:t> </a:t>
            </a:r>
            <a:r>
              <a:rPr lang="en-US" sz="1800" dirty="0" smtClean="0"/>
              <a:t>in </a:t>
            </a:r>
            <a:r>
              <a:rPr lang="en-US" sz="1800" dirty="0"/>
              <a:t>which the people had the final say</a:t>
            </a:r>
          </a:p>
          <a:p>
            <a:r>
              <a:rPr lang="en-US" sz="1800" b="1" i="1" u="sng" dirty="0">
                <a:solidFill>
                  <a:srgbClr val="FFC000"/>
                </a:solidFill>
              </a:rPr>
              <a:t>Veto</a:t>
            </a:r>
            <a:r>
              <a:rPr lang="en-US" sz="1800" dirty="0"/>
              <a:t>: Latin for "I forbid" – is the power to unilaterally stop an official action</a:t>
            </a:r>
          </a:p>
          <a:p>
            <a:r>
              <a:rPr lang="en-US" sz="1800" b="1" i="1" u="sng" dirty="0">
                <a:solidFill>
                  <a:srgbClr val="FFC000"/>
                </a:solidFill>
              </a:rPr>
              <a:t>Punic Wars</a:t>
            </a:r>
            <a:r>
              <a:rPr lang="en-US" sz="1800" dirty="0"/>
              <a:t>: a series of three wars fought between </a:t>
            </a:r>
            <a:r>
              <a:rPr lang="en-US" sz="1800" dirty="0" smtClean="0"/>
              <a:t>Rome</a:t>
            </a:r>
            <a:r>
              <a:rPr lang="en-US" sz="1800" dirty="0"/>
              <a:t> </a:t>
            </a:r>
            <a:r>
              <a:rPr lang="en-US" sz="1800" dirty="0" smtClean="0"/>
              <a:t>and Carthage </a:t>
            </a:r>
            <a:r>
              <a:rPr lang="en-US" sz="1800" dirty="0"/>
              <a:t>from 264 BC to 146 BC</a:t>
            </a:r>
          </a:p>
          <a:p>
            <a:r>
              <a:rPr lang="en-US" sz="1800" b="1" u="sng" dirty="0" smtClean="0">
                <a:solidFill>
                  <a:srgbClr val="FFC000"/>
                </a:solidFill>
              </a:rPr>
              <a:t>Ides </a:t>
            </a:r>
            <a:r>
              <a:rPr lang="en-US" sz="1800" b="1" u="sng" dirty="0">
                <a:solidFill>
                  <a:srgbClr val="FFC000"/>
                </a:solidFill>
              </a:rPr>
              <a:t>of March</a:t>
            </a:r>
            <a:r>
              <a:rPr lang="en-US" sz="1800" dirty="0"/>
              <a:t>: the date of the assassination of Julius </a:t>
            </a:r>
            <a:r>
              <a:rPr lang="en-US" sz="1800" dirty="0" smtClean="0"/>
              <a:t>Caesar</a:t>
            </a:r>
            <a:r>
              <a:rPr lang="en-US" sz="1800" dirty="0"/>
              <a:t> </a:t>
            </a:r>
            <a:r>
              <a:rPr lang="en-US" sz="1800" dirty="0" smtClean="0"/>
              <a:t>in </a:t>
            </a:r>
            <a:r>
              <a:rPr lang="en-US" sz="1800" dirty="0"/>
              <a:t>44 BC</a:t>
            </a:r>
          </a:p>
          <a:p>
            <a:r>
              <a:rPr lang="en-US" sz="1800" b="1" u="sng" dirty="0" err="1">
                <a:solidFill>
                  <a:srgbClr val="FFC000"/>
                </a:solidFill>
              </a:rPr>
              <a:t>Pax</a:t>
            </a:r>
            <a:r>
              <a:rPr lang="en-US" sz="1800" b="1" u="sng" dirty="0">
                <a:solidFill>
                  <a:srgbClr val="FFC000"/>
                </a:solidFill>
              </a:rPr>
              <a:t> </a:t>
            </a:r>
            <a:r>
              <a:rPr lang="en-US" sz="1800" b="1" u="sng" dirty="0" err="1">
                <a:solidFill>
                  <a:srgbClr val="FFC000"/>
                </a:solidFill>
              </a:rPr>
              <a:t>Romana</a:t>
            </a:r>
            <a:r>
              <a:rPr lang="en-US" sz="1800" dirty="0"/>
              <a:t>: the long period of relative peace and minimal expansion by the Roman military</a:t>
            </a:r>
          </a:p>
          <a:p>
            <a:endParaRPr lang="en-US" sz="1800" b="1" dirty="0">
              <a:solidFill>
                <a:srgbClr val="FFC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7720" y="0"/>
            <a:ext cx="1824006" cy="2216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5391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Definitions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As a group, you need to complete the following: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FFC000"/>
                </a:solidFill>
              </a:rPr>
              <a:t>Read the definitions for all 17 words on the back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b="1" dirty="0" smtClean="0">
                <a:solidFill>
                  <a:srgbClr val="FFC000"/>
                </a:solidFill>
              </a:rPr>
              <a:t>Put the definition on your paper in 8 words or less.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b="1" dirty="0" smtClean="0">
                <a:solidFill>
                  <a:srgbClr val="FFC000"/>
                </a:solidFill>
              </a:rPr>
              <a:t>Draw a picture representing each word in the box with the definition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b="1" dirty="0" smtClean="0"/>
              <a:t>With the 2 assigned vocab words, draw and color a picture for each word, on the computer paper, that represents the word.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17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3231</TotalTime>
  <Words>1447</Words>
  <Application>Microsoft Office PowerPoint</Application>
  <PresentationFormat>On-screen Show (4:3)</PresentationFormat>
  <Paragraphs>198</Paragraphs>
  <Slides>27</Slides>
  <Notes>2</Notes>
  <HiddenSlides>4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1_Office Theme</vt:lpstr>
      <vt:lpstr>Warm UP:  Think about the following two questions and be ready to discuss</vt:lpstr>
      <vt:lpstr>Ancient Rome Vocab</vt:lpstr>
      <vt:lpstr>Objective</vt:lpstr>
      <vt:lpstr>Key Vocabulary</vt:lpstr>
      <vt:lpstr>Circle</vt:lpstr>
      <vt:lpstr>Vocabulary Pre-Groupings</vt:lpstr>
      <vt:lpstr>Vocabulary Chant</vt:lpstr>
      <vt:lpstr>Definitions- 8 words or less</vt:lpstr>
      <vt:lpstr>Definitions:</vt:lpstr>
      <vt:lpstr>Sentences:</vt:lpstr>
      <vt:lpstr>Definitions</vt:lpstr>
      <vt:lpstr>Warm Up:</vt:lpstr>
      <vt:lpstr>Warm Up:</vt:lpstr>
      <vt:lpstr>Ancient Rome Vocab</vt:lpstr>
      <vt:lpstr>Objective</vt:lpstr>
      <vt:lpstr>Key Vocabulary</vt:lpstr>
      <vt:lpstr>Sentences:</vt:lpstr>
      <vt:lpstr>Synonyms/ Antonyms</vt:lpstr>
      <vt:lpstr>Common Mistakes with Synonyms/Antonyms</vt:lpstr>
      <vt:lpstr>Heads Up for Vocabulary </vt:lpstr>
      <vt:lpstr>Sign Language</vt:lpstr>
      <vt:lpstr>Sort Your Words</vt:lpstr>
      <vt:lpstr>Words in Words</vt:lpstr>
      <vt:lpstr>Doodle Words</vt:lpstr>
      <vt:lpstr>Silly Sentences</vt:lpstr>
      <vt:lpstr>Vocabulary Rock and Roll</vt:lpstr>
      <vt:lpstr>Vocabulary Quiz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Teren Cabrera</dc:creator>
  <cp:lastModifiedBy>Meghan Law</cp:lastModifiedBy>
  <cp:revision>116</cp:revision>
  <dcterms:created xsi:type="dcterms:W3CDTF">2014-09-02T13:16:40Z</dcterms:created>
  <dcterms:modified xsi:type="dcterms:W3CDTF">2016-03-31T16:29:06Z</dcterms:modified>
</cp:coreProperties>
</file>