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90" r:id="rId3"/>
    <p:sldId id="256" r:id="rId4"/>
    <p:sldId id="260" r:id="rId5"/>
    <p:sldId id="261" r:id="rId6"/>
    <p:sldId id="273" r:id="rId7"/>
    <p:sldId id="291" r:id="rId8"/>
    <p:sldId id="283" r:id="rId9"/>
    <p:sldId id="284" r:id="rId10"/>
    <p:sldId id="285" r:id="rId11"/>
    <p:sldId id="286" r:id="rId12"/>
    <p:sldId id="287" r:id="rId13"/>
    <p:sldId id="288" r:id="rId14"/>
    <p:sldId id="293" r:id="rId15"/>
    <p:sldId id="262" r:id="rId16"/>
    <p:sldId id="263" r:id="rId17"/>
    <p:sldId id="264" r:id="rId18"/>
    <p:sldId id="265" r:id="rId19"/>
    <p:sldId id="266" r:id="rId20"/>
    <p:sldId id="267" r:id="rId21"/>
    <p:sldId id="268" r:id="rId22"/>
    <p:sldId id="269" r:id="rId23"/>
    <p:sldId id="270" r:id="rId24"/>
    <p:sldId id="272" r:id="rId25"/>
    <p:sldId id="274" r:id="rId26"/>
    <p:sldId id="289" r:id="rId27"/>
    <p:sldId id="27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1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CEE8AE6-B469-45D8-8899-527148872CAC}" type="datetime1">
              <a:rPr lang="en-US"/>
              <a:pPr/>
              <a:t>4/1/2016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C484461-74F9-4815-B1F8-A6C988AD7515}" type="slidenum">
              <a:rPr lang="en-US"/>
              <a:pPr/>
              <a:t>‹#›</a:t>
            </a:fld>
            <a:endParaRPr lang="en-US"/>
          </a:p>
        </p:txBody>
      </p:sp>
    </p:spTree>
    <p:extLst>
      <p:ext uri="{BB962C8B-B14F-4D97-AF65-F5344CB8AC3E}">
        <p14:creationId xmlns:p14="http://schemas.microsoft.com/office/powerpoint/2010/main" val="128152883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http://www.cantonlocal.org/Downloads/Chapter%2032%20Notes%20Geography%20of%20Rome.pdf</a:t>
            </a:r>
          </a:p>
          <a:p>
            <a:pPr>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sto MT" charset="0"/>
                <a:ea typeface="ＭＳ Ｐゴシック" charset="-128"/>
              </a:defRPr>
            </a:lvl1pPr>
            <a:lvl2pPr marL="37931725" indent="-37474525">
              <a:defRPr>
                <a:solidFill>
                  <a:schemeClr val="tx1"/>
                </a:solidFill>
                <a:latin typeface="Calisto MT" charset="0"/>
                <a:ea typeface="ＭＳ Ｐゴシック" charset="-128"/>
              </a:defRPr>
            </a:lvl2pPr>
            <a:lvl3pPr>
              <a:defRPr>
                <a:solidFill>
                  <a:schemeClr val="tx1"/>
                </a:solidFill>
                <a:latin typeface="Calisto MT" charset="0"/>
                <a:ea typeface="ＭＳ Ｐゴシック" charset="-128"/>
              </a:defRPr>
            </a:lvl3pPr>
            <a:lvl4pPr>
              <a:defRPr>
                <a:solidFill>
                  <a:schemeClr val="tx1"/>
                </a:solidFill>
                <a:latin typeface="Calisto MT" charset="0"/>
                <a:ea typeface="ＭＳ Ｐゴシック" charset="-128"/>
              </a:defRPr>
            </a:lvl4pPr>
            <a:lvl5pPr>
              <a:defRPr>
                <a:solidFill>
                  <a:schemeClr val="tx1"/>
                </a:solidFill>
                <a:latin typeface="Calisto MT" charset="0"/>
                <a:ea typeface="ＭＳ Ｐゴシック" charset="-128"/>
              </a:defRPr>
            </a:lvl5pPr>
            <a:lvl6pPr marL="457200" fontAlgn="base">
              <a:spcBef>
                <a:spcPct val="0"/>
              </a:spcBef>
              <a:spcAft>
                <a:spcPct val="0"/>
              </a:spcAft>
              <a:defRPr>
                <a:solidFill>
                  <a:schemeClr val="tx1"/>
                </a:solidFill>
                <a:latin typeface="Calisto MT" charset="0"/>
                <a:ea typeface="ＭＳ Ｐゴシック" charset="-128"/>
              </a:defRPr>
            </a:lvl6pPr>
            <a:lvl7pPr marL="914400" fontAlgn="base">
              <a:spcBef>
                <a:spcPct val="0"/>
              </a:spcBef>
              <a:spcAft>
                <a:spcPct val="0"/>
              </a:spcAft>
              <a:defRPr>
                <a:solidFill>
                  <a:schemeClr val="tx1"/>
                </a:solidFill>
                <a:latin typeface="Calisto MT" charset="0"/>
                <a:ea typeface="ＭＳ Ｐゴシック" charset="-128"/>
              </a:defRPr>
            </a:lvl7pPr>
            <a:lvl8pPr marL="1371600" fontAlgn="base">
              <a:spcBef>
                <a:spcPct val="0"/>
              </a:spcBef>
              <a:spcAft>
                <a:spcPct val="0"/>
              </a:spcAft>
              <a:defRPr>
                <a:solidFill>
                  <a:schemeClr val="tx1"/>
                </a:solidFill>
                <a:latin typeface="Calisto MT" charset="0"/>
                <a:ea typeface="ＭＳ Ｐゴシック" charset="-128"/>
              </a:defRPr>
            </a:lvl8pPr>
            <a:lvl9pPr marL="1828800" fontAlgn="base">
              <a:spcBef>
                <a:spcPct val="0"/>
              </a:spcBef>
              <a:spcAft>
                <a:spcPct val="0"/>
              </a:spcAft>
              <a:defRPr>
                <a:solidFill>
                  <a:schemeClr val="tx1"/>
                </a:solidFill>
                <a:latin typeface="Calisto MT" charset="0"/>
                <a:ea typeface="ＭＳ Ｐゴシック" charset="-128"/>
              </a:defRPr>
            </a:lvl9pPr>
          </a:lstStyle>
          <a:p>
            <a:fld id="{1D140EA9-ACA4-40EF-A62D-905579F27185}" type="slidenum">
              <a:rPr lang="en-US">
                <a:latin typeface="Calibri" charset="0"/>
              </a:rPr>
              <a:pPr/>
              <a:t>25</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tandardR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4191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1500" y="1676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Date Placeholder 3"/>
          <p:cNvSpPr>
            <a:spLocks noGrp="1"/>
          </p:cNvSpPr>
          <p:nvPr>
            <p:ph type="dt" sz="half" idx="10"/>
          </p:nvPr>
        </p:nvSpPr>
        <p:spPr/>
        <p:txBody>
          <a:bodyPr/>
          <a:lstStyle>
            <a:lvl1pPr>
              <a:defRPr/>
            </a:lvl1pPr>
          </a:lstStyle>
          <a:p>
            <a:fld id="{070DAC89-394F-4496-A8E7-217049E83B9C}" type="datetime1">
              <a:rPr lang="en-US"/>
              <a:pPr/>
              <a:t>4/1/2016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9B1F9FF9-3CF6-4AB6-86FF-F786C79492D9}" type="slidenum">
              <a:rPr lang="en-US"/>
              <a:pPr/>
              <a:t>‹#›</a:t>
            </a:fld>
            <a:endParaRPr lang="en-US"/>
          </a:p>
        </p:txBody>
      </p:sp>
    </p:spTree>
    <p:extLst>
      <p:ext uri="{BB962C8B-B14F-4D97-AF65-F5344CB8AC3E}">
        <p14:creationId xmlns:p14="http://schemas.microsoft.com/office/powerpoint/2010/main" val="105765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2305050"/>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6797675" y="538163"/>
            <a:ext cx="1808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434609"/>
            <a:ext cx="3749040" cy="1709928"/>
          </a:xfrm>
        </p:spPr>
        <p:txBody>
          <a:bodyPr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7" name="Date Placeholder 4"/>
          <p:cNvSpPr>
            <a:spLocks noGrp="1"/>
          </p:cNvSpPr>
          <p:nvPr>
            <p:ph type="dt" sz="half" idx="10"/>
          </p:nvPr>
        </p:nvSpPr>
        <p:spPr/>
        <p:txBody>
          <a:bodyPr/>
          <a:lstStyle>
            <a:lvl1pPr>
              <a:defRPr/>
            </a:lvl1pPr>
          </a:lstStyle>
          <a:p>
            <a:fld id="{F8210790-B27B-455C-A460-7BCC16E9D2F1}" type="datetime1">
              <a:rPr lang="en-US"/>
              <a:pPr/>
              <a:t>4/1/2016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14C346A9-08DE-4767-BE70-E46C0133C108}" type="slidenum">
              <a:rPr lang="en-US"/>
              <a:pPr/>
              <a:t>‹#›</a:t>
            </a:fld>
            <a:endParaRPr lang="en-US"/>
          </a:p>
        </p:txBody>
      </p:sp>
    </p:spTree>
    <p:extLst>
      <p:ext uri="{BB962C8B-B14F-4D97-AF65-F5344CB8AC3E}">
        <p14:creationId xmlns:p14="http://schemas.microsoft.com/office/powerpoint/2010/main" val="293014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5"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ortR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4225" y="4665663"/>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7" name="Date Placeholder 4"/>
          <p:cNvSpPr>
            <a:spLocks noGrp="1"/>
          </p:cNvSpPr>
          <p:nvPr>
            <p:ph type="dt" sz="half" idx="10"/>
          </p:nvPr>
        </p:nvSpPr>
        <p:spPr/>
        <p:txBody>
          <a:bodyPr/>
          <a:lstStyle>
            <a:lvl1pPr>
              <a:defRPr/>
            </a:lvl1pPr>
          </a:lstStyle>
          <a:p>
            <a:fld id="{3C7F3F3C-5639-4528-B65F-0382B4B4E70E}" type="datetime1">
              <a:rPr lang="en-US"/>
              <a:pPr/>
              <a:t>4/1/2016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E2E3FC06-7A9A-4FE2-B4C7-D3F5F8F1F3AC}" type="slidenum">
              <a:rPr lang="en-US"/>
              <a:pPr/>
              <a:t>‹#›</a:t>
            </a:fld>
            <a:endParaRPr lang="en-US"/>
          </a:p>
        </p:txBody>
      </p:sp>
    </p:spTree>
    <p:extLst>
      <p:ext uri="{BB962C8B-B14F-4D97-AF65-F5344CB8AC3E}">
        <p14:creationId xmlns:p14="http://schemas.microsoft.com/office/powerpoint/2010/main" val="107641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6"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6835775" y="279400"/>
            <a:ext cx="16954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hortRu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4665663"/>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85255">
            <a:off x="2865438" y="3182938"/>
            <a:ext cx="16970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1" name="Date Placeholder 4"/>
          <p:cNvSpPr>
            <a:spLocks noGrp="1"/>
          </p:cNvSpPr>
          <p:nvPr>
            <p:ph type="dt" sz="half" idx="14"/>
          </p:nvPr>
        </p:nvSpPr>
        <p:spPr/>
        <p:txBody>
          <a:bodyPr/>
          <a:lstStyle>
            <a:lvl1pPr>
              <a:defRPr/>
            </a:lvl1pPr>
          </a:lstStyle>
          <a:p>
            <a:fld id="{96814D76-8421-467A-B9A9-7CF179778A71}" type="datetime1">
              <a:rPr lang="en-US"/>
              <a:pPr/>
              <a:t>4/1/2016</a:t>
            </a:fld>
            <a:endParaRPr lang="en-US"/>
          </a:p>
        </p:txBody>
      </p:sp>
      <p:sp>
        <p:nvSpPr>
          <p:cNvPr id="12" name="Footer Placeholder 5"/>
          <p:cNvSpPr>
            <a:spLocks noGrp="1"/>
          </p:cNvSpPr>
          <p:nvPr>
            <p:ph type="ftr" sz="quarter" idx="15"/>
          </p:nvPr>
        </p:nvSpPr>
        <p:spPr/>
        <p:txBody>
          <a:bodyPr/>
          <a:lstStyle>
            <a:lvl1pPr>
              <a:defRPr/>
            </a:lvl1pPr>
          </a:lstStyle>
          <a:p>
            <a:pPr>
              <a:defRPr/>
            </a:pPr>
            <a:endParaRPr lang="en-US"/>
          </a:p>
        </p:txBody>
      </p:sp>
      <p:sp>
        <p:nvSpPr>
          <p:cNvPr id="13" name="Slide Number Placeholder 6"/>
          <p:cNvSpPr>
            <a:spLocks noGrp="1"/>
          </p:cNvSpPr>
          <p:nvPr>
            <p:ph type="sldNum" sz="quarter" idx="16"/>
          </p:nvPr>
        </p:nvSpPr>
        <p:spPr/>
        <p:txBody>
          <a:bodyPr/>
          <a:lstStyle>
            <a:lvl1pPr>
              <a:defRPr/>
            </a:lvl1pPr>
          </a:lstStyle>
          <a:p>
            <a:fld id="{18DDEB28-49F8-4FD4-8E36-92AA9CDF4668}" type="slidenum">
              <a:rPr lang="en-US"/>
              <a:pPr/>
              <a:t>‹#›</a:t>
            </a:fld>
            <a:endParaRPr lang="en-US"/>
          </a:p>
        </p:txBody>
      </p:sp>
    </p:spTree>
    <p:extLst>
      <p:ext uri="{BB962C8B-B14F-4D97-AF65-F5344CB8AC3E}">
        <p14:creationId xmlns:p14="http://schemas.microsoft.com/office/powerpoint/2010/main" val="221839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4983480" y="4800600"/>
            <a:ext cx="3246120" cy="1188720"/>
          </a:xfrm>
        </p:spPr>
        <p:txBody>
          <a:bodyPr rtlCol="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1" name="Title 1"/>
          <p:cNvSpPr>
            <a:spLocks noGrp="1"/>
          </p:cNvSpPr>
          <p:nvPr>
            <p:ph type="title"/>
          </p:nvPr>
        </p:nvSpPr>
        <p:spPr>
          <a:xfrm rot="21240000">
            <a:off x="4717562" y="3396154"/>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dirty="0"/>
          </a:p>
        </p:txBody>
      </p:sp>
      <p:sp>
        <p:nvSpPr>
          <p:cNvPr id="8" name="Date Placeholder 4"/>
          <p:cNvSpPr>
            <a:spLocks noGrp="1"/>
          </p:cNvSpPr>
          <p:nvPr>
            <p:ph type="dt" sz="half" idx="15"/>
          </p:nvPr>
        </p:nvSpPr>
        <p:spPr/>
        <p:txBody>
          <a:bodyPr/>
          <a:lstStyle>
            <a:lvl1pPr>
              <a:defRPr/>
            </a:lvl1pPr>
          </a:lstStyle>
          <a:p>
            <a:fld id="{C0BAF3FA-F636-4A45-A04F-666C7BBCB38D}" type="datetime1">
              <a:rPr lang="en-US"/>
              <a:pPr/>
              <a:t>4/1/2016</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2" name="Slide Number Placeholder 6"/>
          <p:cNvSpPr>
            <a:spLocks noGrp="1"/>
          </p:cNvSpPr>
          <p:nvPr>
            <p:ph type="sldNum" sz="quarter" idx="17"/>
          </p:nvPr>
        </p:nvSpPr>
        <p:spPr/>
        <p:txBody>
          <a:bodyPr/>
          <a:lstStyle>
            <a:lvl1pPr>
              <a:defRPr/>
            </a:lvl1pPr>
          </a:lstStyle>
          <a:p>
            <a:fld id="{0F1A9FEC-EB35-41E2-8840-2AE47D2283CF}" type="slidenum">
              <a:rPr lang="en-US"/>
              <a:pPr/>
              <a:t>‹#›</a:t>
            </a:fld>
            <a:endParaRPr lang="en-US"/>
          </a:p>
        </p:txBody>
      </p:sp>
    </p:spTree>
    <p:extLst>
      <p:ext uri="{BB962C8B-B14F-4D97-AF65-F5344CB8AC3E}">
        <p14:creationId xmlns:p14="http://schemas.microsoft.com/office/powerpoint/2010/main" val="2705125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7427913" y="2619375"/>
            <a:ext cx="1581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22260">
            <a:off x="6338888" y="604838"/>
            <a:ext cx="16113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22260">
            <a:off x="4891088" y="985838"/>
            <a:ext cx="16113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762000" y="4876800"/>
            <a:ext cx="3048000" cy="1188720"/>
          </a:xfrm>
        </p:spPr>
        <p:txBody>
          <a:bodyPr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4" name="Title 1"/>
          <p:cNvSpPr>
            <a:spLocks noGrp="1"/>
          </p:cNvSpPr>
          <p:nvPr>
            <p:ph type="title"/>
          </p:nvPr>
        </p:nvSpPr>
        <p:spPr>
          <a:xfrm rot="21240000">
            <a:off x="455724" y="3551615"/>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13" name="Date Placeholder 4"/>
          <p:cNvSpPr>
            <a:spLocks noGrp="1"/>
          </p:cNvSpPr>
          <p:nvPr>
            <p:ph type="dt" sz="half" idx="16"/>
          </p:nvPr>
        </p:nvSpPr>
        <p:spPr/>
        <p:txBody>
          <a:bodyPr/>
          <a:lstStyle>
            <a:lvl1pPr>
              <a:defRPr/>
            </a:lvl1pPr>
          </a:lstStyle>
          <a:p>
            <a:fld id="{DF03395A-4392-4ACA-A3A1-EA07EDCD8CFC}" type="datetime1">
              <a:rPr lang="en-US"/>
              <a:pPr/>
              <a:t>4/1/2016</a:t>
            </a:fld>
            <a:endParaRPr lang="en-US"/>
          </a:p>
        </p:txBody>
      </p:sp>
      <p:sp>
        <p:nvSpPr>
          <p:cNvPr id="15" name="Footer Placeholder 5"/>
          <p:cNvSpPr>
            <a:spLocks noGrp="1"/>
          </p:cNvSpPr>
          <p:nvPr>
            <p:ph type="ftr" sz="quarter" idx="17"/>
          </p:nvPr>
        </p:nvSpPr>
        <p:spPr/>
        <p:txBody>
          <a:bodyPr/>
          <a:lstStyle>
            <a:lvl1pPr>
              <a:defRPr/>
            </a:lvl1pPr>
          </a:lstStyle>
          <a:p>
            <a:pPr>
              <a:defRPr/>
            </a:pPr>
            <a:endParaRPr lang="en-US"/>
          </a:p>
        </p:txBody>
      </p:sp>
      <p:sp>
        <p:nvSpPr>
          <p:cNvPr id="18" name="Slide Number Placeholder 6"/>
          <p:cNvSpPr>
            <a:spLocks noGrp="1"/>
          </p:cNvSpPr>
          <p:nvPr>
            <p:ph type="sldNum" sz="quarter" idx="18"/>
          </p:nvPr>
        </p:nvSpPr>
        <p:spPr/>
        <p:txBody>
          <a:bodyPr/>
          <a:lstStyle>
            <a:lvl1pPr>
              <a:defRPr/>
            </a:lvl1pPr>
          </a:lstStyle>
          <a:p>
            <a:fld id="{C1BD5CC6-9677-4E14-BC5E-E53AED28C4C8}" type="slidenum">
              <a:rPr lang="en-US"/>
              <a:pPr/>
              <a:t>‹#›</a:t>
            </a:fld>
            <a:endParaRPr lang="en-US"/>
          </a:p>
        </p:txBody>
      </p:sp>
    </p:spTree>
    <p:extLst>
      <p:ext uri="{BB962C8B-B14F-4D97-AF65-F5344CB8AC3E}">
        <p14:creationId xmlns:p14="http://schemas.microsoft.com/office/powerpoint/2010/main" val="1478708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02161652-9005-47B0-9EB4-9203C23C4DED}" type="datetime1">
              <a:rPr lang="en-US"/>
              <a:pPr/>
              <a:t>4/1/2016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B35D2-B4D0-49CE-81EC-4304AF56D2A4}" type="slidenum">
              <a:rPr lang="en-US"/>
              <a:pPr/>
              <a:t>‹#›</a:t>
            </a:fld>
            <a:endParaRPr lang="en-US"/>
          </a:p>
        </p:txBody>
      </p:sp>
    </p:spTree>
    <p:extLst>
      <p:ext uri="{BB962C8B-B14F-4D97-AF65-F5344CB8AC3E}">
        <p14:creationId xmlns:p14="http://schemas.microsoft.com/office/powerpoint/2010/main" val="440969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descr="vertical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3513" y="1562100"/>
            <a:ext cx="152400" cy="37338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D9D572C6-CD62-40D2-8277-B6EC0925B854}" type="datetime1">
              <a:rPr lang="en-US"/>
              <a:pPr/>
              <a:t>4/1/2016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A87201-C37E-4C6E-81CB-67F7B75615F6}" type="slidenum">
              <a:rPr lang="en-US"/>
              <a:pPr/>
              <a:t>‹#›</a:t>
            </a:fld>
            <a:endParaRPr lang="en-US"/>
          </a:p>
        </p:txBody>
      </p:sp>
    </p:spTree>
    <p:extLst>
      <p:ext uri="{BB962C8B-B14F-4D97-AF65-F5344CB8AC3E}">
        <p14:creationId xmlns:p14="http://schemas.microsoft.com/office/powerpoint/2010/main" val="221952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EEFCD18F-1F47-4340-8220-BEFDBF546BDD}" type="datetime1">
              <a:rPr lang="en-US"/>
              <a:pPr/>
              <a:t>4/1/2016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2F841D-28E4-49FF-8559-18438EDA7017}" type="slidenum">
              <a:rPr lang="en-US"/>
              <a:pPr/>
              <a:t>‹#›</a:t>
            </a:fld>
            <a:endParaRPr lang="en-US"/>
          </a:p>
        </p:txBody>
      </p:sp>
    </p:spTree>
    <p:extLst>
      <p:ext uri="{BB962C8B-B14F-4D97-AF65-F5344CB8AC3E}">
        <p14:creationId xmlns:p14="http://schemas.microsoft.com/office/powerpoint/2010/main" val="295484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andardR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4572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66660">
            <a:off x="5138738" y="600075"/>
            <a:ext cx="1609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29776">
            <a:off x="2073275" y="555625"/>
            <a:ext cx="1609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1790">
            <a:off x="3592513" y="936625"/>
            <a:ext cx="16097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1500" y="2057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4" name="Date Placeholder 3"/>
          <p:cNvSpPr>
            <a:spLocks noGrp="1"/>
          </p:cNvSpPr>
          <p:nvPr>
            <p:ph type="dt" sz="half" idx="18"/>
          </p:nvPr>
        </p:nvSpPr>
        <p:spPr/>
        <p:txBody>
          <a:bodyPr/>
          <a:lstStyle>
            <a:lvl1pPr>
              <a:defRPr/>
            </a:lvl1pPr>
          </a:lstStyle>
          <a:p>
            <a:fld id="{0145362E-D7DF-49CB-89C1-26D2B243A1A8}" type="datetime1">
              <a:rPr lang="en-US"/>
              <a:pPr/>
              <a:t>4/1/2016</a:t>
            </a:fld>
            <a:endParaRPr lang="en-US"/>
          </a:p>
        </p:txBody>
      </p:sp>
      <p:sp>
        <p:nvSpPr>
          <p:cNvPr id="15"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FB65ECAF-6FB0-47BA-B2E9-130AAB4E9D75}" type="slidenum">
              <a:rPr lang="en-US"/>
              <a:pPr/>
              <a:t>‹#›</a:t>
            </a:fld>
            <a:endParaRPr lang="en-US"/>
          </a:p>
        </p:txBody>
      </p:sp>
    </p:spTree>
    <p:extLst>
      <p:ext uri="{BB962C8B-B14F-4D97-AF65-F5344CB8AC3E}">
        <p14:creationId xmlns:p14="http://schemas.microsoft.com/office/powerpoint/2010/main" val="103157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33528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1282700"/>
            <a:ext cx="8001000" cy="1917700"/>
          </a:xfrm>
        </p:spPr>
        <p:txBody>
          <a:bodyPr anchor="b">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B45361F-1DF3-4DC8-B7CF-B6678C525E53}" type="datetime1">
              <a:rPr lang="en-US"/>
              <a:pPr/>
              <a:t>4/1/2016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939B2B-B2CF-4DCA-8EF6-7182B1ECFC44}" type="slidenum">
              <a:rPr lang="en-US"/>
              <a:pPr/>
              <a:t>‹#›</a:t>
            </a:fld>
            <a:endParaRPr lang="en-US"/>
          </a:p>
        </p:txBody>
      </p:sp>
    </p:spTree>
    <p:extLst>
      <p:ext uri="{BB962C8B-B14F-4D97-AF65-F5344CB8AC3E}">
        <p14:creationId xmlns:p14="http://schemas.microsoft.com/office/powerpoint/2010/main" val="65928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tandard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fld id="{B9545E8B-D16B-418E-839B-E430804AEA93}" type="datetime1">
              <a:rPr lang="en-US"/>
              <a:pPr/>
              <a:t>4/1/2016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9EA2C74-16F2-4A9C-A6DC-B3C34273E5C4}" type="slidenum">
              <a:rPr lang="en-US"/>
              <a:pPr/>
              <a:t>‹#›</a:t>
            </a:fld>
            <a:endParaRPr lang="en-US"/>
          </a:p>
        </p:txBody>
      </p:sp>
    </p:spTree>
    <p:extLst>
      <p:ext uri="{BB962C8B-B14F-4D97-AF65-F5344CB8AC3E}">
        <p14:creationId xmlns:p14="http://schemas.microsoft.com/office/powerpoint/2010/main" val="56072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tandard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p:txBody>
          <a:bodyPr/>
          <a:lstStyle>
            <a:lvl1pPr>
              <a:defRPr/>
            </a:lvl1pPr>
          </a:lstStyle>
          <a:p>
            <a:fld id="{8BE0AF17-BDE7-4462-8991-A090940C8649}" type="datetime1">
              <a:rPr lang="en-US"/>
              <a:pPr/>
              <a:t>4/1/2016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C0BDA1B9-3D9B-4C43-87DC-F9E42EDDBE69}" type="slidenum">
              <a:rPr lang="en-US"/>
              <a:pPr/>
              <a:t>‹#›</a:t>
            </a:fld>
            <a:endParaRPr lang="en-US"/>
          </a:p>
        </p:txBody>
      </p:sp>
    </p:spTree>
    <p:extLst>
      <p:ext uri="{BB962C8B-B14F-4D97-AF65-F5344CB8AC3E}">
        <p14:creationId xmlns:p14="http://schemas.microsoft.com/office/powerpoint/2010/main" val="252508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p:txBody>
          <a:bodyPr/>
          <a:lstStyle>
            <a:lvl1pPr>
              <a:defRPr/>
            </a:lvl1pPr>
          </a:lstStyle>
          <a:p>
            <a:fld id="{842B0941-6238-42D2-A5A6-956D81999A7A}" type="datetime1">
              <a:rPr lang="en-US"/>
              <a:pPr/>
              <a:t>4/1/2016</a:t>
            </a:fld>
            <a:endParaRPr lang="en-US"/>
          </a:p>
        </p:txBody>
      </p:sp>
      <p:sp>
        <p:nvSpPr>
          <p:cNvPr id="5" name="Slide Number Placeholder 5"/>
          <p:cNvSpPr>
            <a:spLocks noGrp="1"/>
          </p:cNvSpPr>
          <p:nvPr>
            <p:ph type="sldNum" sz="quarter" idx="12"/>
          </p:nvPr>
        </p:nvSpPr>
        <p:spPr/>
        <p:txBody>
          <a:bodyPr/>
          <a:lstStyle>
            <a:lvl1pPr>
              <a:defRPr/>
            </a:lvl1pPr>
          </a:lstStyle>
          <a:p>
            <a:fld id="{36E747C0-E8A9-4B36-816A-AEFD08ACE286}" type="slidenum">
              <a:rPr lang="en-US"/>
              <a:pPr/>
              <a:t>‹#›</a:t>
            </a:fld>
            <a:endParaRPr lang="en-US"/>
          </a:p>
        </p:txBody>
      </p:sp>
    </p:spTree>
    <p:extLst>
      <p:ext uri="{BB962C8B-B14F-4D97-AF65-F5344CB8AC3E}">
        <p14:creationId xmlns:p14="http://schemas.microsoft.com/office/powerpoint/2010/main" val="125735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fld id="{02737F93-2F27-4313-8E68-4025C9AA8386}" type="datetime1">
              <a:rPr lang="en-US"/>
              <a:pPr/>
              <a:t>4/1/2016</a:t>
            </a:fld>
            <a:endParaRPr lang="en-US"/>
          </a:p>
        </p:txBody>
      </p:sp>
      <p:sp>
        <p:nvSpPr>
          <p:cNvPr id="4" name="Slide Number Placeholder 5"/>
          <p:cNvSpPr>
            <a:spLocks noGrp="1"/>
          </p:cNvSpPr>
          <p:nvPr>
            <p:ph type="sldNum" sz="quarter" idx="12"/>
          </p:nvPr>
        </p:nvSpPr>
        <p:spPr/>
        <p:txBody>
          <a:bodyPr/>
          <a:lstStyle>
            <a:lvl1pPr>
              <a:defRPr/>
            </a:lvl1pPr>
          </a:lstStyle>
          <a:p>
            <a:fld id="{995B9304-B3B4-45D3-8216-9739DDC7DFCB}" type="slidenum">
              <a:rPr lang="en-US"/>
              <a:pPr/>
              <a:t>‹#›</a:t>
            </a:fld>
            <a:endParaRPr lang="en-US"/>
          </a:p>
        </p:txBody>
      </p:sp>
    </p:spTree>
    <p:extLst>
      <p:ext uri="{BB962C8B-B14F-4D97-AF65-F5344CB8AC3E}">
        <p14:creationId xmlns:p14="http://schemas.microsoft.com/office/powerpoint/2010/main" val="300625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2305050"/>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7B286E9E-0985-48FF-837A-9AD884842C7F}" type="datetime1">
              <a:rPr lang="en-US"/>
              <a:pPr/>
              <a:t>4/1/2016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CFE06E32-5D28-4A5B-A366-004DF5C87CD9}" type="slidenum">
              <a:rPr lang="en-US"/>
              <a:pPr/>
              <a:t>‹#›</a:t>
            </a:fld>
            <a:endParaRPr lang="en-US"/>
          </a:p>
        </p:txBody>
      </p:sp>
    </p:spTree>
    <p:extLst>
      <p:ext uri="{BB962C8B-B14F-4D97-AF65-F5344CB8AC3E}">
        <p14:creationId xmlns:p14="http://schemas.microsoft.com/office/powerpoint/2010/main" val="289145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TextPageOverlay.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71500" y="6159500"/>
            <a:ext cx="320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ea typeface="+mn-ea"/>
              </a:defRPr>
            </a:lvl1pPr>
          </a:lstStyle>
          <a:p>
            <a:pPr>
              <a:defRPr/>
            </a:pPr>
            <a:endParaRPr lang="en-US"/>
          </a:p>
        </p:txBody>
      </p:sp>
      <p:sp>
        <p:nvSpPr>
          <p:cNvPr id="1028" name="Title Placeholder 1"/>
          <p:cNvSpPr>
            <a:spLocks noGrp="1"/>
          </p:cNvSpPr>
          <p:nvPr>
            <p:ph type="title"/>
          </p:nvPr>
        </p:nvSpPr>
        <p:spPr bwMode="auto">
          <a:xfrm>
            <a:off x="5715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571500" y="19050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372100" y="6159500"/>
            <a:ext cx="3200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Calisto MT" charset="0"/>
              </a:defRPr>
            </a:lvl1pPr>
          </a:lstStyle>
          <a:p>
            <a:fld id="{EFDD7ADA-8B16-4FE2-BCB0-C614DE54B380}" type="datetime1">
              <a:rPr lang="en-US"/>
              <a:pPr/>
              <a:t>4/1/2016</a:t>
            </a:fld>
            <a:endParaRPr lang="en-US"/>
          </a:p>
        </p:txBody>
      </p:sp>
      <p:sp>
        <p:nvSpPr>
          <p:cNvPr id="6" name="Slide Number Placeholder 5"/>
          <p:cNvSpPr>
            <a:spLocks noGrp="1"/>
          </p:cNvSpPr>
          <p:nvPr>
            <p:ph type="sldNum" sz="quarter" idx="4"/>
          </p:nvPr>
        </p:nvSpPr>
        <p:spPr>
          <a:xfrm>
            <a:off x="4046538" y="6159500"/>
            <a:ext cx="1050925"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2"/>
                </a:solidFill>
                <a:latin typeface="Calisto MT" charset="0"/>
              </a:defRPr>
            </a:lvl1pPr>
          </a:lstStyle>
          <a:p>
            <a:fld id="{F719F7B3-0BB9-4D4E-AB33-B96E05D7722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1" r:id="rId7"/>
    <p:sldLayoutId id="2147483692"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ctr" rtl="0" fontAlgn="base">
        <a:spcBef>
          <a:spcPct val="0"/>
        </a:spcBef>
        <a:spcAft>
          <a:spcPct val="0"/>
        </a:spcAft>
        <a:defRPr sz="5400" kern="1200">
          <a:solidFill>
            <a:schemeClr val="tx1"/>
          </a:solidFill>
          <a:latin typeface="+mj-lt"/>
          <a:ea typeface="ＭＳ Ｐゴシック" charset="-128"/>
          <a:cs typeface="+mj-cs"/>
        </a:defRPr>
      </a:lvl1pPr>
      <a:lvl2pPr algn="ctr" rtl="0" fontAlgn="base">
        <a:spcBef>
          <a:spcPct val="0"/>
        </a:spcBef>
        <a:spcAft>
          <a:spcPct val="0"/>
        </a:spcAft>
        <a:defRPr sz="5400">
          <a:solidFill>
            <a:schemeClr val="tx1"/>
          </a:solidFill>
          <a:latin typeface="Calisto MT" charset="0"/>
          <a:ea typeface="ＭＳ Ｐゴシック" charset="-128"/>
        </a:defRPr>
      </a:lvl2pPr>
      <a:lvl3pPr algn="ctr" rtl="0" fontAlgn="base">
        <a:spcBef>
          <a:spcPct val="0"/>
        </a:spcBef>
        <a:spcAft>
          <a:spcPct val="0"/>
        </a:spcAft>
        <a:defRPr sz="5400">
          <a:solidFill>
            <a:schemeClr val="tx1"/>
          </a:solidFill>
          <a:latin typeface="Calisto MT" charset="0"/>
          <a:ea typeface="ＭＳ Ｐゴシック" charset="-128"/>
        </a:defRPr>
      </a:lvl3pPr>
      <a:lvl4pPr algn="ctr" rtl="0" fontAlgn="base">
        <a:spcBef>
          <a:spcPct val="0"/>
        </a:spcBef>
        <a:spcAft>
          <a:spcPct val="0"/>
        </a:spcAft>
        <a:defRPr sz="5400">
          <a:solidFill>
            <a:schemeClr val="tx1"/>
          </a:solidFill>
          <a:latin typeface="Calisto MT" charset="0"/>
          <a:ea typeface="ＭＳ Ｐゴシック" charset="-128"/>
        </a:defRPr>
      </a:lvl4pPr>
      <a:lvl5pPr algn="ctr" rtl="0" fontAlgn="base">
        <a:spcBef>
          <a:spcPct val="0"/>
        </a:spcBef>
        <a:spcAft>
          <a:spcPct val="0"/>
        </a:spcAft>
        <a:defRPr sz="5400">
          <a:solidFill>
            <a:schemeClr val="tx1"/>
          </a:solidFill>
          <a:latin typeface="Calisto MT" charset="0"/>
          <a:ea typeface="ＭＳ Ｐゴシック" charset="-128"/>
        </a:defRPr>
      </a:lvl5pPr>
      <a:lvl6pPr marL="457200" algn="ctr" rtl="0" fontAlgn="base">
        <a:spcBef>
          <a:spcPct val="0"/>
        </a:spcBef>
        <a:spcAft>
          <a:spcPct val="0"/>
        </a:spcAft>
        <a:defRPr sz="5400">
          <a:solidFill>
            <a:schemeClr val="tx1"/>
          </a:solidFill>
          <a:latin typeface="Calisto MT" charset="0"/>
          <a:ea typeface="ＭＳ Ｐゴシック" charset="-128"/>
        </a:defRPr>
      </a:lvl6pPr>
      <a:lvl7pPr marL="914400" algn="ctr" rtl="0" fontAlgn="base">
        <a:spcBef>
          <a:spcPct val="0"/>
        </a:spcBef>
        <a:spcAft>
          <a:spcPct val="0"/>
        </a:spcAft>
        <a:defRPr sz="5400">
          <a:solidFill>
            <a:schemeClr val="tx1"/>
          </a:solidFill>
          <a:latin typeface="Calisto MT" charset="0"/>
          <a:ea typeface="ＭＳ Ｐゴシック" charset="-128"/>
        </a:defRPr>
      </a:lvl7pPr>
      <a:lvl8pPr marL="1371600" algn="ctr" rtl="0" fontAlgn="base">
        <a:spcBef>
          <a:spcPct val="0"/>
        </a:spcBef>
        <a:spcAft>
          <a:spcPct val="0"/>
        </a:spcAft>
        <a:defRPr sz="5400">
          <a:solidFill>
            <a:schemeClr val="tx1"/>
          </a:solidFill>
          <a:latin typeface="Calisto MT" charset="0"/>
          <a:ea typeface="ＭＳ Ｐゴシック" charset="-128"/>
        </a:defRPr>
      </a:lvl8pPr>
      <a:lvl9pPr marL="1828800" algn="ctr" rtl="0" fontAlgn="base">
        <a:spcBef>
          <a:spcPct val="0"/>
        </a:spcBef>
        <a:spcAft>
          <a:spcPct val="0"/>
        </a:spcAft>
        <a:defRPr sz="5400">
          <a:solidFill>
            <a:schemeClr val="tx1"/>
          </a:solidFill>
          <a:latin typeface="Calisto MT" charset="0"/>
          <a:ea typeface="ＭＳ Ｐゴシック" charset="-128"/>
        </a:defRPr>
      </a:lvl9pPr>
    </p:titleStyle>
    <p:bodyStyle>
      <a:lvl1pPr marL="457200" indent="-457200" algn="l" rtl="0" fontAlgn="base">
        <a:spcBef>
          <a:spcPct val="0"/>
        </a:spcBef>
        <a:spcAft>
          <a:spcPts val="2000"/>
        </a:spcAft>
        <a:buFont typeface="Wingdings 2" charset="2"/>
        <a:buChar char=""/>
        <a:defRPr sz="2400" kern="1200">
          <a:solidFill>
            <a:schemeClr val="tx1"/>
          </a:solidFill>
          <a:latin typeface="+mn-lt"/>
          <a:ea typeface="ＭＳ Ｐゴシック" charset="-128"/>
          <a:cs typeface="+mn-cs"/>
        </a:defRPr>
      </a:lvl1pPr>
      <a:lvl2pPr marL="914400" indent="-457200" algn="l" rtl="0" fontAlgn="base">
        <a:spcBef>
          <a:spcPct val="0"/>
        </a:spcBef>
        <a:spcAft>
          <a:spcPts val="1000"/>
        </a:spcAft>
        <a:buClr>
          <a:schemeClr val="bg2"/>
        </a:buClr>
        <a:buFont typeface="Wingdings 2" charset="2"/>
        <a:buChar char=""/>
        <a:defRPr sz="2200" kern="1200">
          <a:solidFill>
            <a:schemeClr val="tx1"/>
          </a:solidFill>
          <a:latin typeface="+mn-lt"/>
          <a:ea typeface="ＭＳ Ｐゴシック" charset="-128"/>
          <a:cs typeface="+mn-cs"/>
        </a:defRPr>
      </a:lvl2pPr>
      <a:lvl3pPr marL="1371600" indent="-457200" algn="l" rtl="0" fontAlgn="base">
        <a:spcBef>
          <a:spcPct val="0"/>
        </a:spcBef>
        <a:spcAft>
          <a:spcPts val="1000"/>
        </a:spcAft>
        <a:buFont typeface="Wingdings 2" charset="2"/>
        <a:buChar char=""/>
        <a:defRPr sz="2000" kern="1200">
          <a:solidFill>
            <a:schemeClr val="tx1"/>
          </a:solidFill>
          <a:latin typeface="+mn-lt"/>
          <a:ea typeface="ＭＳ Ｐゴシック" charset="-128"/>
          <a:cs typeface="+mn-cs"/>
        </a:defRPr>
      </a:lvl3pPr>
      <a:lvl4pPr marL="1828800" indent="-457200" algn="l" rtl="0" fontAlgn="base">
        <a:spcBef>
          <a:spcPct val="0"/>
        </a:spcBef>
        <a:spcAft>
          <a:spcPts val="1000"/>
        </a:spcAft>
        <a:buClr>
          <a:schemeClr val="bg2"/>
        </a:buClr>
        <a:buFont typeface="Wingdings 2" charset="2"/>
        <a:buChar char=""/>
        <a:defRPr kern="1200">
          <a:solidFill>
            <a:schemeClr val="tx1"/>
          </a:solidFill>
          <a:latin typeface="+mn-lt"/>
          <a:ea typeface="ＭＳ Ｐゴシック" charset="-128"/>
          <a:cs typeface="+mn-cs"/>
        </a:defRPr>
      </a:lvl4pPr>
      <a:lvl5pPr marL="2286000" indent="-457200" algn="l" rtl="0" fontAlgn="base">
        <a:spcBef>
          <a:spcPct val="0"/>
        </a:spcBef>
        <a:spcAft>
          <a:spcPts val="1000"/>
        </a:spcAft>
        <a:buFont typeface="Wingdings 2" charset="2"/>
        <a:buChar char=""/>
        <a:defRPr kern="1200">
          <a:solidFill>
            <a:schemeClr val="tx1"/>
          </a:solidFill>
          <a:latin typeface="+mn-lt"/>
          <a:ea typeface="ＭＳ Ｐゴシック" charset="-128"/>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private\var\folders\oC\oCE1vfHLFguHZOcIMuNM2++++TI\-Tmp-\TemporaryItems\3388BB4A.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Warm Up</a:t>
            </a:r>
          </a:p>
        </p:txBody>
      </p:sp>
      <p:sp>
        <p:nvSpPr>
          <p:cNvPr id="19459" name="Content Placeholder 2"/>
          <p:cNvSpPr>
            <a:spLocks noGrp="1"/>
          </p:cNvSpPr>
          <p:nvPr>
            <p:ph idx="1"/>
          </p:nvPr>
        </p:nvSpPr>
        <p:spPr/>
        <p:txBody>
          <a:bodyPr/>
          <a:lstStyle/>
          <a:p>
            <a:r>
              <a:rPr lang="en-US" dirty="0" smtClean="0"/>
              <a:t>What physical features are needed to create a civilization?  </a:t>
            </a:r>
          </a:p>
          <a:p>
            <a:r>
              <a:rPr lang="en-US" dirty="0" smtClean="0"/>
              <a:t>What characteristics/features are needed to make civilizations successful?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difference between a continent and a country?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9401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001000" cy="603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606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86800" cy="621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344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Starting on page 307 to 315 of the textbook, independently complete the Geography </a:t>
            </a:r>
            <a:r>
              <a:rPr lang="en-US" dirty="0"/>
              <a:t>C</a:t>
            </a:r>
            <a:r>
              <a:rPr lang="en-US" dirty="0" smtClean="0"/>
              <a:t>hallenge </a:t>
            </a:r>
            <a:r>
              <a:rPr lang="en-US" dirty="0"/>
              <a:t>W</a:t>
            </a:r>
            <a:r>
              <a:rPr lang="en-US" dirty="0" smtClean="0"/>
              <a:t>orksheet.  You will be answering questions and labeling a map of Rome.</a:t>
            </a:r>
          </a:p>
          <a:p>
            <a:pPr lvl="1"/>
            <a:r>
              <a:rPr lang="en-US" dirty="0" smtClean="0"/>
              <a:t>Use a separate sheet of paper to give you more room to answer the questions if needed.</a:t>
            </a:r>
          </a:p>
          <a:p>
            <a:pPr lvl="1"/>
            <a:r>
              <a:rPr lang="en-US" dirty="0" smtClean="0"/>
              <a:t>All questions must be answer in complete sentences.</a:t>
            </a:r>
          </a:p>
          <a:p>
            <a:endParaRPr lang="en-US" dirty="0"/>
          </a:p>
          <a:p>
            <a:r>
              <a:rPr lang="en-US" dirty="0" smtClean="0"/>
              <a:t>You have the period to work on this and it will be due at the end of the period </a:t>
            </a:r>
            <a:r>
              <a:rPr lang="en-US" b="1" u="sng" dirty="0" smtClean="0">
                <a:solidFill>
                  <a:srgbClr val="FF0000"/>
                </a:solidFill>
              </a:rPr>
              <a:t>TODAY</a:t>
            </a:r>
            <a:r>
              <a:rPr lang="en-US" dirty="0" smtClean="0"/>
              <a:t>! </a:t>
            </a:r>
          </a:p>
        </p:txBody>
      </p:sp>
    </p:spTree>
    <p:extLst>
      <p:ext uri="{BB962C8B-B14F-4D97-AF65-F5344CB8AC3E}">
        <p14:creationId xmlns:p14="http://schemas.microsoft.com/office/powerpoint/2010/main" val="2033935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mlaw\AppData\Local\Microsoft\Windows\Temporary Internet Files\Content.Outlook\ODCYA42E\IMG_4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17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pic>
        <p:nvPicPr>
          <p:cNvPr id="25603" name="3388BB4A.png" descr="Macintosh HD:private:var:folders:oC:oCE1vfHLFguHZOcIMuNM2++++TI:-Tmp-:TemporaryItems:3388BB4A.png">
            <a:hlinkClick r:id="" action="ppaction://media"/>
          </p:cNvPr>
          <p:cNvPicPr>
            <a:picLocks noGrp="1" noChangeAspect="1" noChangeArrowheads="1"/>
          </p:cNvPicPr>
          <p:nvPr>
            <p:ph idx="1"/>
            <a:quickTimeFile r:link="rId1"/>
          </p:nvPr>
        </p:nvPicPr>
        <p:blipFill>
          <a:blip r:embed="rId3">
            <a:extLst>
              <a:ext uri="{28A0092B-C50C-407E-A947-70E740481C1C}">
                <a14:useLocalDpi xmlns:a14="http://schemas.microsoft.com/office/drawing/2010/main" val="0"/>
              </a:ext>
            </a:extLst>
          </a:blip>
          <a:srcRect/>
          <a:stretch>
            <a:fillRect/>
          </a:stretch>
        </p:blipFill>
        <p:spPr>
          <a:xfrm rot="5400000">
            <a:off x="1130300" y="-1130300"/>
            <a:ext cx="6883400" cy="9144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603"/>
                                        </p:tgtEl>
                                      </p:cBhvr>
                                    </p:cmd>
                                  </p:childTnLst>
                                </p:cTn>
                              </p:par>
                            </p:childTnLst>
                          </p:cTn>
                        </p:par>
                      </p:childTnLst>
                    </p:cTn>
                  </p:par>
                </p:childTnLst>
              </p:cTn>
              <p:nextCondLst>
                <p:cond evt="onClick" delay="0">
                  <p:tgtEl>
                    <p:spTgt spid="25603"/>
                  </p:tgtEl>
                </p:cond>
              </p:nextCondLst>
            </p:seq>
            <p:video>
              <p:cMediaNode vol="80000">
                <p:cTn id="7" fill="hold" display="0">
                  <p:stCondLst>
                    <p:cond delay="indefinite"/>
                  </p:stCondLst>
                </p:cTn>
                <p:tgtEl>
                  <p:spTgt spid="2560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Ancient Rome Question 1</a:t>
            </a:r>
          </a:p>
        </p:txBody>
      </p:sp>
      <p:sp>
        <p:nvSpPr>
          <p:cNvPr id="26627" name="Content Placeholder 2"/>
          <p:cNvSpPr>
            <a:spLocks noGrp="1"/>
          </p:cNvSpPr>
          <p:nvPr>
            <p:ph idx="1"/>
          </p:nvPr>
        </p:nvSpPr>
        <p:spPr/>
        <p:txBody>
          <a:bodyPr/>
          <a:lstStyle/>
          <a:p>
            <a:r>
              <a:rPr lang="en-US" dirty="0" smtClean="0"/>
              <a:t>What is the name of the plain on which Rome is located? </a:t>
            </a:r>
          </a:p>
          <a:p>
            <a:r>
              <a:rPr lang="en-US" dirty="0" smtClean="0"/>
              <a:t>Label the city of Rome on your map. Then color the plain on which Rome is located yellow, and label it.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Ancient Rome Question 2</a:t>
            </a:r>
          </a:p>
        </p:txBody>
      </p:sp>
      <p:sp>
        <p:nvSpPr>
          <p:cNvPr id="27651" name="Content Placeholder 2"/>
          <p:cNvSpPr>
            <a:spLocks noGrp="1"/>
          </p:cNvSpPr>
          <p:nvPr>
            <p:ph idx="1"/>
          </p:nvPr>
        </p:nvSpPr>
        <p:spPr/>
        <p:txBody>
          <a:bodyPr/>
          <a:lstStyle/>
          <a:p>
            <a:r>
              <a:rPr lang="en-US" dirty="0" smtClean="0"/>
              <a:t>What mountain ranges are located to the east and north of Rome? </a:t>
            </a:r>
          </a:p>
          <a:p>
            <a:r>
              <a:rPr lang="en-US" dirty="0" smtClean="0"/>
              <a:t>Draw in these mountain ranges on your map, color them brown, and label them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Ancient Rome Question 3</a:t>
            </a:r>
          </a:p>
        </p:txBody>
      </p:sp>
      <p:sp>
        <p:nvSpPr>
          <p:cNvPr id="28675" name="Content Placeholder 2"/>
          <p:cNvSpPr>
            <a:spLocks noGrp="1"/>
          </p:cNvSpPr>
          <p:nvPr>
            <p:ph idx="1"/>
          </p:nvPr>
        </p:nvSpPr>
        <p:spPr/>
        <p:txBody>
          <a:bodyPr/>
          <a:lstStyle/>
          <a:p>
            <a:r>
              <a:rPr lang="en-US" dirty="0" smtClean="0"/>
              <a:t>What three large bodies of water did the Roman Empire touch? </a:t>
            </a:r>
          </a:p>
          <a:p>
            <a:r>
              <a:rPr lang="en-US" dirty="0" smtClean="0"/>
              <a:t>Label these bodies of water on your map, and color them blue.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Ancient Rome Question 4</a:t>
            </a:r>
          </a:p>
        </p:txBody>
      </p:sp>
      <p:sp>
        <p:nvSpPr>
          <p:cNvPr id="29699" name="Content Placeholder 2"/>
          <p:cNvSpPr>
            <a:spLocks noGrp="1"/>
          </p:cNvSpPr>
          <p:nvPr>
            <p:ph idx="1"/>
          </p:nvPr>
        </p:nvSpPr>
        <p:spPr/>
        <p:txBody>
          <a:bodyPr/>
          <a:lstStyle/>
          <a:p>
            <a:r>
              <a:rPr lang="en-US" dirty="0" smtClean="0"/>
              <a:t>What river connects Rome to the Mediterranean Sea? </a:t>
            </a:r>
          </a:p>
          <a:p>
            <a:r>
              <a:rPr lang="en-US" dirty="0" smtClean="0"/>
              <a:t>Draw in this river on your map, color it blue, and label it.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424" y="274638"/>
            <a:ext cx="3648075" cy="1143000"/>
          </a:xfrm>
        </p:spPr>
        <p:txBody>
          <a:bodyPr/>
          <a:lstStyle/>
          <a:p>
            <a:r>
              <a:rPr lang="en-US" dirty="0" smtClean="0"/>
              <a:t>Warm Up</a:t>
            </a:r>
            <a:endParaRPr lang="en-US" dirty="0"/>
          </a:p>
        </p:txBody>
      </p:sp>
      <p:sp>
        <p:nvSpPr>
          <p:cNvPr id="3" name="Content Placeholder 2"/>
          <p:cNvSpPr>
            <a:spLocks noGrp="1"/>
          </p:cNvSpPr>
          <p:nvPr>
            <p:ph idx="1"/>
          </p:nvPr>
        </p:nvSpPr>
        <p:spPr>
          <a:xfrm>
            <a:off x="5181600" y="1676400"/>
            <a:ext cx="3733800" cy="4343400"/>
          </a:xfrm>
        </p:spPr>
        <p:txBody>
          <a:bodyPr/>
          <a:lstStyle/>
          <a:p>
            <a:r>
              <a:rPr lang="en-US" dirty="0" smtClean="0"/>
              <a:t>Take out your vocab sheet and be ready to turn it in. Then on a separate sheet of paper, answer the following question…</a:t>
            </a:r>
          </a:p>
          <a:p>
            <a:r>
              <a:rPr lang="en-US" dirty="0" smtClean="0"/>
              <a:t>Where </a:t>
            </a:r>
            <a:r>
              <a:rPr lang="en-US" dirty="0" smtClean="0"/>
              <a:t>is the ideal location for a settlement?  </a:t>
            </a:r>
          </a:p>
          <a:p>
            <a:pPr lvl="1"/>
            <a:r>
              <a:rPr lang="en-US" dirty="0" smtClean="0"/>
              <a:t>Provide 3 reasons as to why you selected this location</a:t>
            </a:r>
            <a:endParaRPr lang="en-US" dirty="0"/>
          </a:p>
        </p:txBody>
      </p:sp>
      <p:pic>
        <p:nvPicPr>
          <p:cNvPr id="1026" name="Picture 2" descr="http://upload.wikimedia.org/wikipedia/commons/7/79/Italy_relief_location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24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2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Ancient Rome Question 5</a:t>
            </a:r>
          </a:p>
        </p:txBody>
      </p:sp>
      <p:sp>
        <p:nvSpPr>
          <p:cNvPr id="30723" name="Content Placeholder 2"/>
          <p:cNvSpPr>
            <a:spLocks noGrp="1"/>
          </p:cNvSpPr>
          <p:nvPr>
            <p:ph idx="1"/>
          </p:nvPr>
        </p:nvSpPr>
        <p:spPr/>
        <p:txBody>
          <a:bodyPr/>
          <a:lstStyle/>
          <a:p>
            <a:r>
              <a:rPr lang="en-US" dirty="0" smtClean="0"/>
              <a:t>What three features formed the central northern boundary of the Roman Empire? </a:t>
            </a:r>
          </a:p>
          <a:p>
            <a:r>
              <a:rPr lang="en-US" dirty="0" smtClean="0"/>
              <a:t>Label these features on your map.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Ancient Rome Question 6</a:t>
            </a:r>
          </a:p>
        </p:txBody>
      </p:sp>
      <p:sp>
        <p:nvSpPr>
          <p:cNvPr id="31747" name="Content Placeholder 2"/>
          <p:cNvSpPr>
            <a:spLocks noGrp="1"/>
          </p:cNvSpPr>
          <p:nvPr>
            <p:ph idx="1"/>
          </p:nvPr>
        </p:nvSpPr>
        <p:spPr/>
        <p:txBody>
          <a:bodyPr/>
          <a:lstStyle/>
          <a:p>
            <a:r>
              <a:rPr lang="en-US" dirty="0" smtClean="0"/>
              <a:t>One of the major territories controlled by Rome in 117 C.E. was Britain. What were four others? </a:t>
            </a:r>
          </a:p>
          <a:p>
            <a:r>
              <a:rPr lang="en-US" dirty="0" smtClean="0"/>
              <a:t>Label these territories on your map.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Ancient Rome Question 7</a:t>
            </a:r>
          </a:p>
        </p:txBody>
      </p:sp>
      <p:sp>
        <p:nvSpPr>
          <p:cNvPr id="32771" name="Content Placeholder 2"/>
          <p:cNvSpPr>
            <a:spLocks noGrp="1"/>
          </p:cNvSpPr>
          <p:nvPr>
            <p:ph idx="1"/>
          </p:nvPr>
        </p:nvSpPr>
        <p:spPr/>
        <p:txBody>
          <a:bodyPr/>
          <a:lstStyle/>
          <a:p>
            <a:r>
              <a:rPr lang="en-US" dirty="0" smtClean="0"/>
              <a:t>What desert formed the southern boundary of the Roman Empire? </a:t>
            </a:r>
          </a:p>
          <a:p>
            <a:r>
              <a:rPr lang="en-US" dirty="0" smtClean="0"/>
              <a:t>Label this desert on your map, and color it red.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Ancient Rome Question 8</a:t>
            </a:r>
          </a:p>
        </p:txBody>
      </p:sp>
      <p:sp>
        <p:nvSpPr>
          <p:cNvPr id="33795" name="Content Placeholder 2"/>
          <p:cNvSpPr>
            <a:spLocks noGrp="1"/>
          </p:cNvSpPr>
          <p:nvPr>
            <p:ph idx="1"/>
          </p:nvPr>
        </p:nvSpPr>
        <p:spPr/>
        <p:txBody>
          <a:bodyPr/>
          <a:lstStyle/>
          <a:p>
            <a:r>
              <a:rPr lang="en-US" dirty="0" smtClean="0"/>
              <a:t>Approximately how many miles did the Roman Empire stretch from east to west? </a:t>
            </a:r>
          </a:p>
          <a:p>
            <a:r>
              <a:rPr lang="en-US" dirty="0" smtClean="0"/>
              <a:t>Label the scale of miles on your map.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Let’s Check Our Work </a:t>
            </a:r>
          </a:p>
        </p:txBody>
      </p:sp>
      <p:sp>
        <p:nvSpPr>
          <p:cNvPr id="3" name="Content Placeholder 2"/>
          <p:cNvSpPr>
            <a:spLocks noGrp="1"/>
          </p:cNvSpPr>
          <p:nvPr>
            <p:ph idx="1"/>
          </p:nvPr>
        </p:nvSpPr>
        <p:spPr>
          <a:xfrm>
            <a:off x="571500" y="1905000"/>
            <a:ext cx="8001000" cy="4557713"/>
          </a:xfrm>
        </p:spPr>
        <p:txBody>
          <a:bodyPr>
            <a:normAutofit/>
          </a:bodyPr>
          <a:lstStyle/>
          <a:p>
            <a:pPr>
              <a:lnSpc>
                <a:spcPct val="80000"/>
              </a:lnSpc>
            </a:pPr>
            <a:r>
              <a:rPr lang="en-US" sz="1700" dirty="0" smtClean="0"/>
              <a:t>The plain on which Rome is located is called the Latium Plain.</a:t>
            </a:r>
          </a:p>
          <a:p>
            <a:pPr>
              <a:lnSpc>
                <a:spcPct val="80000"/>
              </a:lnSpc>
            </a:pPr>
            <a:r>
              <a:rPr lang="en-US" sz="1700" dirty="0" smtClean="0"/>
              <a:t>The mountain ranges to the east and north of Rome are the Apennines and the Alps.</a:t>
            </a:r>
          </a:p>
          <a:p>
            <a:pPr>
              <a:lnSpc>
                <a:spcPct val="80000"/>
              </a:lnSpc>
            </a:pPr>
            <a:r>
              <a:rPr lang="en-US" sz="1700" dirty="0" smtClean="0"/>
              <a:t>The 3 bodies of water that the Roman Empire touched are the Mediterranean Sea, Black Sea, and Atlantic Ocean.</a:t>
            </a:r>
          </a:p>
          <a:p>
            <a:pPr>
              <a:lnSpc>
                <a:spcPct val="80000"/>
              </a:lnSpc>
            </a:pPr>
            <a:r>
              <a:rPr lang="en-US" sz="1700" dirty="0" smtClean="0"/>
              <a:t>The Tiber River connects Rome to the Mediterranean Sea.</a:t>
            </a:r>
          </a:p>
          <a:p>
            <a:pPr>
              <a:lnSpc>
                <a:spcPct val="80000"/>
              </a:lnSpc>
            </a:pPr>
            <a:r>
              <a:rPr lang="en-US" sz="1700" dirty="0" smtClean="0"/>
              <a:t>The features that formed the central northern boundary of the Roman Empire are the Danube River, the Carpathian Mountains, and the Rhine River.</a:t>
            </a:r>
          </a:p>
          <a:p>
            <a:pPr>
              <a:lnSpc>
                <a:spcPct val="80000"/>
              </a:lnSpc>
            </a:pPr>
            <a:r>
              <a:rPr lang="en-US" sz="1700" dirty="0" smtClean="0"/>
              <a:t>Besides Britain, the major territories controlled by Rome in the year 117 CE were Spain, Gaul, Greece, Asia Minor, Syria, Judea, and Egypt.</a:t>
            </a:r>
          </a:p>
          <a:p>
            <a:pPr>
              <a:lnSpc>
                <a:spcPct val="80000"/>
              </a:lnSpc>
            </a:pPr>
            <a:r>
              <a:rPr lang="en-US" sz="1700" dirty="0" smtClean="0"/>
              <a:t>The Sahara Desert formed the southern boundary of the Roman Empire.</a:t>
            </a:r>
          </a:p>
          <a:p>
            <a:pPr>
              <a:lnSpc>
                <a:spcPct val="80000"/>
              </a:lnSpc>
            </a:pPr>
            <a:r>
              <a:rPr lang="en-US" sz="1700" dirty="0" smtClean="0"/>
              <a:t>The Roman Empire stretched 2,500 miles from east to west.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Critical Thinking</a:t>
            </a:r>
          </a:p>
        </p:txBody>
      </p:sp>
      <p:sp>
        <p:nvSpPr>
          <p:cNvPr id="3" name="Content Placeholder 2"/>
          <p:cNvSpPr>
            <a:spLocks noGrp="1"/>
          </p:cNvSpPr>
          <p:nvPr>
            <p:ph idx="1"/>
          </p:nvPr>
        </p:nvSpPr>
        <p:spPr/>
        <p:txBody>
          <a:bodyPr>
            <a:normAutofit/>
          </a:bodyPr>
          <a:lstStyle/>
          <a:p>
            <a:pPr>
              <a:lnSpc>
                <a:spcPct val="80000"/>
              </a:lnSpc>
            </a:pPr>
            <a:r>
              <a:rPr lang="en-US" sz="2200" dirty="0" smtClean="0"/>
              <a:t>Consider the location of the Italian peninsula. How might this location have helped the Romans control trade in the Mediterranean region? </a:t>
            </a:r>
          </a:p>
          <a:p>
            <a:pPr>
              <a:lnSpc>
                <a:spcPct val="80000"/>
              </a:lnSpc>
            </a:pPr>
            <a:r>
              <a:rPr lang="en-US" sz="2200" dirty="0" smtClean="0"/>
              <a:t>How might the mountain ranges of Italy have affected people’s lives in ancient times? </a:t>
            </a:r>
          </a:p>
          <a:p>
            <a:pPr>
              <a:lnSpc>
                <a:spcPct val="80000"/>
              </a:lnSpc>
            </a:pPr>
            <a:r>
              <a:rPr lang="en-US" sz="2200" dirty="0" smtClean="0"/>
              <a:t>Were the Romans more likely to choose a land or a water route to Spain? Ex- plain your answer. </a:t>
            </a:r>
          </a:p>
          <a:p>
            <a:pPr>
              <a:lnSpc>
                <a:spcPct val="80000"/>
              </a:lnSpc>
            </a:pPr>
            <a:r>
              <a:rPr lang="en-US" sz="2200" dirty="0" smtClean="0"/>
              <a:t>At one time, the Romans avoided sea travel because the Italian peninsula had few good harbors. What evidence can you find to support the argument that this geographical drawback was eventually overcome? </a:t>
            </a:r>
          </a:p>
          <a:p>
            <a:pPr>
              <a:lnSpc>
                <a:spcPct val="80000"/>
              </a:lnSpc>
            </a:pPr>
            <a:endParaRPr lang="en-US" sz="22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you are done…</a:t>
            </a:r>
            <a:endParaRPr lang="en-US" dirty="0"/>
          </a:p>
        </p:txBody>
      </p:sp>
      <p:sp>
        <p:nvSpPr>
          <p:cNvPr id="3" name="Content Placeholder 2"/>
          <p:cNvSpPr>
            <a:spLocks noGrp="1"/>
          </p:cNvSpPr>
          <p:nvPr>
            <p:ph idx="1"/>
          </p:nvPr>
        </p:nvSpPr>
        <p:spPr/>
        <p:txBody>
          <a:bodyPr/>
          <a:lstStyle/>
          <a:p>
            <a:r>
              <a:rPr lang="en-US" dirty="0" smtClean="0"/>
              <a:t>Draw a map of Italy on a separate sheet of paper</a:t>
            </a:r>
          </a:p>
          <a:p>
            <a:r>
              <a:rPr lang="en-US" dirty="0" smtClean="0"/>
              <a:t>Include:</a:t>
            </a:r>
          </a:p>
          <a:p>
            <a:pPr lvl="1"/>
            <a:r>
              <a:rPr lang="en-US" dirty="0" smtClean="0"/>
              <a:t>How they travelled and traded</a:t>
            </a:r>
          </a:p>
          <a:p>
            <a:pPr lvl="1"/>
            <a:r>
              <a:rPr lang="en-US" dirty="0" smtClean="0"/>
              <a:t>Show the geographic environment/features</a:t>
            </a:r>
          </a:p>
          <a:p>
            <a:pPr lvl="1"/>
            <a:r>
              <a:rPr lang="en-US" dirty="0" smtClean="0"/>
              <a:t>Location of major colonies</a:t>
            </a:r>
          </a:p>
          <a:p>
            <a:pPr lvl="1"/>
            <a:r>
              <a:rPr lang="en-US" dirty="0" smtClean="0"/>
              <a:t>Location of major bodies of water</a:t>
            </a:r>
          </a:p>
          <a:p>
            <a:pPr lvl="1"/>
            <a:r>
              <a:rPr lang="en-US" dirty="0" smtClean="0"/>
              <a:t>Surroundings </a:t>
            </a:r>
          </a:p>
          <a:p>
            <a:pPr lvl="1"/>
            <a:endParaRPr lang="en-US" dirty="0" smtClean="0"/>
          </a:p>
          <a:p>
            <a:pPr lvl="1"/>
            <a:endParaRPr lang="en-US" dirty="0" smtClean="0"/>
          </a:p>
        </p:txBody>
      </p:sp>
    </p:spTree>
    <p:extLst>
      <p:ext uri="{BB962C8B-B14F-4D97-AF65-F5344CB8AC3E}">
        <p14:creationId xmlns:p14="http://schemas.microsoft.com/office/powerpoint/2010/main" val="1196541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Processing</a:t>
            </a:r>
          </a:p>
        </p:txBody>
      </p:sp>
      <p:sp>
        <p:nvSpPr>
          <p:cNvPr id="37891" name="Content Placeholder 2"/>
          <p:cNvSpPr>
            <a:spLocks noGrp="1"/>
          </p:cNvSpPr>
          <p:nvPr>
            <p:ph idx="1"/>
          </p:nvPr>
        </p:nvSpPr>
        <p:spPr/>
        <p:txBody>
          <a:bodyPr/>
          <a:lstStyle/>
          <a:p>
            <a:r>
              <a:rPr lang="en-US" smtClean="0"/>
              <a:t>What geographic features contributed to the growth of Rome's vast empire?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571500" y="1676400"/>
            <a:ext cx="8001000" cy="2424113"/>
          </a:xfrm>
        </p:spPr>
        <p:txBody>
          <a:bodyPr/>
          <a:lstStyle/>
          <a:p>
            <a:r>
              <a:rPr lang="en-US" sz="8800" smtClean="0"/>
              <a:t>Rome </a:t>
            </a:r>
          </a:p>
        </p:txBody>
      </p:sp>
      <p:sp>
        <p:nvSpPr>
          <p:cNvPr id="20483" name="Subtitle 2"/>
          <p:cNvSpPr>
            <a:spLocks noGrp="1"/>
          </p:cNvSpPr>
          <p:nvPr>
            <p:ph type="subTitle" idx="1"/>
          </p:nvPr>
        </p:nvSpPr>
        <p:spPr/>
        <p:txBody>
          <a:bodyPr/>
          <a:lstStyle/>
          <a:p>
            <a:pPr>
              <a:spcAft>
                <a:spcPct val="0"/>
              </a:spcAft>
            </a:pPr>
            <a:r>
              <a:rPr lang="en-US" smtClean="0"/>
              <a:t>Geography Challenge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622425"/>
            <a:ext cx="4343400" cy="4549775"/>
          </a:xfrm>
        </p:spPr>
        <p:txBody>
          <a:bodyPr>
            <a:normAutofit lnSpcReduction="10000"/>
          </a:bodyPr>
          <a:lstStyle/>
          <a:p>
            <a:r>
              <a:rPr lang="en-US" sz="2200" dirty="0"/>
              <a:t>I can describe the geography of </a:t>
            </a:r>
            <a:r>
              <a:rPr lang="en-US" sz="2200" dirty="0" smtClean="0"/>
              <a:t>Rome and </a:t>
            </a:r>
            <a:r>
              <a:rPr lang="en-US" sz="2200" dirty="0"/>
              <a:t>the impact it had on settlement.</a:t>
            </a:r>
          </a:p>
          <a:p>
            <a:endParaRPr lang="en-US" sz="2200" dirty="0"/>
          </a:p>
          <a:p>
            <a:r>
              <a:rPr lang="en-US" sz="2200" dirty="0"/>
              <a:t>Success Criteria:</a:t>
            </a:r>
          </a:p>
          <a:p>
            <a:pPr lvl="1"/>
            <a:r>
              <a:rPr lang="en-US" sz="2000" dirty="0"/>
              <a:t>Label a map</a:t>
            </a:r>
          </a:p>
          <a:p>
            <a:pPr lvl="1"/>
            <a:r>
              <a:rPr lang="en-US" sz="2000" dirty="0"/>
              <a:t>Analyze map of </a:t>
            </a:r>
            <a:r>
              <a:rPr lang="en-US" sz="2000" dirty="0" smtClean="0"/>
              <a:t>Rome</a:t>
            </a:r>
            <a:endParaRPr lang="en-US" sz="2000" dirty="0"/>
          </a:p>
          <a:p>
            <a:pPr lvl="1"/>
            <a:r>
              <a:rPr lang="en-US" sz="2000" dirty="0"/>
              <a:t>Answer questions using maps</a:t>
            </a:r>
          </a:p>
          <a:p>
            <a:pPr lvl="1"/>
            <a:r>
              <a:rPr lang="en-US" sz="2000" dirty="0"/>
              <a:t>Make historical hypotheses based upon maps</a:t>
            </a:r>
          </a:p>
          <a:p>
            <a:endParaRPr lang="en-US" sz="2200" dirty="0"/>
          </a:p>
        </p:txBody>
      </p:sp>
      <p:sp>
        <p:nvSpPr>
          <p:cNvPr id="21507" name="Title 1"/>
          <p:cNvSpPr>
            <a:spLocks noGrp="1"/>
          </p:cNvSpPr>
          <p:nvPr>
            <p:ph type="title"/>
          </p:nvPr>
        </p:nvSpPr>
        <p:spPr>
          <a:xfrm>
            <a:off x="238540" y="333375"/>
            <a:ext cx="8627164" cy="1143000"/>
          </a:xfrm>
        </p:spPr>
        <p:txBody>
          <a:bodyPr/>
          <a:lstStyle/>
          <a:p>
            <a:r>
              <a:rPr lang="en-US" sz="4000" b="1" dirty="0" smtClean="0"/>
              <a:t>Learning Target</a:t>
            </a:r>
          </a:p>
        </p:txBody>
      </p:sp>
      <p:pic>
        <p:nvPicPr>
          <p:cNvPr id="21508" name="Picture 2" descr="http://ts1.mm.bing.net/th?&amp;id=HN.60803546671284241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2370138"/>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t>Key Vocabulary</a:t>
            </a:r>
          </a:p>
        </p:txBody>
      </p:sp>
      <p:sp>
        <p:nvSpPr>
          <p:cNvPr id="22531" name="Content Placeholder 2"/>
          <p:cNvSpPr>
            <a:spLocks noGrp="1"/>
          </p:cNvSpPr>
          <p:nvPr>
            <p:ph idx="1"/>
          </p:nvPr>
        </p:nvSpPr>
        <p:spPr>
          <a:xfrm>
            <a:off x="457200" y="1725613"/>
            <a:ext cx="8229600" cy="4800600"/>
          </a:xfrm>
        </p:spPr>
        <p:txBody>
          <a:bodyPr/>
          <a:lstStyle/>
          <a:p>
            <a:pPr algn="ctr">
              <a:spcAft>
                <a:spcPct val="0"/>
              </a:spcAft>
            </a:pPr>
            <a:r>
              <a:rPr lang="en-US" dirty="0" smtClean="0"/>
              <a:t>Etruscans</a:t>
            </a:r>
          </a:p>
          <a:p>
            <a:pPr algn="ctr">
              <a:spcAft>
                <a:spcPct val="0"/>
              </a:spcAft>
            </a:pPr>
            <a:r>
              <a:rPr lang="en-US" dirty="0" smtClean="0"/>
              <a:t>Romulus &amp; Remus</a:t>
            </a:r>
          </a:p>
          <a:p>
            <a:pPr algn="ctr">
              <a:spcAft>
                <a:spcPct val="0"/>
              </a:spcAft>
            </a:pPr>
            <a:r>
              <a:rPr lang="en-US" dirty="0" smtClean="0"/>
              <a:t>Republic</a:t>
            </a:r>
          </a:p>
          <a:p>
            <a:pPr algn="ctr">
              <a:spcAft>
                <a:spcPct val="0"/>
              </a:spcAft>
            </a:pPr>
            <a:r>
              <a:rPr lang="en-US" dirty="0" smtClean="0"/>
              <a:t>Patricians</a:t>
            </a:r>
          </a:p>
          <a:p>
            <a:pPr algn="ctr">
              <a:spcAft>
                <a:spcPct val="0"/>
              </a:spcAft>
            </a:pPr>
            <a:r>
              <a:rPr lang="en-US" dirty="0" smtClean="0"/>
              <a:t>Plebeians</a:t>
            </a:r>
          </a:p>
          <a:p>
            <a:pPr algn="ctr">
              <a:spcAft>
                <a:spcPct val="0"/>
              </a:spcAft>
            </a:pPr>
            <a:r>
              <a:rPr lang="en-US" dirty="0" smtClean="0"/>
              <a:t>Roman Senate</a:t>
            </a:r>
          </a:p>
          <a:p>
            <a:pPr algn="ctr">
              <a:spcAft>
                <a:spcPct val="0"/>
              </a:spcAft>
            </a:pPr>
            <a:r>
              <a:rPr lang="en-US" dirty="0" smtClean="0"/>
              <a:t>Consuls</a:t>
            </a:r>
          </a:p>
          <a:p>
            <a:pPr algn="ctr">
              <a:spcAft>
                <a:spcPct val="0"/>
              </a:spcAft>
            </a:pPr>
            <a:r>
              <a:rPr lang="en-US" dirty="0" smtClean="0"/>
              <a:t>Tribunes</a:t>
            </a:r>
          </a:p>
          <a:p>
            <a:pPr algn="ctr">
              <a:spcAft>
                <a:spcPct val="0"/>
              </a:spcAft>
            </a:pPr>
            <a:r>
              <a:rPr lang="en-US" dirty="0" smtClean="0"/>
              <a:t>Assembly</a:t>
            </a:r>
          </a:p>
          <a:p>
            <a:pPr algn="ctr">
              <a:spcAft>
                <a:spcPct val="0"/>
              </a:spcAft>
            </a:pPr>
            <a:r>
              <a:rPr lang="en-US" dirty="0" smtClean="0"/>
              <a:t>Veto</a:t>
            </a:r>
          </a:p>
          <a:p>
            <a:pPr algn="ctr">
              <a:spcAft>
                <a:spcPct val="0"/>
              </a:spcAft>
            </a:pPr>
            <a:r>
              <a:rPr lang="en-US" dirty="0" smtClean="0"/>
              <a:t>Punic Wars</a:t>
            </a:r>
          </a:p>
          <a:p>
            <a:pPr algn="ctr">
              <a:spcAft>
                <a:spcPct val="0"/>
              </a:spcAft>
            </a:pPr>
            <a:r>
              <a:rPr lang="en-US" dirty="0" smtClean="0"/>
              <a:t>Ides of March</a:t>
            </a:r>
          </a:p>
          <a:p>
            <a:pPr algn="ctr">
              <a:spcAft>
                <a:spcPct val="0"/>
              </a:spcAft>
            </a:pPr>
            <a:r>
              <a:rPr lang="en-US" dirty="0" err="1" smtClean="0"/>
              <a:t>Pax</a:t>
            </a:r>
            <a:r>
              <a:rPr lang="en-US" dirty="0" smtClean="0"/>
              <a:t> </a:t>
            </a:r>
            <a:r>
              <a:rPr lang="en-US" dirty="0" err="1" smtClean="0"/>
              <a:t>Romana</a:t>
            </a:r>
            <a:endParaRPr lang="en-US" dirty="0" smtClean="0"/>
          </a:p>
          <a:p>
            <a:pPr algn="ctr">
              <a:spcAft>
                <a:spcPct val="0"/>
              </a:spcAft>
            </a:pPr>
            <a:endParaRPr lang="en-US" sz="1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Think about…</a:t>
            </a:r>
          </a:p>
        </p:txBody>
      </p:sp>
      <p:pic>
        <p:nvPicPr>
          <p:cNvPr id="23556" name="Picture 6" descr="Screen Shot 2015-04-19 at 5.49.2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939925"/>
            <a:ext cx="4284662"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Think about…</a:t>
            </a:r>
          </a:p>
        </p:txBody>
      </p:sp>
      <p:pic>
        <p:nvPicPr>
          <p:cNvPr id="5" name="Picture 4" descr="Screen Shot 2015-04-19 at 5.50.5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693722">
            <a:off x="5162426" y="3452453"/>
            <a:ext cx="4184921" cy="133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Screen Shot 2015-04-19 at 5.49.2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930400"/>
            <a:ext cx="4284662"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915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always do first when working with documents…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12063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459823"/>
            <a:ext cx="8001000" cy="1143000"/>
          </a:xfrm>
        </p:spPr>
        <p:txBody>
          <a:bodyPr>
            <a:normAutofit fontScale="90000"/>
          </a:bodyPr>
          <a:lstStyle/>
          <a:p>
            <a:r>
              <a:rPr lang="en-US" b="1" dirty="0" smtClean="0"/>
              <a:t>TLC of Reading a Graphs/ Charts/ Maps/ Data</a:t>
            </a:r>
            <a:br>
              <a:rPr lang="en-US" b="1" dirty="0" smtClean="0"/>
            </a:br>
            <a:endParaRPr lang="en-US" sz="3100" dirty="0"/>
          </a:p>
        </p:txBody>
      </p:sp>
      <p:sp>
        <p:nvSpPr>
          <p:cNvPr id="5" name="Content Placeholder 4"/>
          <p:cNvSpPr>
            <a:spLocks noGrp="1"/>
          </p:cNvSpPr>
          <p:nvPr>
            <p:ph idx="1"/>
          </p:nvPr>
        </p:nvSpPr>
        <p:spPr>
          <a:xfrm>
            <a:off x="526473" y="2057400"/>
            <a:ext cx="2286000" cy="4525963"/>
          </a:xfrm>
        </p:spPr>
        <p:txBody>
          <a:bodyPr>
            <a:normAutofit fontScale="55000" lnSpcReduction="20000"/>
          </a:bodyPr>
          <a:lstStyle/>
          <a:p>
            <a:pPr marL="0" indent="0">
              <a:buNone/>
            </a:pPr>
            <a:r>
              <a:rPr lang="en-US" dirty="0" smtClean="0"/>
              <a:t>TLC a map:</a:t>
            </a:r>
          </a:p>
          <a:p>
            <a:r>
              <a:rPr lang="en-US" dirty="0" smtClean="0"/>
              <a:t>Title</a:t>
            </a:r>
          </a:p>
          <a:p>
            <a:r>
              <a:rPr lang="en-US" dirty="0" smtClean="0"/>
              <a:t>Legend</a:t>
            </a:r>
          </a:p>
          <a:p>
            <a:pPr lvl="1"/>
            <a:r>
              <a:rPr lang="en-US" dirty="0" smtClean="0"/>
              <a:t>Compass Rose </a:t>
            </a:r>
          </a:p>
          <a:p>
            <a:pPr lvl="1"/>
            <a:r>
              <a:rPr lang="en-US" dirty="0" smtClean="0"/>
              <a:t>Symbols</a:t>
            </a:r>
          </a:p>
          <a:p>
            <a:pPr lvl="1"/>
            <a:r>
              <a:rPr lang="en-US" dirty="0" smtClean="0"/>
              <a:t>Scale</a:t>
            </a:r>
          </a:p>
          <a:p>
            <a:pPr lvl="1"/>
            <a:r>
              <a:rPr lang="en-US" dirty="0" smtClean="0"/>
              <a:t>Labels</a:t>
            </a:r>
          </a:p>
          <a:p>
            <a:pPr lvl="1"/>
            <a:r>
              <a:rPr lang="en-US" dirty="0" smtClean="0"/>
              <a:t>Colors</a:t>
            </a:r>
            <a:endParaRPr lang="en-US" dirty="0"/>
          </a:p>
          <a:p>
            <a:r>
              <a:rPr lang="en-US" dirty="0" smtClean="0"/>
              <a:t>Caption</a:t>
            </a:r>
          </a:p>
          <a:p>
            <a:endParaRPr lang="en-US" dirty="0" smtClean="0"/>
          </a:p>
          <a:p>
            <a:pPr marL="0" indent="0">
              <a:buNone/>
            </a:pPr>
            <a:r>
              <a:rPr lang="en-US" dirty="0" smtClean="0"/>
              <a:t>In addition, look for:</a:t>
            </a:r>
          </a:p>
          <a:p>
            <a:r>
              <a:rPr lang="en-US" dirty="0" smtClean="0"/>
              <a:t>Lines of Longitude</a:t>
            </a:r>
          </a:p>
          <a:p>
            <a:r>
              <a:rPr lang="en-US" dirty="0" smtClean="0"/>
              <a:t>Lines of Latitude</a:t>
            </a:r>
          </a:p>
        </p:txBody>
      </p:sp>
      <p:pic>
        <p:nvPicPr>
          <p:cNvPr id="3074" name="Picture 2" descr="C:\Users\mlaw\AppData\Local\Microsoft\Windows\Temporary Internet Files\Content.Outlook\ODCYA42E\IMG_06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473" y="1905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97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235</TotalTime>
  <Words>802</Words>
  <Application>Microsoft Office PowerPoint</Application>
  <PresentationFormat>On-screen Show (4:3)</PresentationFormat>
  <Paragraphs>105</Paragraphs>
  <Slides>27</Slides>
  <Notes>1</Notes>
  <HiddenSlides>11</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Travelogue</vt:lpstr>
      <vt:lpstr>Warm Up</vt:lpstr>
      <vt:lpstr>Warm Up</vt:lpstr>
      <vt:lpstr>Rome </vt:lpstr>
      <vt:lpstr>Learning Target</vt:lpstr>
      <vt:lpstr>Key Vocabulary</vt:lpstr>
      <vt:lpstr>Think about…</vt:lpstr>
      <vt:lpstr>Think about…</vt:lpstr>
      <vt:lpstr>What do we always do first when working with documents…</vt:lpstr>
      <vt:lpstr>TLC of Reading a Graphs/ Charts/ Maps/ Data </vt:lpstr>
      <vt:lpstr>What is the difference between a continent and a country?</vt:lpstr>
      <vt:lpstr>PowerPoint Presentation</vt:lpstr>
      <vt:lpstr>PowerPoint Presentation</vt:lpstr>
      <vt:lpstr>Task</vt:lpstr>
      <vt:lpstr>PowerPoint Presentation</vt:lpstr>
      <vt:lpstr>PowerPoint Presentation</vt:lpstr>
      <vt:lpstr>Ancient Rome Question 1</vt:lpstr>
      <vt:lpstr>Ancient Rome Question 2</vt:lpstr>
      <vt:lpstr>Ancient Rome Question 3</vt:lpstr>
      <vt:lpstr>Ancient Rome Question 4</vt:lpstr>
      <vt:lpstr>Ancient Rome Question 5</vt:lpstr>
      <vt:lpstr>Ancient Rome Question 6</vt:lpstr>
      <vt:lpstr>Ancient Rome Question 7</vt:lpstr>
      <vt:lpstr>Ancient Rome Question 8</vt:lpstr>
      <vt:lpstr>Let’s Check Our Work </vt:lpstr>
      <vt:lpstr>Critical Thinking</vt:lpstr>
      <vt:lpstr>Once you are done…</vt:lpstr>
      <vt:lpstr>Processing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Meghan Barkman</dc:creator>
  <cp:lastModifiedBy>Meghan Law</cp:lastModifiedBy>
  <cp:revision>16</cp:revision>
  <dcterms:created xsi:type="dcterms:W3CDTF">2015-04-21T03:08:52Z</dcterms:created>
  <dcterms:modified xsi:type="dcterms:W3CDTF">2016-04-01T15:15:55Z</dcterms:modified>
</cp:coreProperties>
</file>