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1" r:id="rId4"/>
    <p:sldId id="262" r:id="rId5"/>
    <p:sldId id="258" r:id="rId6"/>
    <p:sldId id="259" r:id="rId7"/>
    <p:sldId id="260" r:id="rId8"/>
    <p:sldId id="277" r:id="rId9"/>
    <p:sldId id="278" r:id="rId10"/>
    <p:sldId id="271" r:id="rId11"/>
    <p:sldId id="263" r:id="rId12"/>
    <p:sldId id="270" r:id="rId13"/>
    <p:sldId id="265" r:id="rId14"/>
    <p:sldId id="282" r:id="rId15"/>
    <p:sldId id="276" r:id="rId16"/>
    <p:sldId id="283" r:id="rId17"/>
    <p:sldId id="284" r:id="rId18"/>
    <p:sldId id="285" r:id="rId19"/>
    <p:sldId id="286" r:id="rId20"/>
    <p:sldId id="288" r:id="rId21"/>
    <p:sldId id="289" r:id="rId22"/>
    <p:sldId id="266" r:id="rId23"/>
    <p:sldId id="267" r:id="rId24"/>
    <p:sldId id="272" r:id="rId25"/>
    <p:sldId id="279" r:id="rId26"/>
    <p:sldId id="280" r:id="rId27"/>
    <p:sldId id="273" r:id="rId28"/>
    <p:sldId id="274" r:id="rId29"/>
    <p:sldId id="287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454DD6-917F-4CCC-89D5-F1C67257E63C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D20813-CB41-4437-A6C0-4716FD161D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come in…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pick up your spirals and </a:t>
            </a:r>
            <a:r>
              <a:rPr lang="en-US" dirty="0" smtClean="0"/>
              <a:t>sit in any seat until Mrs. Law gives you further directions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b="1" dirty="0"/>
              <a:t>Step 1</a:t>
            </a:r>
            <a:r>
              <a:rPr lang="en-US" dirty="0"/>
              <a:t>: Turn to the appropriate page in your spiral</a:t>
            </a:r>
          </a:p>
          <a:p>
            <a:r>
              <a:rPr lang="en-US" b="1" dirty="0"/>
              <a:t>Step 2</a:t>
            </a:r>
            <a:r>
              <a:rPr lang="en-US" dirty="0"/>
              <a:t>: Draw a ROLE/RESPONSIBILITY from the cup.</a:t>
            </a:r>
          </a:p>
          <a:p>
            <a:pPr lvl="1"/>
            <a:r>
              <a:rPr lang="en-US" dirty="0"/>
              <a:t>Write that role/responsibility on the upper right hand corner of page you are completing the task on.</a:t>
            </a:r>
          </a:p>
          <a:p>
            <a:r>
              <a:rPr lang="en-US" b="1" dirty="0"/>
              <a:t>Step 3</a:t>
            </a:r>
            <a:r>
              <a:rPr lang="en-US" dirty="0"/>
              <a:t>: Remember to read the directions first.</a:t>
            </a:r>
          </a:p>
          <a:p>
            <a:pPr lvl="1"/>
            <a:r>
              <a:rPr lang="en-US" dirty="0"/>
              <a:t>Some stations will require you work with your group members while other stations will have you work individually</a:t>
            </a:r>
          </a:p>
          <a:p>
            <a:pPr lvl="1"/>
            <a:r>
              <a:rPr lang="en-US" dirty="0"/>
              <a:t>Paying attention to your colored task:  </a:t>
            </a:r>
            <a:r>
              <a:rPr lang="en-US" b="1" dirty="0">
                <a:solidFill>
                  <a:schemeClr val="tx1"/>
                </a:solidFill>
              </a:rPr>
              <a:t>SILVER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</a:p>
          <a:p>
            <a:r>
              <a:rPr lang="en-US" b="1" dirty="0"/>
              <a:t>Step 4</a:t>
            </a:r>
            <a:r>
              <a:rPr lang="en-US" dirty="0"/>
              <a:t>: Begin working on your station, remember you only have 30 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Station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Station 1:  Founding </a:t>
            </a:r>
            <a:r>
              <a:rPr lang="en-US" dirty="0"/>
              <a:t>of Rome, the Legend of Romulus and Remus</a:t>
            </a:r>
          </a:p>
          <a:p>
            <a:r>
              <a:rPr lang="en-US" dirty="0" smtClean="0"/>
              <a:t>Station 2:  Rise </a:t>
            </a:r>
            <a:r>
              <a:rPr lang="en-US" dirty="0"/>
              <a:t>of the Roman Republic</a:t>
            </a:r>
          </a:p>
          <a:p>
            <a:r>
              <a:rPr lang="en-US" dirty="0" smtClean="0"/>
              <a:t>Station 3:  Roman </a:t>
            </a:r>
            <a:r>
              <a:rPr lang="en-US" dirty="0"/>
              <a:t>Republic</a:t>
            </a:r>
          </a:p>
          <a:p>
            <a:r>
              <a:rPr lang="en-US" dirty="0" smtClean="0"/>
              <a:t>Station 4:  The </a:t>
            </a:r>
            <a:r>
              <a:rPr lang="en-US" dirty="0"/>
              <a:t>Punic Wars</a:t>
            </a:r>
          </a:p>
          <a:p>
            <a:r>
              <a:rPr lang="en-US" dirty="0" smtClean="0"/>
              <a:t>Station 5:  Roman </a:t>
            </a:r>
            <a:r>
              <a:rPr lang="en-US" dirty="0"/>
              <a:t>Slavery and Gladiators</a:t>
            </a:r>
          </a:p>
          <a:p>
            <a:r>
              <a:rPr lang="en-US" dirty="0" smtClean="0"/>
              <a:t>Station 6:  Architecture </a:t>
            </a:r>
            <a:r>
              <a:rPr lang="en-US" dirty="0"/>
              <a:t>and Engineering</a:t>
            </a:r>
          </a:p>
          <a:p>
            <a:r>
              <a:rPr lang="en-US" dirty="0" smtClean="0"/>
              <a:t>Station 7:  Daily </a:t>
            </a:r>
            <a:r>
              <a:rPr lang="en-US" dirty="0"/>
              <a:t>Life </a:t>
            </a:r>
          </a:p>
          <a:p>
            <a:r>
              <a:rPr lang="en-US" dirty="0" smtClean="0"/>
              <a:t>Station 8:  Fall of Rome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come in…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pick up your spirals and </a:t>
            </a:r>
            <a:r>
              <a:rPr lang="en-US" dirty="0" smtClean="0"/>
              <a:t>sit in the desks you were sitting in on Monday QUIETLY.  Please wait for further instructions from Mrs. Law</a:t>
            </a:r>
          </a:p>
          <a:p>
            <a:endParaRPr lang="en-US" dirty="0" smtClean="0"/>
          </a:p>
          <a:p>
            <a:r>
              <a:rPr lang="en-US" dirty="0" smtClean="0"/>
              <a:t>If you were not here yesterday, please pick up your spiral and wait in the back of the room for further directions.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are important contributions of the Romans?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38100"/>
            <a:ext cx="7024744" cy="1143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181600"/>
          </a:xfrm>
        </p:spPr>
        <p:txBody>
          <a:bodyPr>
            <a:normAutofit/>
          </a:bodyPr>
          <a:lstStyle/>
          <a:p>
            <a:r>
              <a:rPr lang="en-US" sz="3200" dirty="0"/>
              <a:t>Please pick up your spirals and </a:t>
            </a:r>
            <a:r>
              <a:rPr lang="en-US" sz="3200" dirty="0" smtClean="0"/>
              <a:t>sit in the desks you were sitting in on Tuesday.  </a:t>
            </a:r>
          </a:p>
          <a:p>
            <a:pPr lvl="1"/>
            <a:r>
              <a:rPr lang="en-US" sz="3000" dirty="0" smtClean="0"/>
              <a:t>If you were not here yesterday, please stand in the back of the room.</a:t>
            </a:r>
            <a:endParaRPr lang="en-US" sz="3000" dirty="0"/>
          </a:p>
          <a:p>
            <a:r>
              <a:rPr lang="en-US" sz="3200" dirty="0" smtClean="0"/>
              <a:t>Answer the following warm up questions </a:t>
            </a:r>
            <a:r>
              <a:rPr lang="en-US" sz="3200" b="1" dirty="0" smtClean="0"/>
              <a:t>QUIETLY</a:t>
            </a:r>
            <a:r>
              <a:rPr lang="en-US" sz="3200" dirty="0" smtClean="0"/>
              <a:t>!</a:t>
            </a:r>
          </a:p>
          <a:p>
            <a:pPr lvl="1"/>
            <a:r>
              <a:rPr lang="en-US" sz="2800" dirty="0" smtClean="0"/>
              <a:t>When working in groups, why is it important for everyone to have a specific job/responsibility?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0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You have 8 minutes to finish up the current station that you are sitting at.  </a:t>
            </a:r>
          </a:p>
          <a:p>
            <a:pPr lvl="1"/>
            <a:r>
              <a:rPr lang="en-US" sz="2800" dirty="0" smtClean="0"/>
              <a:t>If your group thinks they are done, please go through and check your work as you will need your work for your assessment.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26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Please pick up your spirals and sit in the desks you were sitting in on </a:t>
            </a:r>
            <a:r>
              <a:rPr lang="en-US" sz="3200" dirty="0" smtClean="0"/>
              <a:t>Thursday.</a:t>
            </a:r>
            <a:endParaRPr lang="en-US" sz="3200" dirty="0"/>
          </a:p>
          <a:p>
            <a:r>
              <a:rPr lang="en-US" sz="3200" dirty="0" smtClean="0"/>
              <a:t>You have 8 minutes to finish up the current station that you are sitting at </a:t>
            </a:r>
            <a:r>
              <a:rPr lang="en-US" sz="3200" b="1" dirty="0" smtClean="0"/>
              <a:t>QUIETLY</a:t>
            </a:r>
            <a:r>
              <a:rPr lang="en-US" sz="3200" dirty="0" smtClean="0"/>
              <a:t>!  </a:t>
            </a:r>
          </a:p>
          <a:p>
            <a:pPr lvl="1"/>
            <a:r>
              <a:rPr lang="en-US" sz="2800" dirty="0" smtClean="0"/>
              <a:t>If your group thinks they are done, please go through and check your work as you will need your work for your assessment.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648200"/>
          </a:xfrm>
        </p:spPr>
        <p:txBody>
          <a:bodyPr/>
          <a:lstStyle/>
          <a:p>
            <a:r>
              <a:rPr lang="en-US" sz="2800" dirty="0"/>
              <a:t>Please pick up your spirals and sit in the desks you were sitting in on </a:t>
            </a:r>
            <a:r>
              <a:rPr lang="en-US" sz="2800" dirty="0" smtClean="0"/>
              <a:t>Friday.</a:t>
            </a:r>
            <a:endParaRPr lang="en-US" sz="2800" dirty="0"/>
          </a:p>
          <a:p>
            <a:r>
              <a:rPr lang="en-US" sz="2800" dirty="0"/>
              <a:t>You have </a:t>
            </a:r>
            <a:r>
              <a:rPr lang="en-US" sz="2800" dirty="0" smtClean="0"/>
              <a:t>5 </a:t>
            </a:r>
            <a:r>
              <a:rPr lang="en-US" sz="2800" dirty="0"/>
              <a:t>minutes to </a:t>
            </a:r>
            <a:r>
              <a:rPr lang="en-US" sz="2800" dirty="0" smtClean="0"/>
              <a:t>answer the following warm up question QUIETLY</a:t>
            </a:r>
            <a:r>
              <a:rPr lang="en-US" sz="2800" dirty="0"/>
              <a:t>! </a:t>
            </a:r>
            <a:endParaRPr lang="en-US" sz="2800" dirty="0" smtClean="0"/>
          </a:p>
          <a:p>
            <a:pPr lvl="1"/>
            <a:r>
              <a:rPr lang="en-US" sz="2400" dirty="0" smtClean="0"/>
              <a:t>What is the difference between the Republic of Rome and the Roman Empire?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28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Republic of Rome </a:t>
            </a:r>
            <a:r>
              <a:rPr lang="en-US" dirty="0" err="1" smtClean="0"/>
              <a:t>vs</a:t>
            </a:r>
            <a:r>
              <a:rPr lang="en-US" dirty="0" smtClean="0"/>
              <a:t> Roman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During the </a:t>
            </a:r>
            <a:r>
              <a:rPr lang="en-US" dirty="0" smtClean="0"/>
              <a:t>Republic: (flourished </a:t>
            </a:r>
            <a:r>
              <a:rPr lang="en-US" dirty="0"/>
              <a:t>for about 500 years before an era of Roman Empire </a:t>
            </a:r>
            <a:r>
              <a:rPr lang="en-US" dirty="0" smtClean="0"/>
              <a:t>started)</a:t>
            </a:r>
            <a:endParaRPr lang="en-US" dirty="0"/>
          </a:p>
          <a:p>
            <a:pPr lvl="1"/>
            <a:r>
              <a:rPr lang="en-US" dirty="0" smtClean="0"/>
              <a:t>Rome </a:t>
            </a:r>
            <a:r>
              <a:rPr lang="en-US" dirty="0"/>
              <a:t>expanded</a:t>
            </a:r>
          </a:p>
          <a:p>
            <a:pPr lvl="1"/>
            <a:r>
              <a:rPr lang="en-US" dirty="0" smtClean="0"/>
              <a:t>Rome </a:t>
            </a:r>
            <a:r>
              <a:rPr lang="en-US" dirty="0"/>
              <a:t>was ruled by the Senate</a:t>
            </a:r>
          </a:p>
          <a:p>
            <a:pPr lvl="1"/>
            <a:r>
              <a:rPr lang="en-US" dirty="0" err="1" smtClean="0"/>
              <a:t>Equites</a:t>
            </a:r>
            <a:r>
              <a:rPr lang="en-US" dirty="0" smtClean="0"/>
              <a:t> (the army) had relatively </a:t>
            </a:r>
            <a:r>
              <a:rPr lang="en-US" dirty="0"/>
              <a:t>not much influence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army was (mainly) conscripted</a:t>
            </a:r>
          </a:p>
          <a:p>
            <a:endParaRPr lang="en-US" dirty="0"/>
          </a:p>
          <a:p>
            <a:r>
              <a:rPr lang="en-US" dirty="0"/>
              <a:t>During the Empire</a:t>
            </a:r>
            <a:r>
              <a:rPr lang="en-US" dirty="0" smtClean="0"/>
              <a:t>: (started by Julius Caesar)</a:t>
            </a:r>
            <a:endParaRPr lang="en-US" dirty="0"/>
          </a:p>
          <a:p>
            <a:pPr lvl="1"/>
            <a:r>
              <a:rPr lang="en-US" dirty="0" smtClean="0"/>
              <a:t>Rome's </a:t>
            </a:r>
            <a:r>
              <a:rPr lang="en-US" dirty="0"/>
              <a:t>borders were stable</a:t>
            </a:r>
          </a:p>
          <a:p>
            <a:pPr lvl="1"/>
            <a:r>
              <a:rPr lang="en-US" dirty="0" smtClean="0"/>
              <a:t>Rome </a:t>
            </a:r>
            <a:r>
              <a:rPr lang="en-US" dirty="0"/>
              <a:t>was ruled by the emperor</a:t>
            </a:r>
          </a:p>
          <a:p>
            <a:pPr lvl="1"/>
            <a:r>
              <a:rPr lang="en-US" dirty="0" smtClean="0"/>
              <a:t>Senate </a:t>
            </a:r>
            <a:r>
              <a:rPr lang="en-US" dirty="0"/>
              <a:t>lost most if its influence</a:t>
            </a:r>
          </a:p>
          <a:p>
            <a:pPr lvl="1"/>
            <a:r>
              <a:rPr lang="en-US" dirty="0" err="1" smtClean="0"/>
              <a:t>Equites</a:t>
            </a:r>
            <a:r>
              <a:rPr lang="en-US" dirty="0" smtClean="0"/>
              <a:t> (the army) </a:t>
            </a:r>
            <a:r>
              <a:rPr lang="en-US" dirty="0"/>
              <a:t>replaced most senatorial positions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army was (mainly) volunteer </a:t>
            </a:r>
          </a:p>
        </p:txBody>
      </p:sp>
    </p:spTree>
    <p:extLst>
      <p:ext uri="{BB962C8B-B14F-4D97-AF65-F5344CB8AC3E}">
        <p14:creationId xmlns:p14="http://schemas.microsoft.com/office/powerpoint/2010/main" val="20883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648200"/>
          </a:xfrm>
        </p:spPr>
        <p:txBody>
          <a:bodyPr/>
          <a:lstStyle/>
          <a:p>
            <a:r>
              <a:rPr lang="en-US" dirty="0"/>
              <a:t>Please pick up your spirals and sit in the desks you were sitting in on </a:t>
            </a:r>
            <a:r>
              <a:rPr lang="en-US" dirty="0" smtClean="0"/>
              <a:t>Monday.</a:t>
            </a:r>
            <a:endParaRPr lang="en-US" dirty="0"/>
          </a:p>
          <a:p>
            <a:r>
              <a:rPr lang="en-US" dirty="0"/>
              <a:t>You have 5 minutes to answer the following warm up question QUIETLY! </a:t>
            </a:r>
          </a:p>
          <a:p>
            <a:pPr lvl="1"/>
            <a:r>
              <a:rPr lang="en-US" dirty="0" smtClean="0"/>
              <a:t>Why would the Romans create an Emperor?</a:t>
            </a:r>
          </a:p>
          <a:p>
            <a:pPr lvl="1"/>
            <a:r>
              <a:rPr lang="en-US" dirty="0" smtClean="0"/>
              <a:t>How did the creation of an Emperor lead to the destruction of the republic?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8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coming in or completing any activity, why is it so important to follow the directions?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dirty="0"/>
              <a:t>Please pick up your spirals and sit in the desks you were sitting in </a:t>
            </a:r>
            <a:r>
              <a:rPr lang="en-US"/>
              <a:t>on </a:t>
            </a:r>
            <a:r>
              <a:rPr lang="en-US" smtClean="0"/>
              <a:t>Tuesday.</a:t>
            </a:r>
            <a:endParaRPr lang="en-US" dirty="0"/>
          </a:p>
          <a:p>
            <a:r>
              <a:rPr lang="en-US" dirty="0"/>
              <a:t>You have 5 minutes to answer the following warm up question QUIETLY!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do you think Rome fell? Why do you think that historians have different theories about why Rome fell?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9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pick up your spirals and sit in the desks you were sitting in on Monday.</a:t>
            </a:r>
          </a:p>
          <a:p>
            <a:r>
              <a:rPr lang="en-US" dirty="0"/>
              <a:t>You have 5 minutes to answer the following warm up question QUIETLY! </a:t>
            </a:r>
          </a:p>
          <a:p>
            <a:endParaRPr lang="en-US" dirty="0" smtClean="0"/>
          </a:p>
          <a:p>
            <a:r>
              <a:rPr lang="en-US" dirty="0" smtClean="0"/>
              <a:t>What is the most interesting thing that you have learned about Ancient Rome?  How does it relate to the United States?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2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147002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Ancient Rome Stations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welcometorome.net/publicimages/full/ancient-rome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63362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10200" y="1981200"/>
            <a:ext cx="3124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Learning Target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4343400" cy="5410200"/>
          </a:xfrm>
        </p:spPr>
        <p:txBody>
          <a:bodyPr>
            <a:normAutofit/>
          </a:bodyPr>
          <a:lstStyle/>
          <a:p>
            <a:r>
              <a:rPr lang="en-US" dirty="0"/>
              <a:t>I will be able to analyze the social and cultural development of Rome.</a:t>
            </a:r>
          </a:p>
          <a:p>
            <a:endParaRPr lang="en-US" dirty="0"/>
          </a:p>
          <a:p>
            <a:r>
              <a:rPr lang="en-US" dirty="0"/>
              <a:t>Success Criteria:</a:t>
            </a:r>
          </a:p>
          <a:p>
            <a:pPr lvl="1"/>
            <a:r>
              <a:rPr lang="en-US" dirty="0"/>
              <a:t>Participate in each station</a:t>
            </a:r>
          </a:p>
          <a:p>
            <a:pPr lvl="1"/>
            <a:r>
              <a:rPr lang="en-US" dirty="0"/>
              <a:t>Analyze primary and secondary sources </a:t>
            </a:r>
          </a:p>
          <a:p>
            <a:pPr lvl="1"/>
            <a:r>
              <a:rPr lang="en-US" dirty="0"/>
              <a:t>Make inferences</a:t>
            </a:r>
          </a:p>
        </p:txBody>
      </p:sp>
      <p:pic>
        <p:nvPicPr>
          <p:cNvPr id="2050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11" y="3200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6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"/>
            <a:ext cx="7024744" cy="1143000"/>
          </a:xfrm>
        </p:spPr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i="1" dirty="0"/>
              <a:t>Etruscans</a:t>
            </a:r>
          </a:p>
          <a:p>
            <a:pPr algn="ctr"/>
            <a:r>
              <a:rPr lang="en-US" b="1" i="1" dirty="0"/>
              <a:t>Romulus &amp; Remus</a:t>
            </a:r>
          </a:p>
          <a:p>
            <a:pPr algn="ctr"/>
            <a:r>
              <a:rPr lang="en-US" b="1" i="1" dirty="0"/>
              <a:t>Republic</a:t>
            </a:r>
          </a:p>
          <a:p>
            <a:pPr algn="ctr"/>
            <a:r>
              <a:rPr lang="en-US" b="1" i="1" dirty="0"/>
              <a:t>Patricians</a:t>
            </a:r>
          </a:p>
          <a:p>
            <a:pPr algn="ctr"/>
            <a:r>
              <a:rPr lang="en-US" b="1" i="1" dirty="0"/>
              <a:t>Plebeians</a:t>
            </a:r>
          </a:p>
          <a:p>
            <a:pPr algn="ctr"/>
            <a:r>
              <a:rPr lang="en-US" b="1" i="1" dirty="0" smtClean="0"/>
              <a:t>Roman </a:t>
            </a:r>
            <a:r>
              <a:rPr lang="en-US" b="1" i="1" dirty="0"/>
              <a:t>Senate</a:t>
            </a:r>
          </a:p>
          <a:p>
            <a:pPr algn="ctr"/>
            <a:r>
              <a:rPr lang="en-US" b="1" i="1" dirty="0"/>
              <a:t>Consuls</a:t>
            </a:r>
          </a:p>
          <a:p>
            <a:pPr algn="ctr"/>
            <a:r>
              <a:rPr lang="en-US" b="1" i="1" dirty="0"/>
              <a:t>Tribunes</a:t>
            </a:r>
          </a:p>
          <a:p>
            <a:pPr algn="ctr"/>
            <a:r>
              <a:rPr lang="en-US" b="1" i="1" dirty="0"/>
              <a:t>Assembly</a:t>
            </a:r>
          </a:p>
          <a:p>
            <a:pPr algn="ctr"/>
            <a:r>
              <a:rPr lang="en-US" b="1" i="1" dirty="0"/>
              <a:t>Veto</a:t>
            </a:r>
          </a:p>
          <a:p>
            <a:pPr algn="ctr"/>
            <a:r>
              <a:rPr lang="en-US" b="1" i="1" dirty="0"/>
              <a:t>Punic Wars</a:t>
            </a:r>
          </a:p>
          <a:p>
            <a:pPr algn="ctr"/>
            <a:r>
              <a:rPr lang="en-US" b="1" i="1" dirty="0" smtClean="0"/>
              <a:t>Ides </a:t>
            </a:r>
            <a:r>
              <a:rPr lang="en-US" b="1" i="1" dirty="0"/>
              <a:t>of March</a:t>
            </a:r>
          </a:p>
          <a:p>
            <a:pPr algn="ctr"/>
            <a:r>
              <a:rPr lang="en-US" b="1" i="1" dirty="0" err="1"/>
              <a:t>Pax</a:t>
            </a:r>
            <a:r>
              <a:rPr lang="en-US" b="1" i="1" dirty="0"/>
              <a:t> </a:t>
            </a:r>
            <a:r>
              <a:rPr lang="en-US" b="1" i="1" dirty="0" err="1"/>
              <a:t>Romana</a:t>
            </a:r>
            <a:endParaRPr lang="en-US" b="1" i="1" dirty="0"/>
          </a:p>
          <a:p>
            <a:pPr algn="ctr"/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205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each station you will be selecting a role/responsibility.</a:t>
            </a:r>
          </a:p>
          <a:p>
            <a:r>
              <a:rPr lang="en-US" dirty="0" smtClean="0"/>
              <a:t>The purpose of the roles/responsibilities is to ensure that all groups can be successful </a:t>
            </a:r>
          </a:p>
          <a:p>
            <a:r>
              <a:rPr lang="en-US" dirty="0" smtClean="0"/>
              <a:t>Prior to begin a new station, each group member must select a role/responsibility.</a:t>
            </a:r>
          </a:p>
          <a:p>
            <a:r>
              <a:rPr lang="en-US" dirty="0" smtClean="0"/>
              <a:t>Leave these roles/responsibilities on your desk as you work through the station.</a:t>
            </a:r>
          </a:p>
          <a:p>
            <a:r>
              <a:rPr lang="en-US" dirty="0" smtClean="0"/>
              <a:t>You will select a new role/responsibility at each new station.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313943"/>
              </p:ext>
            </p:extLst>
          </p:nvPr>
        </p:nvGraphicFramePr>
        <p:xfrm>
          <a:off x="457200" y="685800"/>
          <a:ext cx="8229600" cy="5826927"/>
        </p:xfrm>
        <a:graphic>
          <a:graphicData uri="http://schemas.openxmlformats.org/drawingml/2006/table">
            <a:tbl>
              <a:tblPr firstRow="1" firstCol="1" bandRow="1"/>
              <a:tblGrid>
                <a:gridCol w="4114800"/>
                <a:gridCol w="4114800"/>
              </a:tblGrid>
              <a:tr h="2289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DIRECTOR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Makes sure all group members read the directions completely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Check to make sure all group members understand the directions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Start the task from the beginning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“Let read the directions together as a group.”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“Does everyone know what we are going to do first?”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371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	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ORGANIZER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Hand out all materials at the appropriate time.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Make sure the folder is appropriately organized and put back together at the end of the time period.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Keep track of paper clips and binder clips, let teacher know if something is damaged.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“Please hand me your papers so I can get them organized.”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“Does everyone have copy of the reading?”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5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PROGRESS MONITOR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Make sure students are on task and keeping up with the other group members.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Remind students that are off task to stay focused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“Now that we have finished Question #1, let move on to question #2.”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“Hey Joe, can I help you with something, you seem a little distracted.”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Serves as group spokesperson to the teacher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Summarizes the group’s questions, activities and/or conclusions.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“We are confused about step 2 in the directions, could you please explain?”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3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TIME KEEPER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Encourages the group to stay on task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Announces when time is halfway through and when time is nearly up.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 like: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"We only have five minutes left. Let’s see if we can wrap up by then.”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4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050"/>
            <a:ext cx="7024744" cy="1143000"/>
          </a:xfrm>
        </p:spPr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/>
              <a:t>Step 1</a:t>
            </a:r>
            <a:r>
              <a:rPr lang="en-US" dirty="0"/>
              <a:t>: Turn to the appropriate page in your spiral</a:t>
            </a:r>
          </a:p>
          <a:p>
            <a:r>
              <a:rPr lang="en-US" b="1" dirty="0"/>
              <a:t>Step 2</a:t>
            </a:r>
            <a:r>
              <a:rPr lang="en-US" dirty="0"/>
              <a:t>: Draw a ROLE/RESPONSIBILITY from the </a:t>
            </a:r>
            <a:r>
              <a:rPr lang="en-US" dirty="0" smtClean="0"/>
              <a:t>cup.</a:t>
            </a:r>
          </a:p>
          <a:p>
            <a:pPr lvl="1"/>
            <a:r>
              <a:rPr lang="en-US" dirty="0" smtClean="0"/>
              <a:t>Write that </a:t>
            </a:r>
            <a:r>
              <a:rPr lang="en-US" dirty="0"/>
              <a:t>role/responsibility on the </a:t>
            </a:r>
            <a:r>
              <a:rPr lang="en-US" dirty="0" smtClean="0"/>
              <a:t>upper right hand corner </a:t>
            </a:r>
            <a:r>
              <a:rPr lang="en-US" dirty="0"/>
              <a:t>of </a:t>
            </a:r>
            <a:r>
              <a:rPr lang="en-US" dirty="0" smtClean="0"/>
              <a:t>page you are completing the task on.</a:t>
            </a:r>
            <a:endParaRPr lang="en-US" dirty="0"/>
          </a:p>
          <a:p>
            <a:r>
              <a:rPr lang="en-US" b="1" dirty="0"/>
              <a:t>Step 3</a:t>
            </a:r>
            <a:r>
              <a:rPr lang="en-US" dirty="0"/>
              <a:t>: Remember to read the directions first.</a:t>
            </a:r>
          </a:p>
          <a:p>
            <a:pPr lvl="1"/>
            <a:r>
              <a:rPr lang="en-US" dirty="0"/>
              <a:t>Some stations will require you work with your group members while other stations will have you work individually</a:t>
            </a:r>
          </a:p>
          <a:p>
            <a:pPr lvl="1"/>
            <a:r>
              <a:rPr lang="en-US" dirty="0"/>
              <a:t>Paying attention to your colored task:  </a:t>
            </a:r>
            <a:r>
              <a:rPr lang="en-US" b="1" dirty="0">
                <a:solidFill>
                  <a:schemeClr val="tx1"/>
                </a:solidFill>
              </a:rPr>
              <a:t>SILVER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7030A0"/>
                </a:solidFill>
              </a:rPr>
              <a:t>PURPLE</a:t>
            </a:r>
          </a:p>
          <a:p>
            <a:r>
              <a:rPr lang="en-US" b="1" dirty="0"/>
              <a:t>Step 4</a:t>
            </a:r>
            <a:r>
              <a:rPr lang="en-US" dirty="0"/>
              <a:t>: Begin working on your station, remember you only have 30 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Station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200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Station 1:  Founding </a:t>
            </a:r>
            <a:r>
              <a:rPr lang="en-US" b="1" dirty="0"/>
              <a:t>of Rome, the Legend of Romulus and Remus</a:t>
            </a:r>
          </a:p>
          <a:p>
            <a:r>
              <a:rPr lang="en-US" b="1" dirty="0" smtClean="0"/>
              <a:t>Station 2:  Rise </a:t>
            </a:r>
            <a:r>
              <a:rPr lang="en-US" b="1" dirty="0"/>
              <a:t>of the Roman Republic</a:t>
            </a:r>
          </a:p>
          <a:p>
            <a:r>
              <a:rPr lang="en-US" b="1" dirty="0" smtClean="0"/>
              <a:t>Station 3:  Roman </a:t>
            </a:r>
            <a:r>
              <a:rPr lang="en-US" b="1" dirty="0"/>
              <a:t>Republic</a:t>
            </a:r>
          </a:p>
          <a:p>
            <a:r>
              <a:rPr lang="en-US" b="1" dirty="0" smtClean="0"/>
              <a:t>Station 4:  The </a:t>
            </a:r>
            <a:r>
              <a:rPr lang="en-US" b="1" dirty="0"/>
              <a:t>Punic Wars</a:t>
            </a:r>
          </a:p>
          <a:p>
            <a:r>
              <a:rPr lang="en-US" b="1" dirty="0" smtClean="0"/>
              <a:t>Station 5:  Roman </a:t>
            </a:r>
            <a:r>
              <a:rPr lang="en-US" b="1" dirty="0"/>
              <a:t>Slavery and Gladiators</a:t>
            </a:r>
          </a:p>
          <a:p>
            <a:r>
              <a:rPr lang="en-US" b="1" dirty="0" smtClean="0"/>
              <a:t>Station 6:  Architecture </a:t>
            </a:r>
            <a:r>
              <a:rPr lang="en-US" b="1" dirty="0"/>
              <a:t>and Engineering</a:t>
            </a:r>
          </a:p>
          <a:p>
            <a:r>
              <a:rPr lang="en-US" b="1" dirty="0" smtClean="0"/>
              <a:t>Station 7:  Daily </a:t>
            </a:r>
            <a:r>
              <a:rPr lang="en-US" b="1" dirty="0"/>
              <a:t>Life </a:t>
            </a:r>
          </a:p>
          <a:p>
            <a:r>
              <a:rPr lang="en-US" b="1" dirty="0" smtClean="0"/>
              <a:t>Station 8:  Fall of Rome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Show us what you’ve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graphic organizer that illustrates the story of Rome, from its Rise to its Fall.</a:t>
            </a:r>
          </a:p>
          <a:p>
            <a:r>
              <a:rPr lang="en-US" dirty="0" smtClean="0"/>
              <a:t>You are free to create this in any form that you would like.</a:t>
            </a:r>
          </a:p>
          <a:p>
            <a:pPr lvl="1"/>
            <a:r>
              <a:rPr lang="en-US" dirty="0" smtClean="0"/>
              <a:t>Each of the 8 stations must be represented</a:t>
            </a:r>
          </a:p>
          <a:p>
            <a:pPr lvl="1"/>
            <a:r>
              <a:rPr lang="en-US" dirty="0" smtClean="0"/>
              <a:t>Must take up the entire paper</a:t>
            </a:r>
          </a:p>
          <a:p>
            <a:pPr lvl="1"/>
            <a:r>
              <a:rPr lang="en-US" dirty="0" smtClean="0"/>
              <a:t>Must have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 </a:t>
            </a:r>
            <a:r>
              <a:rPr lang="en-US" dirty="0"/>
              <a:t>page 80 </a:t>
            </a:r>
            <a:r>
              <a:rPr lang="en-US" b="1" dirty="0"/>
              <a:t>Unit 7 Ancient Rome </a:t>
            </a:r>
          </a:p>
          <a:p>
            <a:r>
              <a:rPr lang="en-US" dirty="0"/>
              <a:t>On page </a:t>
            </a:r>
            <a:r>
              <a:rPr lang="en-US" dirty="0" smtClean="0"/>
              <a:t>80 </a:t>
            </a:r>
            <a:r>
              <a:rPr lang="en-US" dirty="0"/>
              <a:t>underneath the title, write </a:t>
            </a:r>
          </a:p>
          <a:p>
            <a:pPr lvl="1"/>
            <a:r>
              <a:rPr lang="en-US" b="1" dirty="0"/>
              <a:t>Essential Question: </a:t>
            </a:r>
            <a:r>
              <a:rPr lang="en-US" b="1" dirty="0" smtClean="0"/>
              <a:t>I will </a:t>
            </a:r>
            <a:r>
              <a:rPr lang="en-US" b="1" dirty="0"/>
              <a:t>be able to evaluate the lessons learned from Ancient Rome to help with the foundation of America</a:t>
            </a:r>
          </a:p>
          <a:p>
            <a:pPr lvl="1"/>
            <a:r>
              <a:rPr lang="en-US" dirty="0"/>
              <a:t>Highlight the outer edge orange</a:t>
            </a:r>
          </a:p>
          <a:p>
            <a:r>
              <a:rPr lang="en-US" dirty="0"/>
              <a:t>Label page 79 </a:t>
            </a:r>
            <a:r>
              <a:rPr lang="en-US" b="1" dirty="0" smtClean="0"/>
              <a:t>Ancient Rome </a:t>
            </a:r>
            <a:r>
              <a:rPr lang="en-US" b="1" dirty="0"/>
              <a:t>Vocabulary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7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upon what you have learned about Rome, select one of </a:t>
            </a:r>
            <a:r>
              <a:rPr lang="en-US" smtClean="0"/>
              <a:t>the proverbs </a:t>
            </a:r>
            <a:r>
              <a:rPr lang="en-US" dirty="0" smtClean="0"/>
              <a:t>below and explain its meaning.</a:t>
            </a:r>
          </a:p>
          <a:p>
            <a:pPr lvl="1"/>
            <a:r>
              <a:rPr lang="en-US" dirty="0" smtClean="0"/>
              <a:t>All Roads lead to Rome</a:t>
            </a:r>
          </a:p>
          <a:p>
            <a:pPr lvl="1"/>
            <a:r>
              <a:rPr lang="en-US" dirty="0" smtClean="0"/>
              <a:t>Rome wasn’t built in a Day</a:t>
            </a:r>
          </a:p>
          <a:p>
            <a:pPr lvl="1"/>
            <a:r>
              <a:rPr lang="en-US" dirty="0" smtClean="0"/>
              <a:t>Carpe Diem</a:t>
            </a:r>
          </a:p>
          <a:p>
            <a:pPr lvl="1"/>
            <a:endParaRPr lang="en-US" dirty="0"/>
          </a:p>
          <a:p>
            <a:r>
              <a:rPr lang="en-US" dirty="0" smtClean="0"/>
              <a:t>Must be written in paragraph form, minimum 8-12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6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Spiral Set Up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710990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Label page 81 Founding of Rome, the Legend of Romulus and Remus</a:t>
            </a:r>
          </a:p>
          <a:p>
            <a:r>
              <a:rPr lang="en-US" dirty="0" smtClean="0"/>
              <a:t>Label page 82 Rise of the Roman Republic</a:t>
            </a:r>
          </a:p>
          <a:p>
            <a:r>
              <a:rPr lang="en-US" dirty="0" smtClean="0"/>
              <a:t>Label page 83 Roman Republic</a:t>
            </a:r>
          </a:p>
          <a:p>
            <a:r>
              <a:rPr lang="en-US" dirty="0" smtClean="0"/>
              <a:t>Label page 84 The Punic Wars</a:t>
            </a:r>
          </a:p>
          <a:p>
            <a:r>
              <a:rPr lang="en-US" dirty="0" smtClean="0"/>
              <a:t>Label page 85 </a:t>
            </a:r>
            <a:r>
              <a:rPr lang="en-US" dirty="0"/>
              <a:t>Roman Slavery and </a:t>
            </a:r>
            <a:r>
              <a:rPr lang="en-US" dirty="0" smtClean="0"/>
              <a:t>Gladiators</a:t>
            </a:r>
          </a:p>
          <a:p>
            <a:r>
              <a:rPr lang="en-US" dirty="0" smtClean="0"/>
              <a:t>Label page 86 </a:t>
            </a:r>
            <a:r>
              <a:rPr lang="en-US" dirty="0"/>
              <a:t>Architecture and Engineering</a:t>
            </a:r>
          </a:p>
          <a:p>
            <a:r>
              <a:rPr lang="en-US" dirty="0" smtClean="0"/>
              <a:t>Label page 87 Daily Life </a:t>
            </a:r>
          </a:p>
          <a:p>
            <a:r>
              <a:rPr lang="en-US" dirty="0" smtClean="0"/>
              <a:t>Label page 88 Fall of Rome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0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Ancient Rome Stations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welcometorome.net/publicimages/full/ancient-rome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63362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10200" y="1981200"/>
            <a:ext cx="3124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Objective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715000"/>
          </a:xfrm>
        </p:spPr>
        <p:txBody>
          <a:bodyPr>
            <a:normAutofit/>
          </a:bodyPr>
          <a:lstStyle/>
          <a:p>
            <a:r>
              <a:rPr lang="en-US" dirty="0"/>
              <a:t>I will be able to analyze social and cultural developments of Rome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Success Criteria:</a:t>
            </a:r>
          </a:p>
          <a:p>
            <a:pPr lvl="1"/>
            <a:r>
              <a:rPr lang="en-US" dirty="0"/>
              <a:t>Set up spiral for Roman Stations</a:t>
            </a:r>
          </a:p>
          <a:p>
            <a:pPr lvl="1"/>
            <a:r>
              <a:rPr lang="en-US" dirty="0"/>
              <a:t>Assigned Silver or Purple</a:t>
            </a:r>
          </a:p>
          <a:p>
            <a:pPr lvl="1"/>
            <a:r>
              <a:rPr lang="en-US" dirty="0"/>
              <a:t>Read directions for assigned group</a:t>
            </a:r>
          </a:p>
          <a:p>
            <a:pPr lvl="1"/>
            <a:r>
              <a:rPr lang="en-US" dirty="0"/>
              <a:t>Begin station activity to learn about the civilization of Rome.</a:t>
            </a:r>
          </a:p>
        </p:txBody>
      </p:sp>
      <p:pic>
        <p:nvPicPr>
          <p:cNvPr id="2050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11" y="3200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6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"/>
            <a:ext cx="7024744" cy="1143000"/>
          </a:xfrm>
        </p:spPr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dirty="0"/>
              <a:t>Etruscans</a:t>
            </a:r>
          </a:p>
          <a:p>
            <a:pPr algn="ctr"/>
            <a:r>
              <a:rPr lang="en-US" b="1" i="1" dirty="0"/>
              <a:t>Romulus &amp; Remus</a:t>
            </a:r>
          </a:p>
          <a:p>
            <a:pPr algn="ctr"/>
            <a:r>
              <a:rPr lang="en-US" b="1" i="1" dirty="0"/>
              <a:t>Republic</a:t>
            </a:r>
          </a:p>
          <a:p>
            <a:pPr algn="ctr"/>
            <a:r>
              <a:rPr lang="en-US" b="1" i="1" dirty="0"/>
              <a:t>Patricians</a:t>
            </a:r>
          </a:p>
          <a:p>
            <a:pPr algn="ctr"/>
            <a:r>
              <a:rPr lang="en-US" b="1" i="1" dirty="0"/>
              <a:t>Plebeians</a:t>
            </a:r>
          </a:p>
          <a:p>
            <a:pPr algn="ctr"/>
            <a:r>
              <a:rPr lang="en-US" b="1" i="1" dirty="0" smtClean="0"/>
              <a:t>Roman </a:t>
            </a:r>
            <a:r>
              <a:rPr lang="en-US" b="1" i="1" dirty="0"/>
              <a:t>Senate</a:t>
            </a:r>
          </a:p>
          <a:p>
            <a:pPr algn="ctr"/>
            <a:r>
              <a:rPr lang="en-US" b="1" i="1" dirty="0"/>
              <a:t>Consuls</a:t>
            </a:r>
          </a:p>
          <a:p>
            <a:pPr algn="ctr"/>
            <a:r>
              <a:rPr lang="en-US" b="1" i="1" dirty="0"/>
              <a:t>Tribunes</a:t>
            </a:r>
          </a:p>
          <a:p>
            <a:pPr algn="ctr"/>
            <a:r>
              <a:rPr lang="en-US" b="1" i="1" dirty="0"/>
              <a:t>Assembly</a:t>
            </a:r>
          </a:p>
          <a:p>
            <a:pPr algn="ctr"/>
            <a:r>
              <a:rPr lang="en-US" b="1" i="1" dirty="0"/>
              <a:t>Veto</a:t>
            </a:r>
          </a:p>
          <a:p>
            <a:pPr algn="ctr"/>
            <a:r>
              <a:rPr lang="en-US" b="1" i="1" dirty="0"/>
              <a:t>Punic Wars</a:t>
            </a:r>
          </a:p>
          <a:p>
            <a:pPr algn="ctr"/>
            <a:r>
              <a:rPr lang="en-US" b="1" i="1" dirty="0" smtClean="0"/>
              <a:t>Ides </a:t>
            </a:r>
            <a:r>
              <a:rPr lang="en-US" b="1" i="1" dirty="0"/>
              <a:t>of March</a:t>
            </a:r>
          </a:p>
          <a:p>
            <a:pPr algn="ctr"/>
            <a:r>
              <a:rPr lang="en-US" b="1" i="1" dirty="0" err="1"/>
              <a:t>Pax</a:t>
            </a:r>
            <a:r>
              <a:rPr lang="en-US" b="1" i="1" dirty="0"/>
              <a:t> </a:t>
            </a:r>
            <a:r>
              <a:rPr lang="en-US" b="1" i="1" dirty="0" err="1"/>
              <a:t>Romana</a:t>
            </a:r>
            <a:endParaRPr lang="en-US" b="1" i="1" dirty="0"/>
          </a:p>
          <a:p>
            <a:pPr algn="ctr"/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135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each station you will be selecting a role/responsibility.</a:t>
            </a:r>
          </a:p>
          <a:p>
            <a:r>
              <a:rPr lang="en-US" dirty="0" smtClean="0"/>
              <a:t>The purpose of the roles/responsibilities is to ensure that all groups can be successful </a:t>
            </a:r>
          </a:p>
          <a:p>
            <a:r>
              <a:rPr lang="en-US" dirty="0" smtClean="0"/>
              <a:t>Prior to begin a new station, each group member must select a role/responsibility.</a:t>
            </a:r>
          </a:p>
          <a:p>
            <a:r>
              <a:rPr lang="en-US" dirty="0" smtClean="0"/>
              <a:t>Leave these roles/responsibilities on your desk as you work through the station.</a:t>
            </a:r>
          </a:p>
          <a:p>
            <a:r>
              <a:rPr lang="en-US" dirty="0" smtClean="0"/>
              <a:t>You will select a new role/responsibility at each new station.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378074"/>
              </p:ext>
            </p:extLst>
          </p:nvPr>
        </p:nvGraphicFramePr>
        <p:xfrm>
          <a:off x="533400" y="609600"/>
          <a:ext cx="8077200" cy="5942626"/>
        </p:xfrm>
        <a:graphic>
          <a:graphicData uri="http://schemas.openxmlformats.org/drawingml/2006/table">
            <a:tbl>
              <a:tblPr firstRow="1" firstCol="1" bandRow="1"/>
              <a:tblGrid>
                <a:gridCol w="4038600"/>
                <a:gridCol w="4038600"/>
              </a:tblGrid>
              <a:tr h="23489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DIRECTOR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Makes sure all group members read the directions completely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Check to make sure all group members understand the directions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Start the task from the beginning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“Let read the directions together as a group.”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“Does everyone know what we are going to do first?”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371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	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ORGANIZER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Hand out all materials at the appropriate time.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Make sure the folder is appropriately organized and put back together at the end of the time period.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Keep track of paper clips and binder clips, let teacher know if something is damaged.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“Please hand me your papers so I can get them organized.”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“Does everyone have copy of the reading?”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6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PROGRESS MONITOR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Make sure students are on task and keeping up with the other group members.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Remind students that are off task to stay focused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“Now that we have finished Question #1, let move on to question #2.”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“Hey Joe, can I help you with something, you seem a little distracted.”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REPORTER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Serves as group spokesperson to the teacher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Summarizes the group’s questions, activities and/or conclusions.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Sounds like: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“We are confused about step 2 in the directions, could you please explain?”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TIME KEEPER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Encourages the group to stay on task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Announces when time is halfway through and when time is nearly up.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Sound like: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"We only have five minutes left. Let’s see if we can wrap up by then.”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79" marR="291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4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2177</TotalTime>
  <Words>1621</Words>
  <Application>Microsoft Office PowerPoint</Application>
  <PresentationFormat>On-screen Show (4:3)</PresentationFormat>
  <Paragraphs>255</Paragraphs>
  <Slides>30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As you come in…</vt:lpstr>
      <vt:lpstr>Warm Up</vt:lpstr>
      <vt:lpstr>Spiral Set Up</vt:lpstr>
      <vt:lpstr>Spiral Set Up continued…</vt:lpstr>
      <vt:lpstr>Ancient Rome Stations</vt:lpstr>
      <vt:lpstr>Objective</vt:lpstr>
      <vt:lpstr>Key Vocabulary</vt:lpstr>
      <vt:lpstr>Group Roles and Responsibilities</vt:lpstr>
      <vt:lpstr>PowerPoint Presentation</vt:lpstr>
      <vt:lpstr>Direction</vt:lpstr>
      <vt:lpstr>Station Work</vt:lpstr>
      <vt:lpstr>As you come in…</vt:lpstr>
      <vt:lpstr>Warm Up</vt:lpstr>
      <vt:lpstr>Warm Up</vt:lpstr>
      <vt:lpstr>Task…</vt:lpstr>
      <vt:lpstr>Warm Up</vt:lpstr>
      <vt:lpstr>Warm Up</vt:lpstr>
      <vt:lpstr>Republic of Rome vs Roman Empire</vt:lpstr>
      <vt:lpstr>Warm Up</vt:lpstr>
      <vt:lpstr>Warm Up</vt:lpstr>
      <vt:lpstr>Warm Up</vt:lpstr>
      <vt:lpstr>Ancient Rome Stations</vt:lpstr>
      <vt:lpstr>Learning Target</vt:lpstr>
      <vt:lpstr>Key Vocabulary</vt:lpstr>
      <vt:lpstr>Group Roles and Responsibilities</vt:lpstr>
      <vt:lpstr>PowerPoint Presentation</vt:lpstr>
      <vt:lpstr>Direction</vt:lpstr>
      <vt:lpstr>Station Work</vt:lpstr>
      <vt:lpstr>Show us what you’ve learned</vt:lpstr>
      <vt:lpstr>Processing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54</cp:revision>
  <dcterms:created xsi:type="dcterms:W3CDTF">2015-04-24T13:10:48Z</dcterms:created>
  <dcterms:modified xsi:type="dcterms:W3CDTF">2016-04-13T14:18:12Z</dcterms:modified>
</cp:coreProperties>
</file>