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89" r:id="rId2"/>
    <p:sldId id="305" r:id="rId3"/>
    <p:sldId id="304" r:id="rId4"/>
    <p:sldId id="303" r:id="rId5"/>
    <p:sldId id="268" r:id="rId6"/>
    <p:sldId id="273" r:id="rId7"/>
    <p:sldId id="269" r:id="rId8"/>
    <p:sldId id="274" r:id="rId9"/>
    <p:sldId id="271" r:id="rId10"/>
    <p:sldId id="270" r:id="rId11"/>
    <p:sldId id="287" r:id="rId12"/>
    <p:sldId id="306" r:id="rId13"/>
    <p:sldId id="259" r:id="rId14"/>
    <p:sldId id="296" r:id="rId15"/>
    <p:sldId id="288" r:id="rId16"/>
    <p:sldId id="298" r:id="rId17"/>
    <p:sldId id="272" r:id="rId18"/>
    <p:sldId id="293" r:id="rId19"/>
    <p:sldId id="294" r:id="rId20"/>
    <p:sldId id="292" r:id="rId21"/>
    <p:sldId id="299" r:id="rId22"/>
    <p:sldId id="301" r:id="rId23"/>
    <p:sldId id="308" r:id="rId24"/>
    <p:sldId id="307" r:id="rId25"/>
    <p:sldId id="300" r:id="rId26"/>
    <p:sldId id="278" r:id="rId27"/>
    <p:sldId id="281" r:id="rId28"/>
    <p:sldId id="280" r:id="rId29"/>
    <p:sldId id="282" r:id="rId30"/>
    <p:sldId id="283" r:id="rId31"/>
    <p:sldId id="284" r:id="rId32"/>
    <p:sldId id="26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33CC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8" autoAdjust="0"/>
    <p:restoredTop sz="94660"/>
  </p:normalViewPr>
  <p:slideViewPr>
    <p:cSldViewPr>
      <p:cViewPr>
        <p:scale>
          <a:sx n="46" d="100"/>
          <a:sy n="46" d="100"/>
        </p:scale>
        <p:origin x="-19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AA106-16E0-4BC4-B624-1787F6A50899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68751-F2A7-4186-A914-44366E864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6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094203-47FC-4995-ACC1-2F05B1888AC5}" type="slidenum">
              <a:rPr lang="en-US" smtClean="0">
                <a:solidFill>
                  <a:prstClr val="black"/>
                </a:solidFill>
              </a:rPr>
              <a:pPr eaLnBrk="1" hangingPunct="1"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094203-47FC-4995-ACC1-2F05B1888AC5}" type="slidenum">
              <a:rPr lang="en-US" smtClean="0">
                <a:solidFill>
                  <a:prstClr val="black"/>
                </a:solidFill>
              </a:rPr>
              <a:pPr eaLnBrk="1" hangingPunct="1"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5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8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16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2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7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9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0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3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4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4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2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4/26/2016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57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7543800" y="63246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495925"/>
            <a:ext cx="7772400" cy="1362075"/>
          </a:xfrm>
        </p:spPr>
        <p:txBody>
          <a:bodyPr/>
          <a:lstStyle/>
          <a:p>
            <a:r>
              <a:rPr lang="en-US" dirty="0" smtClean="0"/>
              <a:t>Warm Up: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228600"/>
            <a:ext cx="7772400" cy="6629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Take out a blank sheet of paper as well as assignment from yesterday…</a:t>
            </a:r>
            <a:endParaRPr lang="en-US" sz="2800" dirty="0"/>
          </a:p>
          <a:p>
            <a:r>
              <a:rPr lang="en-US" sz="2800" dirty="0" smtClean="0"/>
              <a:t>Sort the following words into one three </a:t>
            </a:r>
            <a:r>
              <a:rPr lang="en-US" sz="2800" dirty="0"/>
              <a:t>piles. 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00B050"/>
                </a:solidFill>
              </a:rPr>
              <a:t>Green: a pile </a:t>
            </a:r>
            <a:r>
              <a:rPr lang="en-US" sz="2800" dirty="0">
                <a:solidFill>
                  <a:srgbClr val="00B050"/>
                </a:solidFill>
              </a:rPr>
              <a:t>for words you could teach to another student offering several </a:t>
            </a:r>
            <a:r>
              <a:rPr lang="en-US" sz="2800" dirty="0" smtClean="0">
                <a:solidFill>
                  <a:srgbClr val="00B050"/>
                </a:solidFill>
              </a:rPr>
              <a:t>examples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Yellow: a pile </a:t>
            </a:r>
            <a:r>
              <a:rPr lang="en-US" sz="2800" dirty="0">
                <a:solidFill>
                  <a:srgbClr val="FFC000"/>
                </a:solidFill>
              </a:rPr>
              <a:t>for words you know the meaning </a:t>
            </a:r>
            <a:r>
              <a:rPr lang="en-US" sz="2800" dirty="0" smtClean="0">
                <a:solidFill>
                  <a:srgbClr val="FFC000"/>
                </a:solidFill>
              </a:rPr>
              <a:t>to</a:t>
            </a:r>
            <a:endParaRPr lang="en-US" sz="2800" dirty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Red: a pile </a:t>
            </a:r>
            <a:r>
              <a:rPr lang="en-US" sz="2800" dirty="0">
                <a:solidFill>
                  <a:schemeClr val="tx1"/>
                </a:solidFill>
              </a:rPr>
              <a:t>for words you really are not sure what the meaning </a:t>
            </a:r>
            <a:r>
              <a:rPr lang="en-US" sz="2800" dirty="0" smtClean="0">
                <a:solidFill>
                  <a:schemeClr val="tx1"/>
                </a:solidFill>
              </a:rPr>
              <a:t>is</a:t>
            </a:r>
          </a:p>
          <a:p>
            <a:pPr algn="ctr"/>
            <a:r>
              <a:rPr lang="en-US" sz="1700" b="1" i="1" dirty="0">
                <a:solidFill>
                  <a:schemeClr val="tx1"/>
                </a:solidFill>
              </a:rPr>
              <a:t>Chivalry</a:t>
            </a:r>
          </a:p>
          <a:p>
            <a:pPr algn="ctr"/>
            <a:r>
              <a:rPr lang="en-US" sz="1700" b="1" i="1" dirty="0">
                <a:solidFill>
                  <a:schemeClr val="tx1"/>
                </a:solidFill>
              </a:rPr>
              <a:t>Guilds</a:t>
            </a:r>
          </a:p>
          <a:p>
            <a:pPr algn="ctr"/>
            <a:r>
              <a:rPr lang="en-US" sz="1700" b="1" i="1" dirty="0">
                <a:solidFill>
                  <a:schemeClr val="tx1"/>
                </a:solidFill>
              </a:rPr>
              <a:t>Crusades</a:t>
            </a:r>
          </a:p>
          <a:p>
            <a:pPr algn="ctr"/>
            <a:r>
              <a:rPr lang="en-US" sz="1700" b="1" i="1" dirty="0">
                <a:solidFill>
                  <a:schemeClr val="tx1"/>
                </a:solidFill>
              </a:rPr>
              <a:t>Feudalism</a:t>
            </a:r>
          </a:p>
          <a:p>
            <a:pPr algn="ctr"/>
            <a:r>
              <a:rPr lang="en-US" sz="1700" b="1" i="1" dirty="0" smtClean="0">
                <a:solidFill>
                  <a:schemeClr val="tx1"/>
                </a:solidFill>
              </a:rPr>
              <a:t>Manor</a:t>
            </a:r>
            <a:endParaRPr lang="en-US" sz="1700" b="1" i="1" dirty="0">
              <a:solidFill>
                <a:schemeClr val="tx1"/>
              </a:solidFill>
            </a:endParaRPr>
          </a:p>
          <a:p>
            <a:pPr algn="ctr"/>
            <a:r>
              <a:rPr lang="en-US" sz="1700" b="1" i="1" dirty="0" smtClean="0">
                <a:solidFill>
                  <a:schemeClr val="tx1"/>
                </a:solidFill>
              </a:rPr>
              <a:t>Middle Ages</a:t>
            </a:r>
            <a:endParaRPr lang="en-US" sz="1700" b="1" i="1" dirty="0">
              <a:solidFill>
                <a:schemeClr val="tx1"/>
              </a:solidFill>
            </a:endParaRPr>
          </a:p>
          <a:p>
            <a:pPr algn="ctr"/>
            <a:r>
              <a:rPr lang="en-US" sz="1700" b="1" i="1" dirty="0">
                <a:solidFill>
                  <a:schemeClr val="tx1"/>
                </a:solidFill>
              </a:rPr>
              <a:t>Lord</a:t>
            </a:r>
          </a:p>
          <a:p>
            <a:pPr algn="ctr"/>
            <a:r>
              <a:rPr lang="en-US" sz="1700" b="1" i="1" dirty="0">
                <a:solidFill>
                  <a:schemeClr val="tx1"/>
                </a:solidFill>
              </a:rPr>
              <a:t>Serfs</a:t>
            </a:r>
          </a:p>
          <a:p>
            <a:pPr algn="ctr"/>
            <a:r>
              <a:rPr lang="en-US" sz="1700" b="1" i="1" dirty="0" smtClean="0">
                <a:solidFill>
                  <a:schemeClr val="tx1"/>
                </a:solidFill>
              </a:rPr>
              <a:t>Vassal</a:t>
            </a:r>
            <a:endParaRPr lang="en-US" sz="1700" b="1" i="1" dirty="0">
              <a:solidFill>
                <a:schemeClr val="tx1"/>
              </a:solidFill>
            </a:endParaRPr>
          </a:p>
          <a:p>
            <a:pPr algn="ctr"/>
            <a:r>
              <a:rPr lang="en-US" sz="1700" b="1" i="1" dirty="0">
                <a:solidFill>
                  <a:schemeClr val="tx1"/>
                </a:solidFill>
              </a:rPr>
              <a:t>Charlemagne</a:t>
            </a:r>
          </a:p>
          <a:p>
            <a:pPr algn="ctr"/>
            <a:r>
              <a:rPr lang="en-US" sz="1700" b="1" i="1" dirty="0">
                <a:solidFill>
                  <a:schemeClr val="tx1"/>
                </a:solidFill>
              </a:rPr>
              <a:t>Clergy</a:t>
            </a:r>
          </a:p>
          <a:p>
            <a:pPr algn="ctr"/>
            <a:r>
              <a:rPr lang="en-US" sz="1700" b="1" i="1" dirty="0">
                <a:solidFill>
                  <a:schemeClr val="tx1"/>
                </a:solidFill>
              </a:rPr>
              <a:t>Bubonic Plague</a:t>
            </a:r>
          </a:p>
          <a:p>
            <a:pPr algn="ctr"/>
            <a:r>
              <a:rPr lang="en-US" sz="1700" b="1" i="1" dirty="0">
                <a:solidFill>
                  <a:schemeClr val="tx1"/>
                </a:solidFill>
              </a:rPr>
              <a:t>Migrate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7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Vocabulary Chant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Repeat after me the following terms:</a:t>
            </a:r>
          </a:p>
          <a:p>
            <a:r>
              <a:rPr lang="en-US" sz="1400" b="1" i="1" dirty="0">
                <a:solidFill>
                  <a:srgbClr val="FFC000"/>
                </a:solidFill>
              </a:rPr>
              <a:t>Chivalry</a:t>
            </a:r>
          </a:p>
          <a:p>
            <a:r>
              <a:rPr lang="en-US" sz="1400" b="1" i="1" dirty="0">
                <a:solidFill>
                  <a:srgbClr val="FFC000"/>
                </a:solidFill>
              </a:rPr>
              <a:t>Guilds</a:t>
            </a:r>
          </a:p>
          <a:p>
            <a:r>
              <a:rPr lang="en-US" sz="1400" b="1" i="1" dirty="0">
                <a:solidFill>
                  <a:srgbClr val="FFC000"/>
                </a:solidFill>
              </a:rPr>
              <a:t>Crusades</a:t>
            </a:r>
          </a:p>
          <a:p>
            <a:r>
              <a:rPr lang="en-US" sz="1400" b="1" i="1" dirty="0">
                <a:solidFill>
                  <a:srgbClr val="FFC000"/>
                </a:solidFill>
              </a:rPr>
              <a:t>Feudalism</a:t>
            </a:r>
          </a:p>
          <a:p>
            <a:r>
              <a:rPr lang="en-US" sz="1400" b="1" i="1" dirty="0" smtClean="0">
                <a:solidFill>
                  <a:srgbClr val="FFC000"/>
                </a:solidFill>
              </a:rPr>
              <a:t>Manor</a:t>
            </a:r>
            <a:endParaRPr lang="en-US" sz="1400" b="1" i="1" dirty="0">
              <a:solidFill>
                <a:srgbClr val="FFC000"/>
              </a:solidFill>
            </a:endParaRPr>
          </a:p>
          <a:p>
            <a:r>
              <a:rPr lang="en-US" sz="1400" b="1" i="1" dirty="0" smtClean="0">
                <a:solidFill>
                  <a:srgbClr val="FFC000"/>
                </a:solidFill>
              </a:rPr>
              <a:t>Middle Ages</a:t>
            </a:r>
            <a:endParaRPr lang="en-US" sz="1400" b="1" i="1" dirty="0">
              <a:solidFill>
                <a:srgbClr val="FFC000"/>
              </a:solidFill>
            </a:endParaRPr>
          </a:p>
          <a:p>
            <a:r>
              <a:rPr lang="en-US" sz="1400" b="1" i="1" dirty="0">
                <a:solidFill>
                  <a:srgbClr val="FFC000"/>
                </a:solidFill>
              </a:rPr>
              <a:t>Lord</a:t>
            </a:r>
          </a:p>
          <a:p>
            <a:r>
              <a:rPr lang="en-US" sz="1400" b="1" i="1" dirty="0">
                <a:solidFill>
                  <a:srgbClr val="FFC000"/>
                </a:solidFill>
              </a:rPr>
              <a:t>Serfs</a:t>
            </a:r>
          </a:p>
          <a:p>
            <a:r>
              <a:rPr lang="en-US" sz="1400" b="1" i="1" dirty="0" smtClean="0">
                <a:solidFill>
                  <a:srgbClr val="FFC000"/>
                </a:solidFill>
              </a:rPr>
              <a:t>Vassal</a:t>
            </a:r>
            <a:endParaRPr lang="en-US" sz="1400" b="1" i="1" dirty="0">
              <a:solidFill>
                <a:srgbClr val="FFC000"/>
              </a:solidFill>
            </a:endParaRPr>
          </a:p>
          <a:p>
            <a:r>
              <a:rPr lang="en-US" sz="1400" b="1" i="1" dirty="0">
                <a:solidFill>
                  <a:srgbClr val="FFC000"/>
                </a:solidFill>
              </a:rPr>
              <a:t>Charlemagne</a:t>
            </a:r>
          </a:p>
          <a:p>
            <a:r>
              <a:rPr lang="en-US" sz="1400" b="1" i="1" dirty="0">
                <a:solidFill>
                  <a:srgbClr val="FFC000"/>
                </a:solidFill>
              </a:rPr>
              <a:t>Clergy</a:t>
            </a:r>
          </a:p>
          <a:p>
            <a:r>
              <a:rPr lang="en-US" sz="1400" b="1" i="1" dirty="0">
                <a:solidFill>
                  <a:srgbClr val="FFC000"/>
                </a:solidFill>
              </a:rPr>
              <a:t>Bubonic Plague</a:t>
            </a:r>
          </a:p>
          <a:p>
            <a:r>
              <a:rPr lang="en-US" sz="1400" b="1" i="1" dirty="0">
                <a:solidFill>
                  <a:srgbClr val="FFC000"/>
                </a:solidFill>
              </a:rPr>
              <a:t>Migrate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90800"/>
            <a:ext cx="4456916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6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34200" cy="1143000"/>
          </a:xfrm>
        </p:spPr>
        <p:txBody>
          <a:bodyPr/>
          <a:lstStyle/>
          <a:p>
            <a:r>
              <a:rPr lang="en-US" b="1" dirty="0" smtClean="0"/>
              <a:t>Definitions- 8 words or less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i="1" dirty="0">
                <a:solidFill>
                  <a:srgbClr val="FFC000"/>
                </a:solidFill>
              </a:rPr>
              <a:t>Middle Ages:  </a:t>
            </a:r>
            <a:r>
              <a:rPr lang="en-US" sz="1800" b="1" i="1" dirty="0"/>
              <a:t>period between the fall of the Roman Empire in Europe, in which lords </a:t>
            </a:r>
            <a:r>
              <a:rPr lang="en-US" sz="1800" b="1" i="1" dirty="0" err="1"/>
              <a:t>fave</a:t>
            </a:r>
            <a:r>
              <a:rPr lang="en-US" sz="1800" b="1" i="1" dirty="0"/>
              <a:t> land to vassals in exchange for serve and loyalty</a:t>
            </a:r>
          </a:p>
          <a:p>
            <a:r>
              <a:rPr lang="en-US" sz="1800" b="1" i="1" dirty="0">
                <a:solidFill>
                  <a:srgbClr val="FFC000"/>
                </a:solidFill>
              </a:rPr>
              <a:t>Charlemagne: </a:t>
            </a:r>
            <a:r>
              <a:rPr lang="en-US" sz="1800" b="1" i="1" dirty="0"/>
              <a:t>king of the Franks who conquered much of Europe and spread Christianity</a:t>
            </a:r>
          </a:p>
          <a:p>
            <a:r>
              <a:rPr lang="en-US" sz="1800" b="1" i="1" dirty="0" smtClean="0">
                <a:solidFill>
                  <a:srgbClr val="FFC000"/>
                </a:solidFill>
              </a:rPr>
              <a:t>Crusades: </a:t>
            </a:r>
            <a:r>
              <a:rPr lang="en-US" sz="1800" b="1" i="1" dirty="0" smtClean="0"/>
              <a:t>series of military expeditions from Christian Europe to Palestine between the 1100s and 1200s</a:t>
            </a:r>
          </a:p>
          <a:p>
            <a:r>
              <a:rPr lang="en-US" sz="1800" b="1" i="1" dirty="0" smtClean="0">
                <a:solidFill>
                  <a:srgbClr val="FFC000"/>
                </a:solidFill>
              </a:rPr>
              <a:t>Feudalism:  </a:t>
            </a:r>
            <a:r>
              <a:rPr lang="en-US" sz="1800" b="1" i="1" dirty="0" smtClean="0"/>
              <a:t>political and social system of the Middle Ages in Europe, in which lords gave land to vassals in exchange for service and loyalty</a:t>
            </a:r>
            <a:endParaRPr lang="en-US" sz="1800" b="1" i="1" dirty="0"/>
          </a:p>
          <a:p>
            <a:r>
              <a:rPr lang="en-US" sz="1800" b="1" i="1" dirty="0" smtClean="0">
                <a:solidFill>
                  <a:srgbClr val="FFC000"/>
                </a:solidFill>
              </a:rPr>
              <a:t>Manor: </a:t>
            </a:r>
            <a:r>
              <a:rPr lang="en-US" sz="1800" b="1" i="1" dirty="0" smtClean="0"/>
              <a:t>noble’s house and the villages on his land where the peasants lived</a:t>
            </a:r>
            <a:endParaRPr lang="en-US" sz="1800" b="1" i="1" dirty="0"/>
          </a:p>
          <a:p>
            <a:r>
              <a:rPr lang="en-US" sz="1800" b="1" i="1" dirty="0">
                <a:solidFill>
                  <a:srgbClr val="FFC000"/>
                </a:solidFill>
              </a:rPr>
              <a:t>Lord:  </a:t>
            </a:r>
            <a:r>
              <a:rPr lang="en-US" sz="1800" b="1" i="1" dirty="0"/>
              <a:t>powerful landowners</a:t>
            </a:r>
          </a:p>
          <a:p>
            <a:r>
              <a:rPr lang="en-US" sz="1800" b="1" i="1" dirty="0" smtClean="0">
                <a:solidFill>
                  <a:srgbClr val="FFC000"/>
                </a:solidFill>
              </a:rPr>
              <a:t>Vassals</a:t>
            </a:r>
            <a:r>
              <a:rPr lang="en-US" sz="1800" b="1" i="1" dirty="0">
                <a:solidFill>
                  <a:srgbClr val="FFC000"/>
                </a:solidFill>
              </a:rPr>
              <a:t>: </a:t>
            </a:r>
            <a:r>
              <a:rPr lang="en-US" sz="1800" b="1" i="1" dirty="0"/>
              <a:t>people in feudal society who received land and protection from lords in return for loyalty</a:t>
            </a:r>
          </a:p>
          <a:p>
            <a:r>
              <a:rPr lang="en-US" sz="1800" b="1" i="1" dirty="0" smtClean="0">
                <a:solidFill>
                  <a:srgbClr val="FFC000"/>
                </a:solidFill>
              </a:rPr>
              <a:t>Chivalry</a:t>
            </a:r>
            <a:r>
              <a:rPr lang="en-US" sz="1800" b="1" i="1" dirty="0">
                <a:solidFill>
                  <a:srgbClr val="FFC000"/>
                </a:solidFill>
              </a:rPr>
              <a:t>: </a:t>
            </a:r>
            <a:r>
              <a:rPr lang="en-US" sz="1800" b="1" i="1" dirty="0"/>
              <a:t>code of conduct of knights, focusing on bravery, honor, and respect toward women and the weak</a:t>
            </a:r>
          </a:p>
          <a:p>
            <a:r>
              <a:rPr lang="en-US" sz="1800" b="1" i="1" dirty="0" smtClean="0">
                <a:solidFill>
                  <a:srgbClr val="FFC000"/>
                </a:solidFill>
              </a:rPr>
              <a:t>Serfs: </a:t>
            </a:r>
            <a:r>
              <a:rPr lang="en-US" sz="1800" b="1" i="1" dirty="0" smtClean="0"/>
              <a:t>people who lived and worked on the manor of a lord or vassal</a:t>
            </a:r>
            <a:endParaRPr lang="en-US" sz="1800" b="1" i="1" dirty="0"/>
          </a:p>
          <a:p>
            <a:r>
              <a:rPr lang="en-US" sz="1800" b="1" i="1" dirty="0" smtClean="0">
                <a:solidFill>
                  <a:srgbClr val="FFC000"/>
                </a:solidFill>
              </a:rPr>
              <a:t>Clergy</a:t>
            </a:r>
            <a:r>
              <a:rPr lang="en-US" sz="1800" b="1" i="1" dirty="0" smtClean="0"/>
              <a:t>: people with priestly authority in a religion</a:t>
            </a:r>
          </a:p>
          <a:p>
            <a:r>
              <a:rPr lang="en-US" sz="1800" b="1" i="1" dirty="0">
                <a:solidFill>
                  <a:srgbClr val="FFC000"/>
                </a:solidFill>
              </a:rPr>
              <a:t>Guilds: </a:t>
            </a:r>
            <a:r>
              <a:rPr lang="en-US" sz="1800" b="1" i="1" dirty="0"/>
              <a:t>associations of people sharing a trade or craft, intended to control the quality and quantity of their production and to protect their interests</a:t>
            </a:r>
          </a:p>
          <a:p>
            <a:r>
              <a:rPr lang="en-US" sz="1800" b="1" i="1" dirty="0" smtClean="0">
                <a:solidFill>
                  <a:srgbClr val="FFC000"/>
                </a:solidFill>
              </a:rPr>
              <a:t>Bubonic Plague: </a:t>
            </a:r>
            <a:r>
              <a:rPr lang="en-US" sz="1800" b="1" i="1" dirty="0" smtClean="0"/>
              <a:t>disease that struck western Eurasia in the mid-1300’s, in an outbreak known as the black Death</a:t>
            </a:r>
            <a:endParaRPr lang="en-US" sz="1800" b="1" i="1" dirty="0"/>
          </a:p>
          <a:p>
            <a:r>
              <a:rPr lang="en-US" sz="1800" b="1" i="1" dirty="0" smtClean="0">
                <a:solidFill>
                  <a:srgbClr val="FFC000"/>
                </a:solidFill>
              </a:rPr>
              <a:t>Migrate: </a:t>
            </a:r>
            <a:r>
              <a:rPr lang="en-US" sz="1800" b="1" i="1" dirty="0" smtClean="0"/>
              <a:t>to relocate to a new region</a:t>
            </a:r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149539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914400"/>
            <a:ext cx="10976711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1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a group, you need to complete the following: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Read the definitions for all 17 words on the back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Put the definition on your paper in 8 words or less.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Draw a picture representing each word in the box with the definition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With the 2 assigned vocab words, draw and color a picture for each word, on the computer paper, that represents the word.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1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Sentences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group, you need to complete the following: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Read the definitions that you and your group came up with for each word.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Create an image that will help you remember  each word.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Write a sentence that contains each word.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1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 UP:  Think about the following two questions and be ready to discuss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you already know about the Middle Ages?</a:t>
            </a:r>
          </a:p>
          <a:p>
            <a:r>
              <a:rPr lang="en-US" dirty="0" smtClean="0"/>
              <a:t>What do you want to know about the Middle Ages? </a:t>
            </a:r>
          </a:p>
        </p:txBody>
      </p:sp>
    </p:spTree>
    <p:extLst>
      <p:ext uri="{BB962C8B-B14F-4D97-AF65-F5344CB8AC3E}">
        <p14:creationId xmlns:p14="http://schemas.microsoft.com/office/powerpoint/2010/main" val="343484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7543800" y="63246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1295400"/>
            <a:ext cx="7772400" cy="3111501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>
                <a:solidFill>
                  <a:schemeClr val="tx1"/>
                </a:solidFill>
              </a:rPr>
              <a:t>Take out your vocabulary worksheet from yesterday.  You will have 5 minutes to complete your </a:t>
            </a:r>
            <a:r>
              <a:rPr lang="en-US" sz="2800" dirty="0" smtClean="0">
                <a:solidFill>
                  <a:schemeClr val="tx1"/>
                </a:solidFill>
              </a:rPr>
              <a:t>sentences using  the </a:t>
            </a:r>
            <a:r>
              <a:rPr lang="en-US" sz="2800" b="1" dirty="0" smtClean="0">
                <a:solidFill>
                  <a:srgbClr val="FFC000"/>
                </a:solidFill>
              </a:rPr>
              <a:t>SYNONYMS</a:t>
            </a:r>
            <a:r>
              <a:rPr lang="en-US" sz="2800" dirty="0" smtClean="0">
                <a:solidFill>
                  <a:schemeClr val="tx1"/>
                </a:solidFill>
              </a:rPr>
              <a:t> you came up with yesterday </a:t>
            </a:r>
            <a:r>
              <a:rPr lang="en-US" sz="2800" dirty="0" smtClean="0">
                <a:solidFill>
                  <a:schemeClr val="tx1"/>
                </a:solidFill>
              </a:rPr>
              <a:t>QUIETLY and INDIVIDUALLY 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1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Middle Ages Vocab</a:t>
            </a:r>
            <a:endParaRPr lang="en-US" sz="6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057400"/>
            <a:ext cx="6400800" cy="1752600"/>
          </a:xfrm>
        </p:spPr>
        <p:txBody>
          <a:bodyPr/>
          <a:lstStyle/>
          <a:p>
            <a:r>
              <a:rPr lang="en-US" dirty="0" smtClean="0"/>
              <a:t>Day 2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64" y="2667000"/>
            <a:ext cx="5257800" cy="392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8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4343400" cy="5715000"/>
          </a:xfrm>
        </p:spPr>
        <p:txBody>
          <a:bodyPr>
            <a:normAutofit/>
          </a:bodyPr>
          <a:lstStyle/>
          <a:p>
            <a:r>
              <a:rPr lang="en-US" sz="2400" dirty="0"/>
              <a:t>I can use new vocabulary when discussing </a:t>
            </a:r>
            <a:r>
              <a:rPr lang="en-US" sz="2400" dirty="0" smtClean="0"/>
              <a:t>Middle Ages.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Success Criteria:</a:t>
            </a:r>
          </a:p>
          <a:p>
            <a:pPr lvl="1"/>
            <a:r>
              <a:rPr lang="en-US" sz="2000" dirty="0"/>
              <a:t>Define the terms</a:t>
            </a:r>
          </a:p>
          <a:p>
            <a:pPr lvl="1"/>
            <a:r>
              <a:rPr lang="en-US" sz="2000" dirty="0"/>
              <a:t>Use appropriately in a sentence</a:t>
            </a:r>
          </a:p>
          <a:p>
            <a:pPr lvl="1"/>
            <a:r>
              <a:rPr lang="en-US" sz="2000" dirty="0"/>
              <a:t>Create a visual representation</a:t>
            </a:r>
          </a:p>
          <a:p>
            <a:pPr lvl="1"/>
            <a:r>
              <a:rPr lang="en-US" sz="2000" dirty="0"/>
              <a:t>Generate synonyms/antonyms </a:t>
            </a:r>
          </a:p>
          <a:p>
            <a:pPr lvl="1"/>
            <a:r>
              <a:rPr lang="en-US" sz="2000" dirty="0"/>
              <a:t>Participate in vocabulary activities about </a:t>
            </a:r>
            <a:r>
              <a:rPr lang="en-US" sz="2000" dirty="0" smtClean="0"/>
              <a:t>Middle Ages.</a:t>
            </a:r>
            <a:endParaRPr lang="en-US" sz="2000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410200" y="1981200"/>
            <a:ext cx="3124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Objective</a:t>
            </a:r>
          </a:p>
        </p:txBody>
      </p:sp>
      <p:pic>
        <p:nvPicPr>
          <p:cNvPr id="2050" name="Picture 2" descr="http://ts1.mm.bing.net/th?&amp;id=HN.608035466712842410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11" y="32004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9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Vocabulary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b="1" i="1" dirty="0">
                <a:solidFill>
                  <a:srgbClr val="FFC000"/>
                </a:solidFill>
              </a:rPr>
              <a:t>Chivalry</a:t>
            </a: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Guilds</a:t>
            </a: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Crusades</a:t>
            </a: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Feudalism</a:t>
            </a:r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Manor</a:t>
            </a:r>
            <a:endParaRPr lang="en-US" b="1" i="1" dirty="0">
              <a:solidFill>
                <a:srgbClr val="FFC000"/>
              </a:solidFill>
            </a:endParaRPr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Middle Ages</a:t>
            </a:r>
            <a:endParaRPr lang="en-US" b="1" i="1" dirty="0">
              <a:solidFill>
                <a:srgbClr val="FFC000"/>
              </a:solidFill>
            </a:endParaRP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Lord</a:t>
            </a: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Serfs</a:t>
            </a:r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Vassal</a:t>
            </a:r>
            <a:endParaRPr lang="en-US" b="1" i="1" dirty="0">
              <a:solidFill>
                <a:srgbClr val="FFC000"/>
              </a:solidFill>
            </a:endParaRP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Charlemagne</a:t>
            </a: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Clergy</a:t>
            </a: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Bubonic Plague</a:t>
            </a: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Migrate</a:t>
            </a: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68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62400"/>
            <a:ext cx="7772400" cy="18065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 UP:  </a:t>
            </a:r>
            <a:r>
              <a:rPr lang="en-US" smtClean="0"/>
              <a:t>Take out </a:t>
            </a:r>
            <a:r>
              <a:rPr lang="en-US" dirty="0" smtClean="0"/>
              <a:t>your vocabulary sheet and on page 91 of your spiral, answer the following two 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0"/>
            <a:ext cx="7772400" cy="15001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do you already know about the Middle Ages?</a:t>
            </a:r>
          </a:p>
          <a:p>
            <a:r>
              <a:rPr lang="en-US" sz="2400" dirty="0" smtClean="0"/>
              <a:t>What do you want to know about the Middle Ages? </a:t>
            </a:r>
          </a:p>
        </p:txBody>
      </p:sp>
    </p:spTree>
    <p:extLst>
      <p:ext uri="{BB962C8B-B14F-4D97-AF65-F5344CB8AC3E}">
        <p14:creationId xmlns:p14="http://schemas.microsoft.com/office/powerpoint/2010/main" val="364953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Sentences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group, you need to complete the following: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Read the definitions that you and your group came up with for each word.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Create an image that will help you remember  each word.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Write a sentence that contains each word.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1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53000"/>
            <a:ext cx="7772400" cy="1362075"/>
          </a:xfrm>
        </p:spPr>
        <p:txBody>
          <a:bodyPr/>
          <a:lstStyle/>
          <a:p>
            <a:r>
              <a:rPr lang="en-US" dirty="0" smtClean="0"/>
              <a:t>Synonyms/ Antonyms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3429000"/>
            <a:ext cx="7772400" cy="150018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With your elbow partner, come up with a synonym as well as an antonym for each word.</a:t>
            </a:r>
          </a:p>
          <a:p>
            <a:endParaRPr lang="en-US" dirty="0"/>
          </a:p>
          <a:p>
            <a:r>
              <a:rPr lang="en-US" b="1" dirty="0" smtClean="0"/>
              <a:t>Synonym: </a:t>
            </a:r>
            <a:r>
              <a:rPr lang="en-US" dirty="0" smtClean="0"/>
              <a:t>a </a:t>
            </a:r>
            <a:r>
              <a:rPr lang="en-US" dirty="0"/>
              <a:t>word or phrase that means exactly or nearly the same as another word </a:t>
            </a:r>
            <a:endParaRPr lang="en-US" dirty="0" smtClean="0"/>
          </a:p>
          <a:p>
            <a:r>
              <a:rPr lang="en-US" b="1" dirty="0" smtClean="0"/>
              <a:t>Antonym</a:t>
            </a:r>
            <a:r>
              <a:rPr lang="en-US" dirty="0"/>
              <a:t>: a word </a:t>
            </a:r>
            <a:r>
              <a:rPr lang="en-US" dirty="0" smtClean="0"/>
              <a:t>or phrase that means the opposite </a:t>
            </a:r>
            <a:r>
              <a:rPr lang="en-US" dirty="0"/>
              <a:t>in meaning to </a:t>
            </a:r>
            <a:r>
              <a:rPr lang="en-US" dirty="0" smtClean="0"/>
              <a:t>another word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3517">
            <a:off x="1813576" y="371163"/>
            <a:ext cx="20288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476">
            <a:off x="4618300" y="707767"/>
            <a:ext cx="3251112" cy="20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7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Common Mistakes with Synonyms/Antonyms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Multiple words/phrases</a:t>
            </a:r>
          </a:p>
          <a:p>
            <a:r>
              <a:rPr lang="en-US" dirty="0" smtClean="0"/>
              <a:t>Picking words you don’t know the definition of</a:t>
            </a:r>
          </a:p>
          <a:p>
            <a:r>
              <a:rPr lang="en-US" dirty="0" smtClean="0"/>
              <a:t>They are related but don’t mean the same thing</a:t>
            </a:r>
          </a:p>
          <a:p>
            <a:r>
              <a:rPr lang="en-US" dirty="0" smtClean="0"/>
              <a:t>Incorrect synonyms/antonyms</a:t>
            </a:r>
          </a:p>
          <a:p>
            <a:r>
              <a:rPr lang="en-US" dirty="0" smtClean="0"/>
              <a:t>Picking at random off of </a:t>
            </a:r>
            <a:r>
              <a:rPr lang="en-US" smtClean="0"/>
              <a:t>the internet</a:t>
            </a:r>
            <a:endParaRPr lang="en-US" dirty="0" smtClean="0"/>
          </a:p>
          <a:p>
            <a:r>
              <a:rPr lang="en-US" dirty="0" smtClean="0"/>
              <a:t>Just trying to finish the work as quickly as possible, not trying to actually learn the words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REMEMBER…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When you see this word in the unit, these are suppose to help you out so that you don’t stumble!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0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Feudalism Map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sz="5100" b="1" i="1" dirty="0"/>
              <a:t>Use the following vocabulary to create your own Feudalism </a:t>
            </a:r>
            <a:r>
              <a:rPr lang="en-US" sz="5100" b="1" i="1" dirty="0" smtClean="0"/>
              <a:t>Social Pyramid:</a:t>
            </a:r>
            <a:endParaRPr lang="en-US" sz="5100" b="1" i="1" dirty="0"/>
          </a:p>
          <a:p>
            <a:endParaRPr lang="en-US" b="1" i="1" dirty="0" smtClean="0">
              <a:solidFill>
                <a:srgbClr val="FFC000"/>
              </a:solidFill>
            </a:endParaRPr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Chivalry</a:t>
            </a:r>
            <a:endParaRPr lang="en-US" b="1" i="1" dirty="0">
              <a:solidFill>
                <a:srgbClr val="FFC000"/>
              </a:solidFill>
            </a:endParaRP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Guilds</a:t>
            </a: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Crusades</a:t>
            </a: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Feudalism</a:t>
            </a:r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Middle </a:t>
            </a:r>
            <a:r>
              <a:rPr lang="en-US" b="1" i="1" dirty="0">
                <a:solidFill>
                  <a:srgbClr val="FFC000"/>
                </a:solidFill>
              </a:rPr>
              <a:t>Ages</a:t>
            </a: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Lord</a:t>
            </a: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Serfs</a:t>
            </a: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Vassal</a:t>
            </a: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Charlemagne</a:t>
            </a: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Clergy</a:t>
            </a: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Bubonic Plague</a:t>
            </a: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Migrate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66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Draw It Out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/>
              <a:t>Using as many of the vocabulary terms as you possible can, create a </a:t>
            </a:r>
            <a:r>
              <a:rPr lang="en-US" sz="5100" dirty="0" smtClean="0"/>
              <a:t>drawing/concept map </a:t>
            </a:r>
            <a:r>
              <a:rPr lang="en-US" sz="5100" dirty="0"/>
              <a:t>that represents life during the Middle Ages.</a:t>
            </a:r>
          </a:p>
          <a:p>
            <a:endParaRPr lang="en-US" dirty="0"/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Chivalry</a:t>
            </a: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Guilds</a:t>
            </a: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Crusades</a:t>
            </a: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Feudalism</a:t>
            </a: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Manor</a:t>
            </a: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Middle Ages</a:t>
            </a: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Lord</a:t>
            </a: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Serfs</a:t>
            </a: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Vassal</a:t>
            </a: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Charlemagne</a:t>
            </a: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Clergy</a:t>
            </a: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Bubonic Plague</a:t>
            </a: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Migrate</a:t>
            </a:r>
            <a:endParaRPr lang="en-US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864053" cy="1189038"/>
          </a:xfrm>
        </p:spPr>
        <p:txBody>
          <a:bodyPr/>
          <a:lstStyle/>
          <a:p>
            <a:r>
              <a:rPr lang="en-US" dirty="0"/>
              <a:t>Heads Up for Vocabulary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Here's how you play:</a:t>
            </a:r>
          </a:p>
          <a:p>
            <a:endParaRPr lang="en-US" dirty="0"/>
          </a:p>
          <a:p>
            <a:r>
              <a:rPr lang="en-US" dirty="0"/>
              <a:t>One player holds </a:t>
            </a:r>
            <a:r>
              <a:rPr lang="en-US" dirty="0" smtClean="0"/>
              <a:t>the flash card up </a:t>
            </a:r>
            <a:r>
              <a:rPr lang="en-US" dirty="0"/>
              <a:t>to his/her forehead. </a:t>
            </a:r>
          </a:p>
          <a:p>
            <a:r>
              <a:rPr lang="en-US" dirty="0" smtClean="0"/>
              <a:t>The </a:t>
            </a:r>
            <a:r>
              <a:rPr lang="en-US" dirty="0"/>
              <a:t>other players give clues to help the player guess the word (without using the word). </a:t>
            </a:r>
          </a:p>
          <a:p>
            <a:r>
              <a:rPr lang="en-US" dirty="0"/>
              <a:t>Once the word is guessed </a:t>
            </a:r>
            <a:r>
              <a:rPr lang="en-US" dirty="0" smtClean="0"/>
              <a:t>correctly</a:t>
            </a:r>
            <a:r>
              <a:rPr lang="en-US" dirty="0"/>
              <a:t>, the player </a:t>
            </a:r>
            <a:r>
              <a:rPr lang="en-US" dirty="0" smtClean="0"/>
              <a:t>will pick up another flashcard so </a:t>
            </a:r>
            <a:r>
              <a:rPr lang="en-US" dirty="0"/>
              <a:t>that a new word will pop up on the screen. </a:t>
            </a:r>
          </a:p>
          <a:p>
            <a:r>
              <a:rPr lang="en-US" dirty="0"/>
              <a:t>A player can "pass" on a word by </a:t>
            </a:r>
            <a:r>
              <a:rPr lang="en-US" dirty="0" smtClean="0"/>
              <a:t>saying “pass” and placing that card in a separate pile. </a:t>
            </a:r>
            <a:endParaRPr lang="en-US" dirty="0"/>
          </a:p>
          <a:p>
            <a:r>
              <a:rPr lang="en-US" dirty="0"/>
              <a:t>Play continues for 60 seconds. </a:t>
            </a:r>
          </a:p>
          <a:p>
            <a:r>
              <a:rPr lang="en-US" dirty="0"/>
              <a:t>Player counts the words solved correctly. </a:t>
            </a:r>
          </a:p>
          <a:p>
            <a:r>
              <a:rPr lang="en-US" dirty="0" smtClean="0"/>
              <a:t>The notecards are then shuffled and passed </a:t>
            </a:r>
            <a:r>
              <a:rPr lang="en-US" dirty="0"/>
              <a:t>to another player and the game continues until everyone has a turn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For an extra challenge: </a:t>
            </a:r>
          </a:p>
          <a:p>
            <a:r>
              <a:rPr lang="en-US" dirty="0" smtClean="0"/>
              <a:t>Try the 'the </a:t>
            </a:r>
            <a:r>
              <a:rPr lang="en-US" dirty="0"/>
              <a:t>act it out - no words' rule.  </a:t>
            </a:r>
          </a:p>
        </p:txBody>
      </p:sp>
      <p:pic>
        <p:nvPicPr>
          <p:cNvPr id="1025" name="Picture 1" descr="http://3.bp.blogspot.com/-rPSCMW6naIo/UvlFN8lAGfI/AAAAAAAACRE/x72ptuBXouc/s1600/Screen+Shot+2014-02-10+at+4.27.46+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2133600" cy="212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tse1.mm.bing.net/th?&amp;id=OIP.M960a579bf4fb288a03d9b2f86826e98fo0&amp;w=315&amp;h=164&amp;c=0&amp;pid=1.9&amp;rs=0&amp;p=0&amp;url=http%3A%2F%2Fwww.ellentv.com%2F2013%2F10%2F01%2Fheads-up-the-game-show-episode-2%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81600"/>
            <a:ext cx="28575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66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Sign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Use American Sign Language to spell each vocabulary word.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Now use your finger and write each word in the air</a:t>
            </a:r>
            <a:endParaRPr lang="en-US" dirty="0"/>
          </a:p>
        </p:txBody>
      </p:sp>
      <p:pic>
        <p:nvPicPr>
          <p:cNvPr id="4" name="Picture 3" descr="http://www.qualityansweringservice.com/sites/default/files/images/abc1280x96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54410"/>
            <a:ext cx="5486400" cy="3793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84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Sort Your </a:t>
            </a:r>
            <a:r>
              <a:rPr lang="en-US" b="1" dirty="0" smtClean="0"/>
              <a:t>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 </a:t>
            </a:r>
            <a:r>
              <a:rPr lang="en-US" dirty="0"/>
              <a:t>your words by making three piles. A pile for words you could teach to another student offering several examples, a pile for words you know the meaning to, a pile for words you really are not sure what the meaning is. </a:t>
            </a:r>
          </a:p>
        </p:txBody>
      </p:sp>
      <p:pic>
        <p:nvPicPr>
          <p:cNvPr id="6146" name="Picture 2" descr="http://ts1.mm.bing.net/th?&amp;id=HN.608009439208344046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11315"/>
            <a:ext cx="3505200" cy="232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96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Words in </a:t>
            </a:r>
            <a:r>
              <a:rPr lang="en-US" b="1" dirty="0" smtClean="0"/>
              <a:t>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</a:t>
            </a:r>
            <a:r>
              <a:rPr lang="en-US" dirty="0"/>
              <a:t>your paper into 9 boxes, (3 boxes in 3 rows). Choose 9 of your vocabulary words; write one vocabulary word at the top of each box. Now try to find as many words as you can within each chosen vocabulary word. </a:t>
            </a:r>
          </a:p>
        </p:txBody>
      </p:sp>
    </p:spTree>
    <p:extLst>
      <p:ext uri="{BB962C8B-B14F-4D97-AF65-F5344CB8AC3E}">
        <p14:creationId xmlns:p14="http://schemas.microsoft.com/office/powerpoint/2010/main" val="79826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Doodle </a:t>
            </a:r>
            <a:r>
              <a:rPr lang="en-US" b="1" dirty="0" smtClean="0"/>
              <a:t>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Choose </a:t>
            </a:r>
            <a:r>
              <a:rPr lang="en-US" dirty="0"/>
              <a:t>5 words you totally understand and write your words using doodles to show what each word </a:t>
            </a:r>
            <a:r>
              <a:rPr lang="en-US" dirty="0" smtClean="0"/>
              <a:t>means on a separate sheet of paper. </a:t>
            </a:r>
            <a:r>
              <a:rPr lang="en-US" dirty="0"/>
              <a:t>When you are done, put a star by your favorite doodle word.</a:t>
            </a:r>
          </a:p>
        </p:txBody>
      </p:sp>
      <p:pic>
        <p:nvPicPr>
          <p:cNvPr id="9218" name="Picture 2" descr="http://www.doodlerblog.com/wp-content/uploads/1300/scan00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761740"/>
            <a:ext cx="327492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s1.mm.bing.net/th?&amp;id=HN.608038219776657046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45890"/>
            <a:ext cx="38100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0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12838"/>
          </a:xfrm>
        </p:spPr>
        <p:txBody>
          <a:bodyPr/>
          <a:lstStyle/>
          <a:p>
            <a:r>
              <a:rPr lang="en-US" dirty="0" smtClean="0"/>
              <a:t>Before we begin…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Today is national HIGH FIVE DAY!!!</a:t>
            </a:r>
          </a:p>
          <a:p>
            <a:endParaRPr lang="en-US" dirty="0"/>
          </a:p>
          <a:p>
            <a:r>
              <a:rPr lang="en-US" dirty="0" smtClean="0"/>
              <a:t>Get up, walk around the room giving high fives to your classmates!  </a:t>
            </a:r>
          </a:p>
          <a:p>
            <a:pPr lvl="1"/>
            <a:r>
              <a:rPr lang="en-US" dirty="0" smtClean="0"/>
              <a:t>With each high five that you give, tell them something that you are looking forward to this weekend!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0999"/>
            <a:ext cx="2173218" cy="252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33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Silly </a:t>
            </a:r>
            <a:r>
              <a:rPr lang="en-US" b="1" dirty="0" smtClean="0"/>
              <a:t>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/>
              <a:t>several silly sentences by using as many vocabulary words as you can.  Can you turn a silly sentence into a tongue twister ? </a:t>
            </a:r>
          </a:p>
        </p:txBody>
      </p:sp>
      <p:pic>
        <p:nvPicPr>
          <p:cNvPr id="10242" name="Picture 2" descr="http://ts3.mm.bing.net/th?id=HN.608016397052085482&amp;w=234&amp;h=164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72853"/>
            <a:ext cx="3886200" cy="272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95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Rock and Roll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mlaw\AppData\Local\Microsoft\Windows\Temporary Internet Files\Content.Outlook\ODCYA42E\vocabulary rock n ro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284" y="1447800"/>
            <a:ext cx="400264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Vocabulary Quiz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Directions:</a:t>
            </a:r>
          </a:p>
          <a:p>
            <a:pPr marL="0" indent="0">
              <a:buNone/>
            </a:pPr>
            <a:r>
              <a:rPr lang="en-US" dirty="0" smtClean="0"/>
              <a:t>Choose 5 vocabulary words from your list and free write a paragraph using all 5 words. </a:t>
            </a:r>
          </a:p>
          <a:p>
            <a:pPr lvl="1"/>
            <a:r>
              <a:rPr lang="en-US" dirty="0" smtClean="0"/>
              <a:t>Be sure to underline all 5 words.</a:t>
            </a:r>
          </a:p>
          <a:p>
            <a:pPr lvl="1"/>
            <a:r>
              <a:rPr lang="en-US" dirty="0" smtClean="0"/>
              <a:t>Your paragraph will be graded on you using all of the words correctly and creatively. </a:t>
            </a:r>
          </a:p>
          <a:p>
            <a:pPr lvl="1"/>
            <a:r>
              <a:rPr lang="en-US" dirty="0" smtClean="0"/>
              <a:t>If your paragraph does not make sense, then you will not receive a passing grade.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Spiral Set Up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Label page 90 Middle Ages</a:t>
            </a:r>
          </a:p>
          <a:p>
            <a:pPr lvl="1"/>
            <a:r>
              <a:rPr lang="en-US" dirty="0"/>
              <a:t>Highlight around Green</a:t>
            </a:r>
          </a:p>
          <a:p>
            <a:endParaRPr lang="en-US" dirty="0" smtClean="0"/>
          </a:p>
          <a:p>
            <a:r>
              <a:rPr lang="en-US" dirty="0" smtClean="0"/>
              <a:t>Label page 89 Vocab</a:t>
            </a:r>
          </a:p>
          <a:p>
            <a:pPr lvl="1"/>
            <a:r>
              <a:rPr lang="en-US" dirty="0"/>
              <a:t>Chivalry</a:t>
            </a:r>
          </a:p>
          <a:p>
            <a:pPr lvl="1"/>
            <a:r>
              <a:rPr lang="en-US" dirty="0"/>
              <a:t>Guilds</a:t>
            </a:r>
          </a:p>
          <a:p>
            <a:pPr lvl="1"/>
            <a:r>
              <a:rPr lang="en-US" dirty="0"/>
              <a:t>Crusades</a:t>
            </a:r>
          </a:p>
          <a:p>
            <a:pPr lvl="1"/>
            <a:r>
              <a:rPr lang="en-US" dirty="0"/>
              <a:t>Feudalism</a:t>
            </a:r>
          </a:p>
          <a:p>
            <a:pPr lvl="1"/>
            <a:r>
              <a:rPr lang="en-US" dirty="0"/>
              <a:t>Manor</a:t>
            </a:r>
          </a:p>
          <a:p>
            <a:pPr lvl="1"/>
            <a:r>
              <a:rPr lang="en-US" dirty="0"/>
              <a:t>Middle Ages</a:t>
            </a:r>
          </a:p>
          <a:p>
            <a:pPr lvl="1"/>
            <a:r>
              <a:rPr lang="en-US" dirty="0"/>
              <a:t>Lord</a:t>
            </a:r>
          </a:p>
          <a:p>
            <a:pPr lvl="1"/>
            <a:r>
              <a:rPr lang="en-US" dirty="0"/>
              <a:t>Serfs</a:t>
            </a:r>
          </a:p>
          <a:p>
            <a:pPr lvl="1"/>
            <a:r>
              <a:rPr lang="en-US" dirty="0"/>
              <a:t>Vassal</a:t>
            </a:r>
          </a:p>
          <a:p>
            <a:pPr lvl="1"/>
            <a:r>
              <a:rPr lang="en-US" dirty="0"/>
              <a:t>Charlemagne</a:t>
            </a:r>
          </a:p>
          <a:p>
            <a:pPr lvl="1"/>
            <a:r>
              <a:rPr lang="en-US" dirty="0"/>
              <a:t>Clergy</a:t>
            </a:r>
          </a:p>
          <a:p>
            <a:pPr lvl="1"/>
            <a:r>
              <a:rPr lang="en-US" dirty="0"/>
              <a:t>Bubonic Plague</a:t>
            </a:r>
          </a:p>
          <a:p>
            <a:pPr lvl="1"/>
            <a:r>
              <a:rPr lang="en-US" dirty="0" smtClean="0"/>
              <a:t>Migrate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Label 91 </a:t>
            </a:r>
            <a:r>
              <a:rPr lang="en-US" dirty="0" smtClean="0"/>
              <a:t>Pretest</a:t>
            </a:r>
          </a:p>
          <a:p>
            <a:endParaRPr lang="en-US" dirty="0"/>
          </a:p>
          <a:p>
            <a:r>
              <a:rPr lang="en-US" dirty="0"/>
              <a:t>Label 92 Post-test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7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5867400" cy="1470025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>Middle Ages Vocab</a:t>
            </a:r>
            <a:endParaRPr lang="en-US" sz="6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943600" y="762000"/>
            <a:ext cx="2286000" cy="1752600"/>
          </a:xfrm>
        </p:spPr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800"/>
            <a:ext cx="38195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9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4343400" cy="5715000"/>
          </a:xfrm>
        </p:spPr>
        <p:txBody>
          <a:bodyPr>
            <a:normAutofit/>
          </a:bodyPr>
          <a:lstStyle/>
          <a:p>
            <a:r>
              <a:rPr lang="en-US" sz="2400" dirty="0"/>
              <a:t>I can use new vocabulary when discussing </a:t>
            </a:r>
            <a:r>
              <a:rPr lang="en-US" sz="2400" dirty="0" smtClean="0"/>
              <a:t>the Middle Ages.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Success Criteria:</a:t>
            </a:r>
          </a:p>
          <a:p>
            <a:pPr lvl="1"/>
            <a:r>
              <a:rPr lang="en-US" sz="2000" dirty="0"/>
              <a:t>Define the terms</a:t>
            </a:r>
          </a:p>
          <a:p>
            <a:pPr lvl="1"/>
            <a:r>
              <a:rPr lang="en-US" sz="2000" dirty="0"/>
              <a:t>Use appropriately in a sentence</a:t>
            </a:r>
          </a:p>
          <a:p>
            <a:pPr lvl="1"/>
            <a:r>
              <a:rPr lang="en-US" sz="2000" dirty="0"/>
              <a:t>Create a visual representation</a:t>
            </a:r>
          </a:p>
          <a:p>
            <a:pPr lvl="1"/>
            <a:r>
              <a:rPr lang="en-US" sz="2000" dirty="0"/>
              <a:t>Generate synonyms/antonyms </a:t>
            </a:r>
          </a:p>
          <a:p>
            <a:pPr lvl="1"/>
            <a:r>
              <a:rPr lang="en-US" sz="2000" dirty="0"/>
              <a:t>Participate in vocabulary activities about </a:t>
            </a:r>
            <a:r>
              <a:rPr lang="en-US" sz="2000" dirty="0" smtClean="0"/>
              <a:t>Middle Ages.</a:t>
            </a:r>
            <a:endParaRPr lang="en-US" sz="2000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410200" y="1981200"/>
            <a:ext cx="3124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Objective</a:t>
            </a:r>
          </a:p>
        </p:txBody>
      </p:sp>
      <p:pic>
        <p:nvPicPr>
          <p:cNvPr id="2050" name="Picture 2" descr="http://ts1.mm.bing.net/th?&amp;id=HN.608035466712842410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11" y="32004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8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Vocabulary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Chivalry</a:t>
            </a:r>
            <a:endParaRPr lang="en-US" b="1" i="1" dirty="0">
              <a:solidFill>
                <a:srgbClr val="FFC000"/>
              </a:solidFill>
            </a:endParaRPr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Guilds</a:t>
            </a:r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Crusades</a:t>
            </a:r>
            <a:endParaRPr lang="en-US" b="1" i="1" dirty="0">
              <a:solidFill>
                <a:srgbClr val="FFC000"/>
              </a:solidFill>
            </a:endParaRPr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F</a:t>
            </a:r>
            <a:r>
              <a:rPr lang="en-US" b="1" i="1" dirty="0" smtClean="0">
                <a:solidFill>
                  <a:srgbClr val="FFC000"/>
                </a:solidFill>
              </a:rPr>
              <a:t>eudalism</a:t>
            </a:r>
            <a:endParaRPr lang="en-US" b="1" i="1" dirty="0">
              <a:solidFill>
                <a:srgbClr val="FFC000"/>
              </a:solidFill>
            </a:endParaRPr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Manor</a:t>
            </a:r>
            <a:endParaRPr lang="en-US" b="1" i="1" dirty="0">
              <a:solidFill>
                <a:srgbClr val="FFC000"/>
              </a:solidFill>
            </a:endParaRPr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Middle Ages</a:t>
            </a:r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Lord</a:t>
            </a:r>
            <a:endParaRPr lang="en-US" b="1" i="1" dirty="0">
              <a:solidFill>
                <a:srgbClr val="FFC000"/>
              </a:solidFill>
            </a:endParaRPr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Serfs</a:t>
            </a:r>
            <a:endParaRPr lang="en-US" b="1" i="1" dirty="0">
              <a:solidFill>
                <a:srgbClr val="FFC000"/>
              </a:solidFill>
            </a:endParaRPr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Vassal</a:t>
            </a:r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Charlemagne</a:t>
            </a:r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Clergy</a:t>
            </a:r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Bubonic Plague</a:t>
            </a:r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Migrate</a:t>
            </a:r>
            <a:endParaRPr lang="en-US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6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Don’t Know- Heard It- Know It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4382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048000"/>
            <a:ext cx="7772400" cy="1470025"/>
          </a:xfrm>
        </p:spPr>
        <p:txBody>
          <a:bodyPr/>
          <a:lstStyle/>
          <a:p>
            <a:r>
              <a:rPr lang="en-US" dirty="0" smtClean="0"/>
              <a:t>Vocabulary Pre-Groupings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4724400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Without knowing the definitions, with your group members, organize the 15 words into categories and be ready to explain why you organized them the way you did.</a:t>
            </a:r>
            <a:endParaRPr lang="en-US" dirty="0"/>
          </a:p>
        </p:txBody>
      </p:sp>
      <p:pic>
        <p:nvPicPr>
          <p:cNvPr id="5122" name="Picture 2" descr="http://ts1.mm.bing.net/th?&amp;id=HN.607999011022373985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011" y="381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79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3853</TotalTime>
  <Words>1434</Words>
  <Application>Microsoft Office PowerPoint</Application>
  <PresentationFormat>On-screen Show (4:3)</PresentationFormat>
  <Paragraphs>239</Paragraphs>
  <Slides>32</Slides>
  <Notes>2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1_Office Theme</vt:lpstr>
      <vt:lpstr>Warm Up:</vt:lpstr>
      <vt:lpstr>Warm UP:  Take out your vocabulary sheet and on page 91 of your spiral, answer the following two questions</vt:lpstr>
      <vt:lpstr>Before we begin…</vt:lpstr>
      <vt:lpstr>Spiral Set Up</vt:lpstr>
      <vt:lpstr>Middle Ages Vocab</vt:lpstr>
      <vt:lpstr>Objective</vt:lpstr>
      <vt:lpstr>Key Vocabulary</vt:lpstr>
      <vt:lpstr>Circle</vt:lpstr>
      <vt:lpstr>Vocabulary Pre-Groupings</vt:lpstr>
      <vt:lpstr>Vocabulary Chant</vt:lpstr>
      <vt:lpstr>Definitions- 8 words or less</vt:lpstr>
      <vt:lpstr>Examples</vt:lpstr>
      <vt:lpstr>Definitions:</vt:lpstr>
      <vt:lpstr>Sentences:</vt:lpstr>
      <vt:lpstr>Warm UP:  Think about the following two questions and be ready to discuss</vt:lpstr>
      <vt:lpstr>Warm Up:</vt:lpstr>
      <vt:lpstr>Middle Ages Vocab</vt:lpstr>
      <vt:lpstr>Objective</vt:lpstr>
      <vt:lpstr>Key Vocabulary</vt:lpstr>
      <vt:lpstr>Sentences:</vt:lpstr>
      <vt:lpstr>Synonyms/ Antonyms</vt:lpstr>
      <vt:lpstr>Common Mistakes with Synonyms/Antonyms</vt:lpstr>
      <vt:lpstr>Feudalism Map</vt:lpstr>
      <vt:lpstr>Draw It Out</vt:lpstr>
      <vt:lpstr>Heads Up for Vocabulary </vt:lpstr>
      <vt:lpstr>Sign Language</vt:lpstr>
      <vt:lpstr>Sort Your Words</vt:lpstr>
      <vt:lpstr>Words in Words</vt:lpstr>
      <vt:lpstr>Doodle Words</vt:lpstr>
      <vt:lpstr>Silly Sentences</vt:lpstr>
      <vt:lpstr>Vocabulary Rock and Roll</vt:lpstr>
      <vt:lpstr>Vocabulary Quiz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Teren Cabrera</dc:creator>
  <cp:lastModifiedBy>Meghan Law</cp:lastModifiedBy>
  <cp:revision>152</cp:revision>
  <dcterms:created xsi:type="dcterms:W3CDTF">2014-09-02T13:16:40Z</dcterms:created>
  <dcterms:modified xsi:type="dcterms:W3CDTF">2016-04-26T15:26:23Z</dcterms:modified>
</cp:coreProperties>
</file>