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sldIdLst>
    <p:sldId id="257" r:id="rId2"/>
    <p:sldId id="266" r:id="rId3"/>
    <p:sldId id="256" r:id="rId4"/>
    <p:sldId id="259" r:id="rId5"/>
    <p:sldId id="260" r:id="rId6"/>
    <p:sldId id="261" r:id="rId7"/>
    <p:sldId id="263" r:id="rId8"/>
    <p:sldId id="262" r:id="rId9"/>
    <p:sldId id="265" r:id="rId10"/>
    <p:sldId id="269" r:id="rId11"/>
    <p:sldId id="268" r:id="rId12"/>
    <p:sldId id="267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4" d="100"/>
          <a:sy n="54" d="100"/>
        </p:scale>
        <p:origin x="-10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0A0C-1491-B54F-B327-5E48D1E124A4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CFC2-96BA-3049-83A7-507A78AE1E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0A0C-1491-B54F-B327-5E48D1E124A4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CFC2-96BA-3049-83A7-507A78AE1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0A0C-1491-B54F-B327-5E48D1E124A4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CFC2-96BA-3049-83A7-507A78AE1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0A0C-1491-B54F-B327-5E48D1E124A4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CFC2-96BA-3049-83A7-507A78AE1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0A0C-1491-B54F-B327-5E48D1E124A4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CFC2-96BA-3049-83A7-507A78AE1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0A0C-1491-B54F-B327-5E48D1E124A4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CFC2-96BA-3049-83A7-507A78AE1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0A0C-1491-B54F-B327-5E48D1E124A4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CFC2-96BA-3049-83A7-507A78AE1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0A0C-1491-B54F-B327-5E48D1E124A4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CFC2-96BA-3049-83A7-507A78AE1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0A0C-1491-B54F-B327-5E48D1E124A4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CFC2-96BA-3049-83A7-507A78AE1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0A0C-1491-B54F-B327-5E48D1E124A4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CFC2-96BA-3049-83A7-507A78AE1E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14C0A0C-1491-B54F-B327-5E48D1E124A4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FB9CFC2-96BA-3049-83A7-507A78AE1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14C0A0C-1491-B54F-B327-5E48D1E124A4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FB9CFC2-96BA-3049-83A7-507A78AE1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Gd4lopIPOb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FDUfCfWgBz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think happens to Europe after the Roman Empire falls?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19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Feudal System </a:t>
            </a:r>
            <a:r>
              <a:rPr lang="en-US" dirty="0" err="1" smtClean="0"/>
              <a:t>vs</a:t>
            </a:r>
            <a:r>
              <a:rPr lang="en-US" dirty="0" smtClean="0"/>
              <a:t> the Manor System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Feudalism </a:t>
            </a:r>
            <a:r>
              <a:rPr lang="en-US" dirty="0" smtClean="0"/>
              <a:t>was a political </a:t>
            </a:r>
            <a:r>
              <a:rPr lang="en-US" dirty="0"/>
              <a:t>while </a:t>
            </a:r>
            <a:r>
              <a:rPr lang="en-US" dirty="0" err="1"/>
              <a:t>manoral</a:t>
            </a:r>
            <a:r>
              <a:rPr lang="en-US" dirty="0"/>
              <a:t> was </a:t>
            </a:r>
            <a:r>
              <a:rPr lang="en-US" dirty="0" smtClean="0"/>
              <a:t> an economic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35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Feudal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0122" y="1775191"/>
            <a:ext cx="2883878" cy="5029975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During the Middle Ages there was an absence of a central government, therefore the people of Medieval Europe create their own </a:t>
            </a:r>
            <a:r>
              <a:rPr lang="en-US" dirty="0" smtClean="0"/>
              <a:t>government. The </a:t>
            </a:r>
            <a:r>
              <a:rPr lang="en-US" dirty="0"/>
              <a:t>people saw a need for protection and justice. This government that the people created was called Feudalism. Feudalism provided protection for the townspeople. A characteristic that Feudalism held was the use of a social structure.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75191"/>
            <a:ext cx="6260123" cy="502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41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Manor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9446" y="1775191"/>
            <a:ext cx="2567353" cy="462560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manor system was a way that feudal lords organized their lands in order to produce agricultural goods.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354" y="1595184"/>
            <a:ext cx="6400800" cy="480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98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After reading </a:t>
            </a:r>
            <a:r>
              <a:rPr lang="en-US" sz="2400" dirty="0"/>
              <a:t>the </a:t>
            </a:r>
            <a:r>
              <a:rPr lang="en-US" sz="2400" dirty="0" smtClean="0"/>
              <a:t>article “</a:t>
            </a:r>
            <a:r>
              <a:rPr lang="en-US" sz="2400" dirty="0"/>
              <a:t>Feudalism </a:t>
            </a:r>
            <a:r>
              <a:rPr lang="en-US" sz="2400" dirty="0" err="1"/>
              <a:t>vs</a:t>
            </a:r>
            <a:r>
              <a:rPr lang="en-US" sz="2400" dirty="0"/>
              <a:t> the Manor System</a:t>
            </a:r>
            <a:r>
              <a:rPr lang="en-US" sz="2400" dirty="0" smtClean="0"/>
              <a:t>”, on the </a:t>
            </a:r>
            <a:r>
              <a:rPr lang="en-US" sz="2400" b="1" u="sng" dirty="0" smtClean="0"/>
              <a:t>BOTTOM HALF </a:t>
            </a:r>
            <a:r>
              <a:rPr lang="en-US" sz="2400" dirty="0" smtClean="0"/>
              <a:t>of the backside of </a:t>
            </a:r>
            <a:r>
              <a:rPr lang="en-US" sz="2400" dirty="0"/>
              <a:t>the “Feudalism in Medieval </a:t>
            </a:r>
            <a:r>
              <a:rPr lang="en-US" sz="2400" dirty="0" smtClean="0"/>
              <a:t>Europe”, </a:t>
            </a:r>
            <a:r>
              <a:rPr lang="en-US" sz="2400" b="1" u="sng" dirty="0" smtClean="0"/>
              <a:t>INDIVIDUALLY</a:t>
            </a:r>
            <a:r>
              <a:rPr lang="en-US" sz="2400" dirty="0" smtClean="0"/>
              <a:t> create and fill in a Venn Diagram that compares/contrasts the Feudal System to the Manor system.</a:t>
            </a:r>
          </a:p>
          <a:p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2074985" y="3675186"/>
            <a:ext cx="2883876" cy="27256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862753" y="3675186"/>
            <a:ext cx="3012831" cy="27256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9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Rome falling a good or bad thing? Explain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3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41" y="5184648"/>
            <a:ext cx="8546841" cy="1673352"/>
          </a:xfrm>
        </p:spPr>
        <p:txBody>
          <a:bodyPr/>
          <a:lstStyle/>
          <a:p>
            <a:pPr algn="ctr"/>
            <a:r>
              <a:rPr lang="en-US" dirty="0" smtClean="0"/>
              <a:t>Introduction to the Middle Ages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300" y="190694"/>
            <a:ext cx="4239150" cy="481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51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 will be able to analyze how the fall of the Roman Empire changed Europe.  I will know the basic structure of European Feudal and </a:t>
            </a:r>
            <a:r>
              <a:rPr lang="en-US" dirty="0" err="1" smtClean="0"/>
              <a:t>Manoral</a:t>
            </a:r>
            <a:r>
              <a:rPr lang="en-US" dirty="0" smtClean="0"/>
              <a:t> system.</a:t>
            </a:r>
          </a:p>
          <a:p>
            <a:endParaRPr lang="en-US" dirty="0"/>
          </a:p>
          <a:p>
            <a:r>
              <a:rPr lang="en-US" dirty="0" smtClean="0"/>
              <a:t>Success Criteria:</a:t>
            </a:r>
          </a:p>
          <a:p>
            <a:pPr lvl="1"/>
            <a:r>
              <a:rPr lang="en-US" dirty="0" smtClean="0"/>
              <a:t>Analyze “Feudalism in Medieval Europe” article</a:t>
            </a:r>
          </a:p>
          <a:p>
            <a:pPr lvl="1"/>
            <a:r>
              <a:rPr lang="en-US" dirty="0" smtClean="0"/>
              <a:t>Use reading codes </a:t>
            </a:r>
            <a:r>
              <a:rPr lang="en-US" dirty="0"/>
              <a:t>throughout “Feudalism in Medieval Europe” </a:t>
            </a:r>
            <a:r>
              <a:rPr lang="en-US" dirty="0" smtClean="0"/>
              <a:t>article</a:t>
            </a:r>
          </a:p>
          <a:p>
            <a:pPr lvl="1"/>
            <a:r>
              <a:rPr lang="en-US" dirty="0" smtClean="0"/>
              <a:t>Create a graphic organizer </a:t>
            </a:r>
            <a:r>
              <a:rPr lang="en-US" dirty="0"/>
              <a:t>of summarizing the changes to Europe after the fall of </a:t>
            </a:r>
            <a:r>
              <a:rPr lang="en-US" dirty="0" smtClean="0"/>
              <a:t>Rome</a:t>
            </a:r>
          </a:p>
          <a:p>
            <a:pPr lvl="1"/>
            <a:r>
              <a:rPr lang="en-US" dirty="0"/>
              <a:t>Analyze “Feudalism </a:t>
            </a:r>
            <a:r>
              <a:rPr lang="en-US" dirty="0" err="1"/>
              <a:t>vs</a:t>
            </a:r>
            <a:r>
              <a:rPr lang="en-US" dirty="0"/>
              <a:t> the Manor System” </a:t>
            </a:r>
            <a:r>
              <a:rPr lang="en-US" dirty="0" smtClean="0"/>
              <a:t>article</a:t>
            </a:r>
          </a:p>
          <a:p>
            <a:pPr lvl="1"/>
            <a:r>
              <a:rPr lang="en-US" dirty="0" smtClean="0"/>
              <a:t>Create a Venn Diagram to </a:t>
            </a:r>
            <a:r>
              <a:rPr lang="en-US" smtClean="0"/>
              <a:t>organize information.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30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Chivalry</a:t>
            </a:r>
          </a:p>
          <a:p>
            <a:r>
              <a:rPr lang="en-US" dirty="0"/>
              <a:t>Guilds</a:t>
            </a:r>
          </a:p>
          <a:p>
            <a:r>
              <a:rPr lang="en-US" dirty="0"/>
              <a:t>Crusades</a:t>
            </a:r>
          </a:p>
          <a:p>
            <a:r>
              <a:rPr lang="en-US" dirty="0"/>
              <a:t>Feudalism</a:t>
            </a:r>
          </a:p>
          <a:p>
            <a:r>
              <a:rPr lang="en-US" dirty="0"/>
              <a:t>Magna </a:t>
            </a:r>
            <a:r>
              <a:rPr lang="en-US" dirty="0" err="1"/>
              <a:t>Carta</a:t>
            </a:r>
            <a:endParaRPr lang="en-US" dirty="0"/>
          </a:p>
          <a:p>
            <a:r>
              <a:rPr lang="en-US" dirty="0"/>
              <a:t>Manor</a:t>
            </a:r>
          </a:p>
          <a:p>
            <a:r>
              <a:rPr lang="en-US" dirty="0" smtClean="0"/>
              <a:t>Middle Ages</a:t>
            </a:r>
            <a:endParaRPr lang="en-US" dirty="0"/>
          </a:p>
          <a:p>
            <a:r>
              <a:rPr lang="en-US" dirty="0"/>
              <a:t>Lord</a:t>
            </a:r>
          </a:p>
          <a:p>
            <a:r>
              <a:rPr lang="en-US" dirty="0"/>
              <a:t>Serfs</a:t>
            </a:r>
          </a:p>
          <a:p>
            <a:r>
              <a:rPr lang="en-US" dirty="0" smtClean="0"/>
              <a:t>Vassal</a:t>
            </a:r>
            <a:endParaRPr lang="en-US" dirty="0"/>
          </a:p>
          <a:p>
            <a:r>
              <a:rPr lang="en-US" dirty="0"/>
              <a:t>Charlemagne</a:t>
            </a:r>
          </a:p>
          <a:p>
            <a:r>
              <a:rPr lang="en-US" dirty="0"/>
              <a:t>Clergy</a:t>
            </a:r>
          </a:p>
          <a:p>
            <a:r>
              <a:rPr lang="en-US" dirty="0"/>
              <a:t>Bubonic Plague</a:t>
            </a:r>
          </a:p>
          <a:p>
            <a:r>
              <a:rPr lang="en-US" dirty="0" smtClean="0"/>
              <a:t>Migrate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5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hear the word “Middle Ages”, what comes to mind?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06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279" y="1588579"/>
            <a:ext cx="5888167" cy="206902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INDIVIDUALLY, you are going to read the following article titled “Feudalism in Medieval Europe” </a:t>
            </a:r>
            <a:r>
              <a:rPr lang="en-US" sz="1800" dirty="0" smtClean="0"/>
              <a:t>(page 463).</a:t>
            </a:r>
            <a:endParaRPr lang="en-US" dirty="0" smtClean="0"/>
          </a:p>
          <a:p>
            <a:pPr lvl="1"/>
            <a:r>
              <a:rPr lang="en-US" dirty="0" smtClean="0"/>
              <a:t>As you read, use the following reading codes throughout the text: </a:t>
            </a:r>
          </a:p>
          <a:p>
            <a:pPr marL="118872" indent="0">
              <a:buNone/>
            </a:pPr>
            <a:r>
              <a:rPr lang="en-US" sz="2300" dirty="0" smtClean="0"/>
              <a:t>(ALL CODES MUST BE USED 2 to 3 times throughout the text)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831" y="2877125"/>
            <a:ext cx="3288323" cy="381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01" y="3270692"/>
            <a:ext cx="3167430" cy="341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51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 the </a:t>
            </a:r>
            <a:r>
              <a:rPr lang="en-US" b="1" u="sng" dirty="0" smtClean="0"/>
              <a:t>TOP HALF </a:t>
            </a:r>
            <a:r>
              <a:rPr lang="en-US" dirty="0" smtClean="0"/>
              <a:t>of the backside of </a:t>
            </a:r>
            <a:r>
              <a:rPr lang="en-US" dirty="0"/>
              <a:t>the “Feudalism in Medieval </a:t>
            </a:r>
            <a:r>
              <a:rPr lang="en-US" dirty="0" smtClean="0"/>
              <a:t>Europe” article, </a:t>
            </a:r>
            <a:r>
              <a:rPr lang="en-US" b="1" u="sng" dirty="0" smtClean="0"/>
              <a:t>INDIVIDUALLY</a:t>
            </a:r>
            <a:r>
              <a:rPr lang="en-US" dirty="0" smtClean="0"/>
              <a:t> create and fill in a graphic organizer summarizing the changes to Europe after the fall of Rome</a:t>
            </a:r>
          </a:p>
          <a:p>
            <a:r>
              <a:rPr lang="en-US" dirty="0" smtClean="0"/>
              <a:t>You must include:</a:t>
            </a:r>
          </a:p>
          <a:p>
            <a:pPr lvl="1"/>
            <a:r>
              <a:rPr lang="en-US" dirty="0" smtClean="0"/>
              <a:t>Images</a:t>
            </a:r>
          </a:p>
          <a:p>
            <a:pPr lvl="1"/>
            <a:r>
              <a:rPr lang="en-US" dirty="0" smtClean="0"/>
              <a:t>All 4 changes that occurred to Europe after the fall of Rome.</a:t>
            </a:r>
          </a:p>
          <a:p>
            <a:pPr lvl="1"/>
            <a:r>
              <a:rPr lang="en-US" dirty="0" smtClean="0"/>
              <a:t>4 sentence summary</a:t>
            </a:r>
          </a:p>
        </p:txBody>
      </p:sp>
    </p:spTree>
    <p:extLst>
      <p:ext uri="{BB962C8B-B14F-4D97-AF65-F5344CB8AC3E}">
        <p14:creationId xmlns:p14="http://schemas.microsoft.com/office/powerpoint/2010/main" val="58266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424354"/>
            <a:ext cx="8077200" cy="39037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Once you have completed your graphic organizer, pick up the article title “Feudalism </a:t>
            </a:r>
            <a:r>
              <a:rPr lang="en-US" dirty="0" err="1" smtClean="0"/>
              <a:t>vs</a:t>
            </a:r>
            <a:r>
              <a:rPr lang="en-US" dirty="0" smtClean="0"/>
              <a:t> the Manor System” and quietly begin reading it.</a:t>
            </a:r>
            <a:br>
              <a:rPr lang="en-US" dirty="0" smtClean="0"/>
            </a:br>
            <a:r>
              <a:rPr lang="en-US" dirty="0" smtClean="0"/>
              <a:t>  </a:t>
            </a:r>
            <a:br>
              <a:rPr lang="en-US" dirty="0" smtClean="0"/>
            </a:br>
            <a:r>
              <a:rPr lang="en-US" sz="3100" dirty="0" smtClean="0"/>
              <a:t>This is a class set so please DO NOT WRITE ON IT!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554621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0</TotalTime>
  <Words>434</Words>
  <Application>Microsoft Office PowerPoint</Application>
  <PresentationFormat>On-screen Show (4:3)</PresentationFormat>
  <Paragraphs>51</Paragraphs>
  <Slides>13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Module</vt:lpstr>
      <vt:lpstr>Warm Up</vt:lpstr>
      <vt:lpstr>Warm Up</vt:lpstr>
      <vt:lpstr>Introduction to the Middle Ages</vt:lpstr>
      <vt:lpstr>Learn Target</vt:lpstr>
      <vt:lpstr>Key Vocabulary</vt:lpstr>
      <vt:lpstr>Discussion</vt:lpstr>
      <vt:lpstr>Task</vt:lpstr>
      <vt:lpstr>Task Part 1</vt:lpstr>
      <vt:lpstr>Once you have completed your graphic organizer, pick up the article title “Feudalism vs the Manor System” and quietly begin reading it.    This is a class set so please DO NOT WRITE ON IT!</vt:lpstr>
      <vt:lpstr>Feudal System vs the Manor System</vt:lpstr>
      <vt:lpstr>Feudal System</vt:lpstr>
      <vt:lpstr>Manor System</vt:lpstr>
      <vt:lpstr>Task Part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2015-09-20T16:26:47Z</dcterms:created>
  <dcterms:modified xsi:type="dcterms:W3CDTF">2016-04-28T20:28:56Z</dcterms:modified>
</cp:coreProperties>
</file>