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63"/>
  </p:notesMasterIdLst>
  <p:sldIdLst>
    <p:sldId id="281" r:id="rId2"/>
    <p:sldId id="282" r:id="rId3"/>
    <p:sldId id="283" r:id="rId4"/>
    <p:sldId id="257" r:id="rId5"/>
    <p:sldId id="259" r:id="rId6"/>
    <p:sldId id="256" r:id="rId7"/>
    <p:sldId id="258" r:id="rId8"/>
    <p:sldId id="269" r:id="rId9"/>
    <p:sldId id="261" r:id="rId10"/>
    <p:sldId id="268" r:id="rId11"/>
    <p:sldId id="270" r:id="rId12"/>
    <p:sldId id="284" r:id="rId13"/>
    <p:sldId id="262" r:id="rId14"/>
    <p:sldId id="263" r:id="rId15"/>
    <p:sldId id="264" r:id="rId16"/>
    <p:sldId id="265" r:id="rId17"/>
    <p:sldId id="286" r:id="rId18"/>
    <p:sldId id="287" r:id="rId19"/>
    <p:sldId id="288" r:id="rId20"/>
    <p:sldId id="300" r:id="rId21"/>
    <p:sldId id="271" r:id="rId22"/>
    <p:sldId id="298" r:id="rId23"/>
    <p:sldId id="272" r:id="rId24"/>
    <p:sldId id="299" r:id="rId25"/>
    <p:sldId id="266" r:id="rId26"/>
    <p:sldId id="303" r:id="rId27"/>
    <p:sldId id="273" r:id="rId28"/>
    <p:sldId id="302" r:id="rId29"/>
    <p:sldId id="301" r:id="rId30"/>
    <p:sldId id="289" r:id="rId31"/>
    <p:sldId id="290" r:id="rId32"/>
    <p:sldId id="291" r:id="rId33"/>
    <p:sldId id="306" r:id="rId34"/>
    <p:sldId id="274" r:id="rId35"/>
    <p:sldId id="275" r:id="rId36"/>
    <p:sldId id="304" r:id="rId37"/>
    <p:sldId id="276" r:id="rId38"/>
    <p:sldId id="305" r:id="rId39"/>
    <p:sldId id="292" r:id="rId40"/>
    <p:sldId id="293" r:id="rId41"/>
    <p:sldId id="294" r:id="rId42"/>
    <p:sldId id="307" r:id="rId43"/>
    <p:sldId id="277" r:id="rId44"/>
    <p:sldId id="278" r:id="rId45"/>
    <p:sldId id="309" r:id="rId46"/>
    <p:sldId id="310" r:id="rId47"/>
    <p:sldId id="308" r:id="rId48"/>
    <p:sldId id="311" r:id="rId49"/>
    <p:sldId id="312" r:id="rId50"/>
    <p:sldId id="313" r:id="rId51"/>
    <p:sldId id="295" r:id="rId52"/>
    <p:sldId id="296" r:id="rId53"/>
    <p:sldId id="297" r:id="rId54"/>
    <p:sldId id="314" r:id="rId55"/>
    <p:sldId id="316" r:id="rId56"/>
    <p:sldId id="317" r:id="rId57"/>
    <p:sldId id="318" r:id="rId58"/>
    <p:sldId id="279" r:id="rId59"/>
    <p:sldId id="285" r:id="rId60"/>
    <p:sldId id="315" r:id="rId61"/>
    <p:sldId id="280"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4" d="100"/>
          <a:sy n="54" d="100"/>
        </p:scale>
        <p:origin x="-10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F0F3C2-F268-43A4-A900-8DDDBC378267}" type="datetimeFigureOut">
              <a:rPr lang="en-US" smtClean="0"/>
              <a:t>5/6/2016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9EDBD1-4E68-4787-9121-162F4AB9CC03}" type="slidenum">
              <a:rPr lang="en-US" smtClean="0"/>
              <a:t>‹#›</a:t>
            </a:fld>
            <a:endParaRPr lang="en-US"/>
          </a:p>
        </p:txBody>
      </p:sp>
    </p:spTree>
    <p:extLst>
      <p:ext uri="{BB962C8B-B14F-4D97-AF65-F5344CB8AC3E}">
        <p14:creationId xmlns:p14="http://schemas.microsoft.com/office/powerpoint/2010/main" val="1459047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https://sheg.stanford.edu/dark-ages</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5C9EDBD1-4E68-4787-9121-162F4AB9CC03}" type="slidenum">
              <a:rPr lang="en-US" smtClean="0"/>
              <a:t>4</a:t>
            </a:fld>
            <a:endParaRPr lang="en-US"/>
          </a:p>
        </p:txBody>
      </p:sp>
    </p:spTree>
    <p:extLst>
      <p:ext uri="{BB962C8B-B14F-4D97-AF65-F5344CB8AC3E}">
        <p14:creationId xmlns:p14="http://schemas.microsoft.com/office/powerpoint/2010/main" val="2587930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3">
              <a:spcBef>
                <a:spcPct val="0"/>
              </a:spcBef>
            </a:pPr>
            <a:r>
              <a:rPr lang="en-US" i="1" smtClean="0"/>
              <a:t>The American Cyclopaedia: A Popular Dictionary of</a:t>
            </a:r>
            <a:r>
              <a:rPr lang="en-US" smtClean="0"/>
              <a:t> </a:t>
            </a:r>
            <a:r>
              <a:rPr lang="en-US" i="1" smtClean="0"/>
              <a:t>General Knowledge, was a multi-volume set of encyclopedia</a:t>
            </a:r>
            <a:r>
              <a:rPr lang="en-US" altLang="en-US" i="1" smtClean="0"/>
              <a:t>’</a:t>
            </a:r>
            <a:r>
              <a:rPr lang="en-US" i="1" smtClean="0"/>
              <a:t>s published in New York and sold across the country in the years following the Civil War.</a:t>
            </a:r>
            <a:endParaRPr lang="en-US" smtClean="0"/>
          </a:p>
          <a:p>
            <a:pPr>
              <a:spcBef>
                <a:spcPct val="0"/>
              </a:spcBef>
            </a:pPr>
            <a:endParaRPr lang="en-US" smtClean="0"/>
          </a:p>
          <a:p>
            <a:pPr>
              <a:spcBef>
                <a:spcPct val="0"/>
              </a:spcBef>
            </a:pPr>
            <a:endParaRPr lang="en-US" smtClean="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fld id="{104EF9A1-1AE9-4A3A-8B8F-33E939FAAB11}" type="slidenum">
              <a:rPr lang="en-US"/>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3">
              <a:spcBef>
                <a:spcPct val="0"/>
              </a:spcBef>
            </a:pPr>
            <a:r>
              <a:rPr lang="en-US" i="1" smtClean="0"/>
              <a:t>The American Cyclopaedia: A Popular Dictionary of</a:t>
            </a:r>
            <a:r>
              <a:rPr lang="en-US" smtClean="0"/>
              <a:t> </a:t>
            </a:r>
            <a:r>
              <a:rPr lang="en-US" i="1" smtClean="0"/>
              <a:t>General Knowledge, was a multi-volume set of encyclopedia</a:t>
            </a:r>
            <a:r>
              <a:rPr lang="en-US" altLang="en-US" i="1" smtClean="0"/>
              <a:t>’</a:t>
            </a:r>
            <a:r>
              <a:rPr lang="en-US" i="1" smtClean="0"/>
              <a:t>s published in New York and sold across the country in the years following the Civil War.</a:t>
            </a:r>
            <a:endParaRPr lang="en-US" smtClean="0"/>
          </a:p>
          <a:p>
            <a:pPr>
              <a:spcBef>
                <a:spcPct val="0"/>
              </a:spcBef>
            </a:pPr>
            <a:endParaRPr lang="en-US" smtClean="0"/>
          </a:p>
          <a:p>
            <a:pPr>
              <a:spcBef>
                <a:spcPct val="0"/>
              </a:spcBef>
            </a:pPr>
            <a:endParaRPr lang="en-US" smtClean="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fld id="{104EF9A1-1AE9-4A3A-8B8F-33E939FAAB11}" type="slidenum">
              <a:rPr lang="en-US"/>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https://sheg.stanford.edu/dark-ages</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5C9EDBD1-4E68-4787-9121-162F4AB9CC03}" type="slidenum">
              <a:rPr lang="en-US" smtClean="0"/>
              <a:t>18</a:t>
            </a:fld>
            <a:endParaRPr lang="en-US"/>
          </a:p>
        </p:txBody>
      </p:sp>
    </p:spTree>
    <p:extLst>
      <p:ext uri="{BB962C8B-B14F-4D97-AF65-F5344CB8AC3E}">
        <p14:creationId xmlns:p14="http://schemas.microsoft.com/office/powerpoint/2010/main" val="2587930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https://sheg.stanford.edu/dark-ages</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5C9EDBD1-4E68-4787-9121-162F4AB9CC03}" type="slidenum">
              <a:rPr lang="en-US" smtClean="0"/>
              <a:t>31</a:t>
            </a:fld>
            <a:endParaRPr lang="en-US"/>
          </a:p>
        </p:txBody>
      </p:sp>
    </p:spTree>
    <p:extLst>
      <p:ext uri="{BB962C8B-B14F-4D97-AF65-F5344CB8AC3E}">
        <p14:creationId xmlns:p14="http://schemas.microsoft.com/office/powerpoint/2010/main" val="2587930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https://sheg.stanford.edu/dark-ages</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5C9EDBD1-4E68-4787-9121-162F4AB9CC03}" type="slidenum">
              <a:rPr lang="en-US" smtClean="0"/>
              <a:t>40</a:t>
            </a:fld>
            <a:endParaRPr lang="en-US"/>
          </a:p>
        </p:txBody>
      </p:sp>
    </p:spTree>
    <p:extLst>
      <p:ext uri="{BB962C8B-B14F-4D97-AF65-F5344CB8AC3E}">
        <p14:creationId xmlns:p14="http://schemas.microsoft.com/office/powerpoint/2010/main" val="2587930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https://sheg.stanford.edu/dark-ages</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5C9EDBD1-4E68-4787-9121-162F4AB9CC03}" type="slidenum">
              <a:rPr lang="en-US" smtClean="0"/>
              <a:t>52</a:t>
            </a:fld>
            <a:endParaRPr lang="en-US"/>
          </a:p>
        </p:txBody>
      </p:sp>
    </p:spTree>
    <p:extLst>
      <p:ext uri="{BB962C8B-B14F-4D97-AF65-F5344CB8AC3E}">
        <p14:creationId xmlns:p14="http://schemas.microsoft.com/office/powerpoint/2010/main" val="2587930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https://sheg.stanford.edu/dark-ages</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5C9EDBD1-4E68-4787-9121-162F4AB9CC03}" type="slidenum">
              <a:rPr lang="en-US" smtClean="0"/>
              <a:t>56</a:t>
            </a:fld>
            <a:endParaRPr lang="en-US"/>
          </a:p>
        </p:txBody>
      </p:sp>
    </p:spTree>
    <p:extLst>
      <p:ext uri="{BB962C8B-B14F-4D97-AF65-F5344CB8AC3E}">
        <p14:creationId xmlns:p14="http://schemas.microsoft.com/office/powerpoint/2010/main" val="2587930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http://listverse.com/2008/06/09/top-10-reasons-the-dark-ages-were-not-dark/</a:t>
            </a:r>
          </a:p>
          <a:p>
            <a:endParaRPr lang="en-US" dirty="0"/>
          </a:p>
        </p:txBody>
      </p:sp>
      <p:sp>
        <p:nvSpPr>
          <p:cNvPr id="4" name="Slide Number Placeholder 3"/>
          <p:cNvSpPr>
            <a:spLocks noGrp="1"/>
          </p:cNvSpPr>
          <p:nvPr>
            <p:ph type="sldNum" sz="quarter" idx="10"/>
          </p:nvPr>
        </p:nvSpPr>
        <p:spPr/>
        <p:txBody>
          <a:bodyPr/>
          <a:lstStyle/>
          <a:p>
            <a:fld id="{5C9EDBD1-4E68-4787-9121-162F4AB9CC03}" type="slidenum">
              <a:rPr lang="en-US" smtClean="0"/>
              <a:t>60</a:t>
            </a:fld>
            <a:endParaRPr lang="en-US"/>
          </a:p>
        </p:txBody>
      </p:sp>
    </p:spTree>
    <p:extLst>
      <p:ext uri="{BB962C8B-B14F-4D97-AF65-F5344CB8AC3E}">
        <p14:creationId xmlns:p14="http://schemas.microsoft.com/office/powerpoint/2010/main" val="2240115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E32ACC7-E454-4DB6-96D6-073EED825CE8}" type="datetimeFigureOut">
              <a:rPr lang="en-US" smtClean="0"/>
              <a:t>5/6/2016</a:t>
            </a:fld>
            <a:endParaRPr lang="en-US"/>
          </a:p>
        </p:txBody>
      </p:sp>
      <p:sp>
        <p:nvSpPr>
          <p:cNvPr id="8" name="Slide Number Placeholder 7"/>
          <p:cNvSpPr>
            <a:spLocks noGrp="1"/>
          </p:cNvSpPr>
          <p:nvPr>
            <p:ph type="sldNum" sz="quarter" idx="11"/>
          </p:nvPr>
        </p:nvSpPr>
        <p:spPr/>
        <p:txBody>
          <a:bodyPr/>
          <a:lstStyle/>
          <a:p>
            <a:fld id="{74B30009-0F1E-4B6D-8BAC-0478261A1C1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2ACC7-E454-4DB6-96D6-073EED825CE8}"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30009-0F1E-4B6D-8BAC-0478261A1C1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2ACC7-E454-4DB6-96D6-073EED825CE8}"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30009-0F1E-4B6D-8BAC-0478261A1C1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ansition Slid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924243" y="3475843"/>
            <a:ext cx="7061200" cy="709612"/>
          </a:xfrm>
          <a:prstGeom prst="rect">
            <a:avLst/>
          </a:prstGeom>
        </p:spPr>
        <p:txBody>
          <a:bodyPr vert="horz"/>
          <a:lstStyle>
            <a:lvl1pPr marL="0" indent="0" algn="ctr">
              <a:buNone/>
              <a:defRPr sz="4000" b="1" baseline="0">
                <a:solidFill>
                  <a:schemeClr val="bg1"/>
                </a:solidFill>
                <a:latin typeface="Helvetica"/>
                <a:cs typeface="Helvetica"/>
              </a:defRPr>
            </a:lvl1pPr>
          </a:lstStyle>
          <a:p>
            <a:pPr lvl="0"/>
            <a:r>
              <a:rPr lang="en-US" smtClean="0"/>
              <a:t>Click to edit Master text styles</a:t>
            </a:r>
          </a:p>
        </p:txBody>
      </p:sp>
    </p:spTree>
    <p:extLst>
      <p:ext uri="{BB962C8B-B14F-4D97-AF65-F5344CB8AC3E}">
        <p14:creationId xmlns:p14="http://schemas.microsoft.com/office/powerpoint/2010/main" val="108568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2ACC7-E454-4DB6-96D6-073EED825CE8}"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30009-0F1E-4B6D-8BAC-0478261A1C1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2ACC7-E454-4DB6-96D6-073EED825CE8}"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30009-0F1E-4B6D-8BAC-0478261A1C1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E32ACC7-E454-4DB6-96D6-073EED825CE8}" type="datetimeFigureOut">
              <a:rPr lang="en-US" smtClean="0"/>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30009-0F1E-4B6D-8BAC-0478261A1C16}"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E32ACC7-E454-4DB6-96D6-073EED825CE8}" type="datetimeFigureOut">
              <a:rPr lang="en-US" smtClean="0"/>
              <a:t>5/6/2016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B30009-0F1E-4B6D-8BAC-0478261A1C16}"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32ACC7-E454-4DB6-96D6-073EED825CE8}" type="datetimeFigureOut">
              <a:rPr lang="en-US" smtClean="0"/>
              <a:t>5/6/2016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B30009-0F1E-4B6D-8BAC-0478261A1C1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2ACC7-E454-4DB6-96D6-073EED825CE8}" type="datetimeFigureOut">
              <a:rPr lang="en-US" smtClean="0"/>
              <a:t>5/6/2016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B30009-0F1E-4B6D-8BAC-0478261A1C1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2ACC7-E454-4DB6-96D6-073EED825CE8}" type="datetimeFigureOut">
              <a:rPr lang="en-US" smtClean="0"/>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30009-0F1E-4B6D-8BAC-0478261A1C1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2ACC7-E454-4DB6-96D6-073EED825CE8}" type="datetimeFigureOut">
              <a:rPr lang="en-US" smtClean="0"/>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30009-0F1E-4B6D-8BAC-0478261A1C1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E32ACC7-E454-4DB6-96D6-073EED825CE8}" type="datetimeFigureOut">
              <a:rPr lang="en-US" smtClean="0"/>
              <a:t>5/6/2016</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74B30009-0F1E-4B6D-8BAC-0478261A1C16}"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youtube.com/watch?v=Cqzq01i2O3U" TargetMode="External"/><Relationship Id="rId2" Type="http://schemas.openxmlformats.org/officeDocument/2006/relationships/hyperlink" Target="http://study.com/academy/lesson/the-dark-ages-definition-history-timeline.html"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normAutofit/>
          </a:bodyPr>
          <a:lstStyle/>
          <a:p>
            <a:r>
              <a:rPr lang="en-US" sz="2800" dirty="0" smtClean="0"/>
              <a:t>What is the difference between the feudalism system and the manor system?</a:t>
            </a:r>
            <a:endParaRPr lang="en-US" sz="2800" dirty="0"/>
          </a:p>
        </p:txBody>
      </p:sp>
    </p:spTree>
    <p:extLst>
      <p:ext uri="{BB962C8B-B14F-4D97-AF65-F5344CB8AC3E}">
        <p14:creationId xmlns:p14="http://schemas.microsoft.com/office/powerpoint/2010/main" val="799335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57200"/>
            <a:ext cx="7315200" cy="1154097"/>
          </a:xfrm>
        </p:spPr>
        <p:txBody>
          <a:bodyPr/>
          <a:lstStyle/>
          <a:p>
            <a:r>
              <a:rPr lang="en-US" b="1" dirty="0" smtClean="0"/>
              <a:t>Discussion</a:t>
            </a:r>
            <a:endParaRPr lang="en-US" b="1" dirty="0"/>
          </a:p>
        </p:txBody>
      </p:sp>
      <p:sp>
        <p:nvSpPr>
          <p:cNvPr id="2" name="Content Placeholder 1"/>
          <p:cNvSpPr>
            <a:spLocks noGrp="1"/>
          </p:cNvSpPr>
          <p:nvPr>
            <p:ph sz="quarter" idx="13"/>
          </p:nvPr>
        </p:nvSpPr>
        <p:spPr>
          <a:xfrm>
            <a:off x="914400" y="1676400"/>
            <a:ext cx="3566160" cy="4660392"/>
          </a:xfrm>
          <a:prstGeom prst="rect">
            <a:avLst/>
          </a:prstGeom>
        </p:spPr>
        <p:txBody>
          <a:bodyPr>
            <a:normAutofit fontScale="77500" lnSpcReduction="20000"/>
          </a:bodyPr>
          <a:lstStyle/>
          <a:p>
            <a:pPr indent="3175">
              <a:lnSpc>
                <a:spcPct val="90000"/>
              </a:lnSpc>
              <a:buFont typeface="Arial" pitchFamily="34" charset="0"/>
              <a:buNone/>
            </a:pPr>
            <a:r>
              <a:rPr lang="en-US" altLang="en-US" sz="2700" dirty="0" smtClean="0">
                <a:latin typeface="Helvetica" pitchFamily="2" charset="0"/>
              </a:rPr>
              <a:t>“</a:t>
            </a:r>
            <a:r>
              <a:rPr lang="en-US" sz="2700" dirty="0" smtClean="0">
                <a:latin typeface="Helvetica" pitchFamily="2" charset="0"/>
              </a:rPr>
              <a:t>The Dark Ages is a term applied in its widest sense to that period of </a:t>
            </a:r>
            <a:r>
              <a:rPr lang="en-US" sz="2700" dirty="0" smtClean="0">
                <a:solidFill>
                  <a:srgbClr val="FF0000"/>
                </a:solidFill>
                <a:latin typeface="Helvetica" pitchFamily="2" charset="0"/>
              </a:rPr>
              <a:t>academic decline</a:t>
            </a:r>
            <a:r>
              <a:rPr lang="en-US" sz="2700" dirty="0" smtClean="0">
                <a:latin typeface="Helvetica" pitchFamily="2" charset="0"/>
              </a:rPr>
              <a:t> in the history of Europe from the </a:t>
            </a:r>
            <a:r>
              <a:rPr lang="en-US" sz="2700" dirty="0" smtClean="0">
                <a:solidFill>
                  <a:srgbClr val="FF0000"/>
                </a:solidFill>
                <a:latin typeface="Helvetica" pitchFamily="2" charset="0"/>
              </a:rPr>
              <a:t>formation</a:t>
            </a:r>
            <a:r>
              <a:rPr lang="en-US" sz="2700" dirty="0" smtClean="0">
                <a:latin typeface="Helvetica" pitchFamily="2" charset="0"/>
              </a:rPr>
              <a:t> of the </a:t>
            </a:r>
            <a:r>
              <a:rPr lang="en-US" sz="2700" dirty="0" smtClean="0">
                <a:solidFill>
                  <a:srgbClr val="FF0000"/>
                </a:solidFill>
                <a:latin typeface="Helvetica" pitchFamily="2" charset="0"/>
              </a:rPr>
              <a:t>German</a:t>
            </a:r>
            <a:r>
              <a:rPr lang="en-US" sz="2700" dirty="0" smtClean="0">
                <a:latin typeface="Helvetica" pitchFamily="2" charset="0"/>
              </a:rPr>
              <a:t> </a:t>
            </a:r>
            <a:r>
              <a:rPr lang="en-US" sz="2700" dirty="0" smtClean="0">
                <a:solidFill>
                  <a:srgbClr val="FF0000"/>
                </a:solidFill>
                <a:latin typeface="Helvetica" pitchFamily="2" charset="0"/>
              </a:rPr>
              <a:t>rule</a:t>
            </a:r>
            <a:r>
              <a:rPr lang="en-US" sz="2700" dirty="0" smtClean="0">
                <a:latin typeface="Helvetica" pitchFamily="2" charset="0"/>
              </a:rPr>
              <a:t> in the fifth century (400 AD) to the </a:t>
            </a:r>
            <a:r>
              <a:rPr lang="en-US" sz="2700" dirty="0" smtClean="0">
                <a:solidFill>
                  <a:srgbClr val="FF0000"/>
                </a:solidFill>
                <a:latin typeface="Helvetica" pitchFamily="2" charset="0"/>
              </a:rPr>
              <a:t>recovery</a:t>
            </a:r>
            <a:r>
              <a:rPr lang="en-US" sz="2700" dirty="0" smtClean="0">
                <a:latin typeface="Helvetica" pitchFamily="2" charset="0"/>
              </a:rPr>
              <a:t> </a:t>
            </a:r>
            <a:r>
              <a:rPr lang="en-US" sz="2700" dirty="0" smtClean="0">
                <a:solidFill>
                  <a:srgbClr val="FF0000"/>
                </a:solidFill>
                <a:latin typeface="Helvetica" pitchFamily="2" charset="0"/>
              </a:rPr>
              <a:t>of learning </a:t>
            </a:r>
            <a:r>
              <a:rPr lang="en-US" sz="2700" dirty="0" smtClean="0">
                <a:latin typeface="Helvetica" pitchFamily="2" charset="0"/>
              </a:rPr>
              <a:t>at about the beginning of the fifteenth (1400 AD), thus nearly corresponding in extent with the Middle Ages.</a:t>
            </a:r>
            <a:r>
              <a:rPr lang="en-US" altLang="en-US" sz="2700" dirty="0" smtClean="0">
                <a:latin typeface="Helvetica" pitchFamily="2" charset="0"/>
              </a:rPr>
              <a:t>”</a:t>
            </a:r>
            <a:endParaRPr lang="en-US" sz="2700" dirty="0" smtClean="0">
              <a:latin typeface="Helvetica" pitchFamily="2" charset="0"/>
            </a:endParaRPr>
          </a:p>
          <a:p>
            <a:pPr indent="3175">
              <a:lnSpc>
                <a:spcPct val="90000"/>
              </a:lnSpc>
              <a:buFont typeface="Arial" pitchFamily="34" charset="0"/>
              <a:buNone/>
            </a:pPr>
            <a:r>
              <a:rPr lang="en-US" sz="2700" b="1" dirty="0" smtClean="0">
                <a:latin typeface="Helvetica" pitchFamily="2" charset="0"/>
              </a:rPr>
              <a:t>												</a:t>
            </a:r>
          </a:p>
          <a:p>
            <a:pPr indent="3175">
              <a:lnSpc>
                <a:spcPct val="90000"/>
              </a:lnSpc>
              <a:buFont typeface="Arial" pitchFamily="34" charset="0"/>
              <a:buNone/>
            </a:pPr>
            <a:r>
              <a:rPr lang="en-US" sz="2700" b="1" dirty="0" smtClean="0">
                <a:latin typeface="Helvetica" pitchFamily="2" charset="0"/>
              </a:rPr>
              <a:t>-</a:t>
            </a:r>
            <a:r>
              <a:rPr lang="en-US" sz="2000" i="1" dirty="0" smtClean="0">
                <a:latin typeface="Helvetica" pitchFamily="2" charset="0"/>
              </a:rPr>
              <a:t>The American </a:t>
            </a:r>
            <a:r>
              <a:rPr lang="en-US" sz="2000" i="1" dirty="0" err="1" smtClean="0">
                <a:latin typeface="Helvetica" pitchFamily="2" charset="0"/>
              </a:rPr>
              <a:t>Cyclopaedia</a:t>
            </a:r>
            <a:r>
              <a:rPr lang="en-US" sz="2000" i="1" dirty="0" smtClean="0">
                <a:latin typeface="Helvetica" pitchFamily="2" charset="0"/>
              </a:rPr>
              <a:t>: A Popular Dictionary of</a:t>
            </a:r>
          </a:p>
          <a:p>
            <a:pPr indent="3175">
              <a:lnSpc>
                <a:spcPct val="90000"/>
              </a:lnSpc>
              <a:buFont typeface="Arial" pitchFamily="34" charset="0"/>
              <a:buNone/>
            </a:pPr>
            <a:r>
              <a:rPr lang="en-US" sz="2000" i="1" dirty="0" smtClean="0">
                <a:latin typeface="Helvetica" pitchFamily="2" charset="0"/>
              </a:rPr>
              <a:t>General Knowledge, 1883</a:t>
            </a:r>
            <a:endParaRPr lang="en-US" sz="2700" i="1" dirty="0" smtClean="0">
              <a:latin typeface="Helvetica" pitchFamily="2" charset="0"/>
            </a:endParaRPr>
          </a:p>
          <a:p>
            <a:pPr indent="3175">
              <a:lnSpc>
                <a:spcPct val="90000"/>
              </a:lnSpc>
              <a:buFont typeface="Arial" pitchFamily="34" charset="0"/>
              <a:buNone/>
            </a:pPr>
            <a:endParaRPr lang="en-US" sz="2700" dirty="0" smtClean="0">
              <a:latin typeface="Helvetica" pitchFamily="2" charset="0"/>
            </a:endParaRPr>
          </a:p>
        </p:txBody>
      </p:sp>
      <p:sp>
        <p:nvSpPr>
          <p:cNvPr id="5" name="Content Placeholder 4"/>
          <p:cNvSpPr>
            <a:spLocks noGrp="1"/>
          </p:cNvSpPr>
          <p:nvPr>
            <p:ph sz="quarter" idx="14"/>
          </p:nvPr>
        </p:nvSpPr>
        <p:spPr>
          <a:xfrm>
            <a:off x="4681728" y="1524000"/>
            <a:ext cx="3566160" cy="4814887"/>
          </a:xfrm>
        </p:spPr>
        <p:txBody>
          <a:bodyPr>
            <a:normAutofit/>
          </a:bodyPr>
          <a:lstStyle/>
          <a:p>
            <a:r>
              <a:rPr lang="en-US" dirty="0"/>
              <a:t>What is meant by intellectual  depression?</a:t>
            </a:r>
          </a:p>
          <a:p>
            <a:r>
              <a:rPr lang="en-US" dirty="0"/>
              <a:t>What is meant by barbarian supremacy </a:t>
            </a:r>
          </a:p>
          <a:p>
            <a:r>
              <a:rPr lang="en-US" dirty="0"/>
              <a:t>What is meant by the revival of learning?</a:t>
            </a:r>
          </a:p>
          <a:p>
            <a:r>
              <a:rPr lang="en-US" dirty="0"/>
              <a:t>How long do the “Dark Ages” last according to this statement?</a:t>
            </a:r>
          </a:p>
          <a:p>
            <a:pPr marL="0" indent="0">
              <a:buNone/>
            </a:pPr>
            <a:endParaRPr lang="en-US" dirty="0"/>
          </a:p>
        </p:txBody>
      </p:sp>
    </p:spTree>
    <p:extLst>
      <p:ext uri="{BB962C8B-B14F-4D97-AF65-F5344CB8AC3E}">
        <p14:creationId xmlns:p14="http://schemas.microsoft.com/office/powerpoint/2010/main" val="1761027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Dark Ages </a:t>
            </a:r>
            <a:endParaRPr lang="en-US" b="1" dirty="0"/>
          </a:p>
        </p:txBody>
      </p:sp>
      <p:sp>
        <p:nvSpPr>
          <p:cNvPr id="6" name="Content Placeholder 5"/>
          <p:cNvSpPr>
            <a:spLocks noGrp="1"/>
          </p:cNvSpPr>
          <p:nvPr>
            <p:ph idx="1"/>
          </p:nvPr>
        </p:nvSpPr>
        <p:spPr/>
        <p:txBody>
          <a:bodyPr>
            <a:normAutofit/>
          </a:bodyPr>
          <a:lstStyle/>
          <a:p>
            <a:r>
              <a:rPr lang="en-US" sz="2800" dirty="0" smtClean="0"/>
              <a:t>After analyzing the document, with your shoulder partner on a sticky note write a definition for the term “Dark Ages”</a:t>
            </a:r>
            <a:endParaRPr lang="en-US" sz="2800" dirty="0"/>
          </a:p>
        </p:txBody>
      </p:sp>
    </p:spTree>
    <p:extLst>
      <p:ext uri="{BB962C8B-B14F-4D97-AF65-F5344CB8AC3E}">
        <p14:creationId xmlns:p14="http://schemas.microsoft.com/office/powerpoint/2010/main" val="107832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a:bodyPr>
          <a:lstStyle/>
          <a:p>
            <a:r>
              <a:rPr lang="en-US" sz="2800" dirty="0" smtClean="0"/>
              <a:t>Do you think education defines a period?</a:t>
            </a:r>
            <a:endParaRPr lang="en-US" sz="2800" dirty="0"/>
          </a:p>
        </p:txBody>
      </p:sp>
    </p:spTree>
    <p:extLst>
      <p:ext uri="{BB962C8B-B14F-4D97-AF65-F5344CB8AC3E}">
        <p14:creationId xmlns:p14="http://schemas.microsoft.com/office/powerpoint/2010/main" val="494682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457200"/>
            <a:ext cx="7315200" cy="1154097"/>
          </a:xfrm>
        </p:spPr>
        <p:txBody>
          <a:bodyPr>
            <a:normAutofit/>
          </a:bodyPr>
          <a:lstStyle/>
          <a:p>
            <a:pPr fontAlgn="auto">
              <a:spcAft>
                <a:spcPts val="0"/>
              </a:spcAft>
              <a:defRPr/>
            </a:pPr>
            <a:r>
              <a:rPr lang="en-US" sz="3600" b="1" dirty="0">
                <a:ea typeface="+mj-ea"/>
              </a:rPr>
              <a:t>Background</a:t>
            </a:r>
          </a:p>
        </p:txBody>
      </p:sp>
      <p:sp>
        <p:nvSpPr>
          <p:cNvPr id="2" name="Content Placeholder 1"/>
          <p:cNvSpPr>
            <a:spLocks noGrp="1"/>
          </p:cNvSpPr>
          <p:nvPr>
            <p:ph idx="1"/>
          </p:nvPr>
        </p:nvSpPr>
        <p:spPr>
          <a:xfrm>
            <a:off x="914400" y="1752601"/>
            <a:ext cx="7315200" cy="4556760"/>
          </a:xfrm>
          <a:prstGeom prst="rect">
            <a:avLst/>
          </a:prstGeom>
        </p:spPr>
        <p:txBody>
          <a:bodyPr>
            <a:normAutofit/>
          </a:bodyPr>
          <a:lstStyle/>
          <a:p>
            <a:pPr fontAlgn="auto">
              <a:spcAft>
                <a:spcPts val="0"/>
              </a:spcAft>
              <a:buFont typeface="Arial"/>
              <a:buChar char="•"/>
              <a:defRPr/>
            </a:pPr>
            <a:r>
              <a:rPr lang="en-US" sz="2400" dirty="0" smtClean="0">
                <a:latin typeface="Helvetica"/>
                <a:ea typeface="+mn-ea"/>
                <a:cs typeface="Helvetica"/>
              </a:rPr>
              <a:t>The time period following the fall of Rome in Europe is sometimes known as the “Dark Ages.”</a:t>
            </a:r>
          </a:p>
          <a:p>
            <a:pPr marL="0" indent="0" fontAlgn="auto">
              <a:spcAft>
                <a:spcPts val="0"/>
              </a:spcAft>
              <a:buFont typeface="Arial"/>
              <a:buNone/>
              <a:defRPr/>
            </a:pPr>
            <a:endParaRPr lang="en-US" sz="2400" dirty="0" smtClean="0">
              <a:latin typeface="Helvetica"/>
              <a:ea typeface="+mn-ea"/>
              <a:cs typeface="Helvetica"/>
            </a:endParaRPr>
          </a:p>
          <a:p>
            <a:pPr marL="342900" lvl="8" indent="-342900">
              <a:defRPr/>
            </a:pPr>
            <a:r>
              <a:rPr lang="en-US" sz="2400" dirty="0" smtClean="0">
                <a:latin typeface="Helvetica"/>
                <a:cs typeface="Helvetica"/>
              </a:rPr>
              <a:t>The term implies that the time between the fall of the Roman Empire and the European Renaissance was a period of decline for Europe.</a:t>
            </a:r>
          </a:p>
          <a:p>
            <a:pPr marL="0" lvl="8" indent="0">
              <a:buFont typeface="Arial"/>
              <a:buNone/>
              <a:defRPr/>
            </a:pPr>
            <a:endParaRPr lang="en-US" sz="2400" dirty="0" smtClean="0">
              <a:latin typeface="Helvetica"/>
              <a:cs typeface="Helvetica"/>
            </a:endParaRPr>
          </a:p>
          <a:p>
            <a:pPr marL="342900" lvl="8" indent="-342900">
              <a:defRPr/>
            </a:pPr>
            <a:r>
              <a:rPr lang="en-US" sz="2400" dirty="0" smtClean="0">
                <a:latin typeface="Helvetica"/>
                <a:cs typeface="Helvetica"/>
              </a:rPr>
              <a:t>This time is also called the Middle Ages because it falls in the middle of 2 important time periods: Classical Period (Greece &amp; Rome) and the European Renaissance.</a:t>
            </a:r>
            <a:endParaRPr lang="en-US" sz="2400" dirty="0">
              <a:latin typeface="Helvetica"/>
              <a:cs typeface="Helvetica"/>
            </a:endParaRPr>
          </a:p>
        </p:txBody>
      </p:sp>
    </p:spTree>
    <p:extLst>
      <p:ext uri="{BB962C8B-B14F-4D97-AF65-F5344CB8AC3E}">
        <p14:creationId xmlns:p14="http://schemas.microsoft.com/office/powerpoint/2010/main" val="3461713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bwMode="auto">
          <a:xfrm>
            <a:off x="701675" y="554038"/>
            <a:ext cx="7658100" cy="563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sz="3200" b="1" dirty="0" smtClean="0">
                <a:latin typeface="Helvetica" pitchFamily="2" charset="0"/>
              </a:rPr>
              <a:t>Why </a:t>
            </a:r>
            <a:r>
              <a:rPr lang="en-US" altLang="en-US" sz="3200" b="1" dirty="0" smtClean="0">
                <a:latin typeface="Helvetica" pitchFamily="2" charset="0"/>
              </a:rPr>
              <a:t>“</a:t>
            </a:r>
            <a:r>
              <a:rPr lang="en-US" sz="3200" b="1" dirty="0" smtClean="0">
                <a:latin typeface="Helvetica" pitchFamily="2" charset="0"/>
              </a:rPr>
              <a:t>Dark</a:t>
            </a:r>
            <a:r>
              <a:rPr lang="en-US" altLang="en-US" sz="3200" b="1" dirty="0" smtClean="0">
                <a:latin typeface="Helvetica" pitchFamily="2" charset="0"/>
              </a:rPr>
              <a:t>”</a:t>
            </a:r>
            <a:r>
              <a:rPr lang="en-US" sz="3200" b="1" dirty="0" smtClean="0">
                <a:latin typeface="Helvetica" pitchFamily="2" charset="0"/>
              </a:rPr>
              <a:t>?</a:t>
            </a:r>
          </a:p>
        </p:txBody>
      </p:sp>
      <p:sp>
        <p:nvSpPr>
          <p:cNvPr id="2" name="Content Placeholder 1"/>
          <p:cNvSpPr>
            <a:spLocks noGrp="1"/>
          </p:cNvSpPr>
          <p:nvPr>
            <p:ph idx="1"/>
          </p:nvPr>
        </p:nvSpPr>
        <p:spPr>
          <a:xfrm>
            <a:off x="457200" y="1371600"/>
            <a:ext cx="8229600" cy="4724400"/>
          </a:xfrm>
          <a:prstGeom prst="rect">
            <a:avLst/>
          </a:prstGeom>
        </p:spPr>
        <p:txBody>
          <a:bodyPr>
            <a:normAutofit/>
          </a:bodyPr>
          <a:lstStyle/>
          <a:p>
            <a:pPr>
              <a:lnSpc>
                <a:spcPct val="90000"/>
              </a:lnSpc>
            </a:pPr>
            <a:r>
              <a:rPr lang="en-US" sz="2400" dirty="0" smtClean="0">
                <a:latin typeface="Helvetica" pitchFamily="2" charset="0"/>
              </a:rPr>
              <a:t>The metaphor of </a:t>
            </a:r>
            <a:r>
              <a:rPr lang="en-US" altLang="en-US" sz="2400" dirty="0" smtClean="0">
                <a:latin typeface="Helvetica" pitchFamily="2" charset="0"/>
              </a:rPr>
              <a:t>“</a:t>
            </a:r>
            <a:r>
              <a:rPr lang="en-US" sz="2400" dirty="0" smtClean="0">
                <a:latin typeface="Helvetica" pitchFamily="2" charset="0"/>
              </a:rPr>
              <a:t>dark</a:t>
            </a:r>
            <a:r>
              <a:rPr lang="en-US" altLang="en-US" sz="2400" dirty="0" smtClean="0">
                <a:latin typeface="Helvetica" pitchFamily="2" charset="0"/>
              </a:rPr>
              <a:t>”</a:t>
            </a:r>
            <a:r>
              <a:rPr lang="en-US" sz="2400" dirty="0" smtClean="0">
                <a:latin typeface="Helvetica" pitchFamily="2" charset="0"/>
              </a:rPr>
              <a:t> and </a:t>
            </a:r>
            <a:r>
              <a:rPr lang="en-US" altLang="en-US" sz="2400" dirty="0" smtClean="0">
                <a:latin typeface="Helvetica" pitchFamily="2" charset="0"/>
              </a:rPr>
              <a:t>“</a:t>
            </a:r>
            <a:r>
              <a:rPr lang="en-US" sz="2400" dirty="0" smtClean="0">
                <a:latin typeface="Helvetica" pitchFamily="2" charset="0"/>
              </a:rPr>
              <a:t>light</a:t>
            </a:r>
            <a:r>
              <a:rPr lang="en-US" altLang="en-US" sz="2400" dirty="0" smtClean="0">
                <a:latin typeface="Helvetica" pitchFamily="2" charset="0"/>
              </a:rPr>
              <a:t>”</a:t>
            </a:r>
            <a:r>
              <a:rPr lang="en-US" sz="2400" dirty="0" smtClean="0">
                <a:latin typeface="Helvetica" pitchFamily="2" charset="0"/>
              </a:rPr>
              <a:t> was originally used by Christians to describe the </a:t>
            </a:r>
            <a:r>
              <a:rPr lang="en-US" altLang="en-US" sz="2400" dirty="0" smtClean="0">
                <a:latin typeface="Helvetica" pitchFamily="2" charset="0"/>
              </a:rPr>
              <a:t>“</a:t>
            </a:r>
            <a:r>
              <a:rPr lang="en-US" sz="2400" dirty="0" smtClean="0">
                <a:latin typeface="Helvetica" pitchFamily="2" charset="0"/>
              </a:rPr>
              <a:t>darkness</a:t>
            </a:r>
            <a:r>
              <a:rPr lang="en-US" altLang="en-US" sz="2400" dirty="0" smtClean="0">
                <a:latin typeface="Helvetica" pitchFamily="2" charset="0"/>
              </a:rPr>
              <a:t>”</a:t>
            </a:r>
            <a:r>
              <a:rPr lang="en-US" sz="2400" dirty="0" smtClean="0">
                <a:latin typeface="Helvetica" pitchFamily="2" charset="0"/>
              </a:rPr>
              <a:t> people lived in before God sent Jesus Christ to bring </a:t>
            </a:r>
            <a:r>
              <a:rPr lang="en-US" altLang="en-US" sz="2400" dirty="0" smtClean="0">
                <a:latin typeface="Helvetica" pitchFamily="2" charset="0"/>
              </a:rPr>
              <a:t>“</a:t>
            </a:r>
            <a:r>
              <a:rPr lang="en-US" sz="2400" dirty="0" smtClean="0">
                <a:latin typeface="Helvetica" pitchFamily="2" charset="0"/>
              </a:rPr>
              <a:t>light</a:t>
            </a:r>
            <a:r>
              <a:rPr lang="en-US" altLang="en-US" sz="2400" dirty="0" smtClean="0">
                <a:latin typeface="Helvetica" pitchFamily="2" charset="0"/>
              </a:rPr>
              <a:t>”</a:t>
            </a:r>
            <a:r>
              <a:rPr lang="en-US" sz="2400" dirty="0" smtClean="0">
                <a:latin typeface="Helvetica" pitchFamily="2" charset="0"/>
              </a:rPr>
              <a:t> to the world.</a:t>
            </a:r>
          </a:p>
          <a:p>
            <a:pPr>
              <a:lnSpc>
                <a:spcPct val="90000"/>
              </a:lnSpc>
              <a:buFont typeface="Arial" pitchFamily="34" charset="0"/>
              <a:buNone/>
            </a:pPr>
            <a:endParaRPr lang="en-US" sz="2400" dirty="0" smtClean="0">
              <a:latin typeface="Helvetica" pitchFamily="2" charset="0"/>
            </a:endParaRPr>
          </a:p>
          <a:p>
            <a:pPr>
              <a:lnSpc>
                <a:spcPct val="90000"/>
              </a:lnSpc>
            </a:pPr>
            <a:r>
              <a:rPr lang="en-US" sz="2400" dirty="0" smtClean="0">
                <a:latin typeface="Helvetica" pitchFamily="2" charset="0"/>
              </a:rPr>
              <a:t>Petrarch was an Italian scholar during the 1300s who loved Greek and Roman writing. </a:t>
            </a:r>
          </a:p>
          <a:p>
            <a:pPr>
              <a:lnSpc>
                <a:spcPct val="90000"/>
              </a:lnSpc>
              <a:buFont typeface="Arial" pitchFamily="34" charset="0"/>
              <a:buNone/>
            </a:pPr>
            <a:endParaRPr lang="en-US" sz="2400" dirty="0" smtClean="0">
              <a:latin typeface="Helvetica" pitchFamily="2" charset="0"/>
            </a:endParaRPr>
          </a:p>
          <a:p>
            <a:pPr>
              <a:lnSpc>
                <a:spcPct val="90000"/>
              </a:lnSpc>
            </a:pPr>
            <a:r>
              <a:rPr lang="en-US" sz="2400" dirty="0" smtClean="0">
                <a:latin typeface="Helvetica" pitchFamily="2" charset="0"/>
              </a:rPr>
              <a:t>He used the terms </a:t>
            </a:r>
            <a:r>
              <a:rPr lang="en-US" altLang="en-US" sz="2400" dirty="0" smtClean="0">
                <a:latin typeface="Helvetica" pitchFamily="2" charset="0"/>
              </a:rPr>
              <a:t>“</a:t>
            </a:r>
            <a:r>
              <a:rPr lang="en-US" sz="2400" dirty="0" smtClean="0">
                <a:latin typeface="Helvetica" pitchFamily="2" charset="0"/>
              </a:rPr>
              <a:t>dark</a:t>
            </a:r>
            <a:r>
              <a:rPr lang="en-US" altLang="en-US" sz="2400" dirty="0" smtClean="0">
                <a:latin typeface="Helvetica" pitchFamily="2" charset="0"/>
              </a:rPr>
              <a:t>”</a:t>
            </a:r>
            <a:r>
              <a:rPr lang="en-US" sz="2400" dirty="0" smtClean="0">
                <a:latin typeface="Helvetica" pitchFamily="2" charset="0"/>
              </a:rPr>
              <a:t>  and </a:t>
            </a:r>
            <a:r>
              <a:rPr lang="en-US" altLang="en-US" sz="2400" dirty="0" smtClean="0">
                <a:latin typeface="Helvetica" pitchFamily="2" charset="0"/>
              </a:rPr>
              <a:t>“</a:t>
            </a:r>
            <a:r>
              <a:rPr lang="en-US" sz="2400" dirty="0" smtClean="0">
                <a:latin typeface="Helvetica" pitchFamily="2" charset="0"/>
              </a:rPr>
              <a:t>light</a:t>
            </a:r>
            <a:r>
              <a:rPr lang="en-US" altLang="en-US" sz="2400" dirty="0" smtClean="0">
                <a:latin typeface="Helvetica" pitchFamily="2" charset="0"/>
              </a:rPr>
              <a:t>”</a:t>
            </a:r>
            <a:r>
              <a:rPr lang="en-US" sz="2400" dirty="0" smtClean="0">
                <a:latin typeface="Helvetica" pitchFamily="2" charset="0"/>
              </a:rPr>
              <a:t> to describe </a:t>
            </a:r>
            <a:r>
              <a:rPr lang="en-US" sz="2400" u="sng" dirty="0" smtClean="0">
                <a:latin typeface="Helvetica" pitchFamily="2" charset="0"/>
              </a:rPr>
              <a:t>learning</a:t>
            </a:r>
            <a:r>
              <a:rPr lang="en-US" sz="2400" dirty="0" smtClean="0">
                <a:latin typeface="Helvetica" pitchFamily="2" charset="0"/>
              </a:rPr>
              <a:t> instead of religion. He believed that Europe was in the </a:t>
            </a:r>
            <a:r>
              <a:rPr lang="en-US" altLang="en-US" sz="2400" dirty="0" smtClean="0">
                <a:latin typeface="Helvetica" pitchFamily="2" charset="0"/>
              </a:rPr>
              <a:t>“</a:t>
            </a:r>
            <a:r>
              <a:rPr lang="en-US" sz="2400" dirty="0" smtClean="0">
                <a:latin typeface="Helvetica" pitchFamily="2" charset="0"/>
              </a:rPr>
              <a:t>dark</a:t>
            </a:r>
            <a:r>
              <a:rPr lang="en-US" altLang="en-US" sz="2400" dirty="0" smtClean="0">
                <a:latin typeface="Helvetica" pitchFamily="2" charset="0"/>
              </a:rPr>
              <a:t>”</a:t>
            </a:r>
            <a:r>
              <a:rPr lang="en-US" sz="2400" dirty="0" smtClean="0">
                <a:latin typeface="Helvetica" pitchFamily="2" charset="0"/>
              </a:rPr>
              <a:t> after the </a:t>
            </a:r>
            <a:r>
              <a:rPr lang="en-US" altLang="en-US" sz="2400" dirty="0" smtClean="0">
                <a:latin typeface="Helvetica" pitchFamily="2" charset="0"/>
              </a:rPr>
              <a:t>“</a:t>
            </a:r>
            <a:r>
              <a:rPr lang="en-US" sz="2400" dirty="0" smtClean="0">
                <a:latin typeface="Helvetica" pitchFamily="2" charset="0"/>
              </a:rPr>
              <a:t>light</a:t>
            </a:r>
            <a:r>
              <a:rPr lang="en-US" altLang="en-US" sz="2400" dirty="0" smtClean="0">
                <a:latin typeface="Helvetica" pitchFamily="2" charset="0"/>
              </a:rPr>
              <a:t>”</a:t>
            </a:r>
            <a:r>
              <a:rPr lang="en-US" sz="2400" dirty="0" smtClean="0">
                <a:latin typeface="Helvetica" pitchFamily="2" charset="0"/>
              </a:rPr>
              <a:t> of the Greek and Roman empires were gone.</a:t>
            </a:r>
          </a:p>
        </p:txBody>
      </p:sp>
    </p:spTree>
    <p:extLst>
      <p:ext uri="{BB962C8B-B14F-4D97-AF65-F5344CB8AC3E}">
        <p14:creationId xmlns:p14="http://schemas.microsoft.com/office/powerpoint/2010/main" val="955010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bwMode="auto">
          <a:xfrm>
            <a:off x="914400" y="381000"/>
            <a:ext cx="7315200" cy="11540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sz="3200" b="1" dirty="0" smtClean="0">
                <a:latin typeface="Helvetica" pitchFamily="2" charset="0"/>
              </a:rPr>
              <a:t>Why </a:t>
            </a:r>
            <a:r>
              <a:rPr lang="en-US" altLang="en-US" sz="3200" b="1" dirty="0" smtClean="0">
                <a:latin typeface="Helvetica" pitchFamily="2" charset="0"/>
              </a:rPr>
              <a:t>“</a:t>
            </a:r>
            <a:r>
              <a:rPr lang="en-US" sz="3200" b="1" dirty="0" smtClean="0">
                <a:latin typeface="Helvetica" pitchFamily="2" charset="0"/>
              </a:rPr>
              <a:t>Dark</a:t>
            </a:r>
            <a:r>
              <a:rPr lang="en-US" altLang="en-US" sz="3200" b="1" dirty="0" smtClean="0">
                <a:latin typeface="Helvetica" pitchFamily="2" charset="0"/>
              </a:rPr>
              <a:t>”</a:t>
            </a:r>
            <a:r>
              <a:rPr lang="en-US" sz="3200" b="1" dirty="0" smtClean="0">
                <a:latin typeface="Helvetica" pitchFamily="2" charset="0"/>
              </a:rPr>
              <a:t>?</a:t>
            </a:r>
          </a:p>
        </p:txBody>
      </p:sp>
      <p:sp>
        <p:nvSpPr>
          <p:cNvPr id="2" name="Content Placeholder 1"/>
          <p:cNvSpPr>
            <a:spLocks noGrp="1"/>
          </p:cNvSpPr>
          <p:nvPr>
            <p:ph idx="1"/>
          </p:nvPr>
        </p:nvSpPr>
        <p:spPr>
          <a:xfrm>
            <a:off x="914400" y="1371601"/>
            <a:ext cx="7315200" cy="4937760"/>
          </a:xfrm>
          <a:prstGeom prst="rect">
            <a:avLst/>
          </a:prstGeom>
        </p:spPr>
        <p:txBody>
          <a:bodyPr>
            <a:normAutofit/>
          </a:bodyPr>
          <a:lstStyle/>
          <a:p>
            <a:pPr marL="0" indent="0">
              <a:lnSpc>
                <a:spcPct val="80000"/>
              </a:lnSpc>
              <a:buFont typeface="Arial" pitchFamily="34" charset="0"/>
              <a:buNone/>
            </a:pPr>
            <a:r>
              <a:rPr lang="en-US" sz="2800" dirty="0" smtClean="0">
                <a:latin typeface="Helvetica" pitchFamily="2" charset="0"/>
              </a:rPr>
              <a:t>Historians, and others, since </a:t>
            </a:r>
            <a:r>
              <a:rPr lang="en-US" sz="2800" dirty="0" err="1" smtClean="0">
                <a:latin typeface="Helvetica" pitchFamily="2" charset="0"/>
              </a:rPr>
              <a:t>Petrach</a:t>
            </a:r>
            <a:r>
              <a:rPr lang="en-US" sz="2800" dirty="0" smtClean="0">
                <a:latin typeface="Helvetica" pitchFamily="2" charset="0"/>
              </a:rPr>
              <a:t> continued to use the phrase </a:t>
            </a:r>
            <a:r>
              <a:rPr lang="en-US" altLang="en-US" sz="2800" dirty="0" smtClean="0">
                <a:latin typeface="Helvetica" pitchFamily="2" charset="0"/>
              </a:rPr>
              <a:t>“</a:t>
            </a:r>
            <a:r>
              <a:rPr lang="en-US" sz="2800" dirty="0" smtClean="0">
                <a:latin typeface="Helvetica" pitchFamily="2" charset="0"/>
              </a:rPr>
              <a:t>Dark Ages.</a:t>
            </a:r>
            <a:r>
              <a:rPr lang="en-US" altLang="en-US" sz="2800" dirty="0" smtClean="0">
                <a:latin typeface="Helvetica" pitchFamily="2" charset="0"/>
              </a:rPr>
              <a:t>”</a:t>
            </a:r>
            <a:r>
              <a:rPr lang="en-US" sz="2800" dirty="0" smtClean="0">
                <a:latin typeface="Helvetica" pitchFamily="2" charset="0"/>
              </a:rPr>
              <a:t> </a:t>
            </a:r>
          </a:p>
          <a:p>
            <a:pPr marL="0" indent="0">
              <a:lnSpc>
                <a:spcPct val="80000"/>
              </a:lnSpc>
              <a:buFont typeface="Arial" pitchFamily="34" charset="0"/>
              <a:buNone/>
            </a:pPr>
            <a:endParaRPr lang="en-US" sz="2800" dirty="0" smtClean="0">
              <a:latin typeface="Helvetica" pitchFamily="2" charset="0"/>
            </a:endParaRPr>
          </a:p>
          <a:p>
            <a:pPr marL="0" indent="0">
              <a:lnSpc>
                <a:spcPct val="80000"/>
              </a:lnSpc>
              <a:buFont typeface="Arial" pitchFamily="34" charset="0"/>
              <a:buNone/>
            </a:pPr>
            <a:r>
              <a:rPr lang="en-US" sz="2800" dirty="0" smtClean="0">
                <a:latin typeface="Helvetica" pitchFamily="2" charset="0"/>
              </a:rPr>
              <a:t>They argued that during the centuries following the fall of the Roman Empire, Europe…</a:t>
            </a:r>
          </a:p>
          <a:p>
            <a:pPr marL="1267143" indent="287338">
              <a:lnSpc>
                <a:spcPct val="80000"/>
              </a:lnSpc>
              <a:buFont typeface="Arial" pitchFamily="34" charset="0"/>
              <a:buChar char="•"/>
            </a:pPr>
            <a:r>
              <a:rPr lang="en-US" sz="2200" dirty="0" smtClean="0">
                <a:latin typeface="Helvetica" pitchFamily="2" charset="0"/>
              </a:rPr>
              <a:t>Did not support learning</a:t>
            </a:r>
          </a:p>
          <a:p>
            <a:pPr marL="1267143" indent="287338">
              <a:lnSpc>
                <a:spcPct val="80000"/>
              </a:lnSpc>
              <a:buFont typeface="Arial" pitchFamily="34" charset="0"/>
              <a:buChar char="•"/>
            </a:pPr>
            <a:r>
              <a:rPr lang="en-US" sz="2200" dirty="0" smtClean="0">
                <a:latin typeface="Helvetica" pitchFamily="2" charset="0"/>
              </a:rPr>
              <a:t>Created very little culture (art, literature, architecture, etc.)</a:t>
            </a:r>
          </a:p>
          <a:p>
            <a:pPr marL="1267143" indent="287338">
              <a:lnSpc>
                <a:spcPct val="80000"/>
              </a:lnSpc>
              <a:buFont typeface="Arial" pitchFamily="34" charset="0"/>
              <a:buChar char="•"/>
            </a:pPr>
            <a:r>
              <a:rPr lang="en-US" sz="2200" dirty="0" smtClean="0">
                <a:latin typeface="Helvetica" pitchFamily="2" charset="0"/>
              </a:rPr>
              <a:t>Was repeatedly invaded</a:t>
            </a:r>
          </a:p>
          <a:p>
            <a:pPr marL="1267143" indent="287338">
              <a:lnSpc>
                <a:spcPct val="80000"/>
              </a:lnSpc>
              <a:buFont typeface="Arial" pitchFamily="34" charset="0"/>
              <a:buChar char="•"/>
            </a:pPr>
            <a:r>
              <a:rPr lang="en-US" sz="2200" dirty="0" smtClean="0">
                <a:latin typeface="Helvetica" pitchFamily="2" charset="0"/>
              </a:rPr>
              <a:t>Had no central government</a:t>
            </a:r>
          </a:p>
          <a:p>
            <a:pPr marL="1267143" indent="287338">
              <a:lnSpc>
                <a:spcPct val="80000"/>
              </a:lnSpc>
              <a:buFont typeface="Arial" pitchFamily="34" charset="0"/>
              <a:buChar char="•"/>
            </a:pPr>
            <a:r>
              <a:rPr lang="en-US" sz="2200" dirty="0" smtClean="0">
                <a:latin typeface="Helvetica" pitchFamily="2" charset="0"/>
              </a:rPr>
              <a:t>Had a bad economy</a:t>
            </a:r>
          </a:p>
          <a:p>
            <a:pPr marL="1267143" indent="287338">
              <a:lnSpc>
                <a:spcPct val="80000"/>
              </a:lnSpc>
              <a:buFont typeface="Arial" pitchFamily="34" charset="0"/>
              <a:buChar char="•"/>
            </a:pPr>
            <a:r>
              <a:rPr lang="en-US" sz="2200" dirty="0" smtClean="0">
                <a:latin typeface="Helvetica" pitchFamily="2" charset="0"/>
              </a:rPr>
              <a:t>Was basically a miserable place to live</a:t>
            </a:r>
          </a:p>
          <a:p>
            <a:pPr marL="0" indent="0">
              <a:lnSpc>
                <a:spcPct val="80000"/>
              </a:lnSpc>
            </a:pPr>
            <a:endParaRPr lang="en-US" sz="3000" dirty="0" smtClean="0"/>
          </a:p>
        </p:txBody>
      </p:sp>
    </p:spTree>
    <p:extLst>
      <p:ext uri="{BB962C8B-B14F-4D97-AF65-F5344CB8AC3E}">
        <p14:creationId xmlns:p14="http://schemas.microsoft.com/office/powerpoint/2010/main" val="3611825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bwMode="auto">
          <a:xfrm>
            <a:off x="914400" y="381000"/>
            <a:ext cx="7315200" cy="11540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sz="3200" b="1" dirty="0" smtClean="0">
                <a:latin typeface="Helvetica" pitchFamily="2" charset="0"/>
              </a:rPr>
              <a:t>Today</a:t>
            </a:r>
          </a:p>
        </p:txBody>
      </p:sp>
      <p:sp>
        <p:nvSpPr>
          <p:cNvPr id="2" name="Content Placeholder 1"/>
          <p:cNvSpPr>
            <a:spLocks noGrp="1"/>
          </p:cNvSpPr>
          <p:nvPr>
            <p:ph idx="1"/>
          </p:nvPr>
        </p:nvSpPr>
        <p:spPr>
          <a:xfrm>
            <a:off x="914400" y="1143001"/>
            <a:ext cx="7315200" cy="5166360"/>
          </a:xfrm>
          <a:prstGeom prst="rect">
            <a:avLst/>
          </a:prstGeom>
        </p:spPr>
        <p:txBody>
          <a:bodyPr>
            <a:normAutofit/>
          </a:bodyPr>
          <a:lstStyle/>
          <a:p>
            <a:r>
              <a:rPr lang="en-US" sz="2200" dirty="0" smtClean="0">
                <a:latin typeface="Helvetica" pitchFamily="2" charset="0"/>
              </a:rPr>
              <a:t>Today many historians disagree with the term “Dark Ages”.  They think it is not the proper way to describe this period of time.  But, people continue to use term </a:t>
            </a:r>
            <a:r>
              <a:rPr lang="en-US" altLang="en-US" sz="2200" dirty="0" smtClean="0">
                <a:latin typeface="Helvetica" pitchFamily="2" charset="0"/>
              </a:rPr>
              <a:t>“</a:t>
            </a:r>
            <a:r>
              <a:rPr lang="en-US" sz="2200" dirty="0" smtClean="0">
                <a:latin typeface="Helvetica" pitchFamily="2" charset="0"/>
              </a:rPr>
              <a:t>Dark Ages.</a:t>
            </a:r>
            <a:r>
              <a:rPr lang="en-US" altLang="en-US" sz="2200" dirty="0" smtClean="0">
                <a:latin typeface="Helvetica" pitchFamily="2" charset="0"/>
              </a:rPr>
              <a:t>”</a:t>
            </a:r>
            <a:endParaRPr lang="en-US" sz="2200" dirty="0" smtClean="0">
              <a:latin typeface="Helvetica" pitchFamily="2" charset="0"/>
            </a:endParaRPr>
          </a:p>
          <a:p>
            <a:endParaRPr lang="en-US" sz="2200" dirty="0" smtClean="0">
              <a:latin typeface="Helvetica" pitchFamily="2" charset="0"/>
            </a:endParaRPr>
          </a:p>
          <a:p>
            <a:r>
              <a:rPr lang="en-US" sz="2200" dirty="0" smtClean="0">
                <a:latin typeface="Helvetica" pitchFamily="2" charset="0"/>
              </a:rPr>
              <a:t>What do you think:  </a:t>
            </a:r>
            <a:r>
              <a:rPr lang="en-US" sz="2200" i="1" dirty="0" smtClean="0">
                <a:latin typeface="Helvetica" pitchFamily="2" charset="0"/>
              </a:rPr>
              <a:t>Was Europe really in a </a:t>
            </a:r>
            <a:r>
              <a:rPr lang="en-US" altLang="en-US" sz="2200" i="1" dirty="0" smtClean="0">
                <a:latin typeface="Helvetica" pitchFamily="2" charset="0"/>
              </a:rPr>
              <a:t>“</a:t>
            </a:r>
            <a:r>
              <a:rPr lang="en-US" sz="2200" i="1" dirty="0" smtClean="0">
                <a:latin typeface="Helvetica" pitchFamily="2" charset="0"/>
              </a:rPr>
              <a:t>Dark Age</a:t>
            </a:r>
            <a:r>
              <a:rPr lang="en-US" altLang="en-US" sz="2200" i="1" dirty="0" smtClean="0">
                <a:latin typeface="Helvetica" pitchFamily="2" charset="0"/>
              </a:rPr>
              <a:t>”</a:t>
            </a:r>
            <a:r>
              <a:rPr lang="en-US" sz="2200" i="1" dirty="0" smtClean="0">
                <a:latin typeface="Helvetica" pitchFamily="2" charset="0"/>
              </a:rPr>
              <a:t> for almost 900 years?</a:t>
            </a:r>
          </a:p>
          <a:p>
            <a:endParaRPr lang="en-US" sz="2200" i="1" dirty="0" smtClean="0">
              <a:latin typeface="Helvetica" pitchFamily="2" charset="0"/>
            </a:endParaRPr>
          </a:p>
          <a:p>
            <a:endParaRPr lang="en-US" sz="2200" i="1" dirty="0" smtClean="0">
              <a:latin typeface="Helvetica" pitchFamily="2" charset="0"/>
            </a:endParaRPr>
          </a:p>
          <a:p>
            <a:r>
              <a:rPr lang="en-US" sz="2200" b="1" dirty="0" smtClean="0">
                <a:latin typeface="Helvetica" pitchFamily="2" charset="0"/>
              </a:rPr>
              <a:t>Your Task: Analyze historical documents to determine if the dark ages was really dark. </a:t>
            </a:r>
          </a:p>
        </p:txBody>
      </p:sp>
    </p:spTree>
    <p:extLst>
      <p:ext uri="{BB962C8B-B14F-4D97-AF65-F5344CB8AC3E}">
        <p14:creationId xmlns:p14="http://schemas.microsoft.com/office/powerpoint/2010/main" val="1566337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normAutofit/>
          </a:bodyPr>
          <a:lstStyle/>
          <a:p>
            <a:r>
              <a:rPr lang="en-US" sz="3200" dirty="0" smtClean="0"/>
              <a:t>Based on your learning from Friday, define the “Dark Ages”?</a:t>
            </a:r>
            <a:endParaRPr lang="en-US" sz="3200" dirty="0"/>
          </a:p>
        </p:txBody>
      </p:sp>
    </p:spTree>
    <p:extLst>
      <p:ext uri="{BB962C8B-B14F-4D97-AF65-F5344CB8AC3E}">
        <p14:creationId xmlns:p14="http://schemas.microsoft.com/office/powerpoint/2010/main" val="2535746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59363" y="838200"/>
            <a:ext cx="7772400" cy="1470025"/>
          </a:xfrm>
        </p:spPr>
        <p:txBody>
          <a:bodyPr/>
          <a:lstStyle/>
          <a:p>
            <a:r>
              <a:rPr lang="en-US" b="1" dirty="0" smtClean="0"/>
              <a:t>The Rise of the Dark Ages</a:t>
            </a:r>
            <a:endParaRPr lang="en-US" b="1" dirty="0"/>
          </a:p>
        </p:txBody>
      </p:sp>
      <p:sp>
        <p:nvSpPr>
          <p:cNvPr id="5" name="Subtitle 4"/>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4338" y="2362200"/>
            <a:ext cx="436245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027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1154097"/>
          </a:xfrm>
        </p:spPr>
        <p:txBody>
          <a:bodyPr/>
          <a:lstStyle/>
          <a:p>
            <a:r>
              <a:rPr lang="en-US" b="1" dirty="0" smtClean="0"/>
              <a:t>Learning Target</a:t>
            </a:r>
            <a:endParaRPr lang="en-US" b="1" dirty="0"/>
          </a:p>
        </p:txBody>
      </p:sp>
      <p:sp>
        <p:nvSpPr>
          <p:cNvPr id="3" name="Content Placeholder 2"/>
          <p:cNvSpPr>
            <a:spLocks noGrp="1"/>
          </p:cNvSpPr>
          <p:nvPr>
            <p:ph idx="1"/>
          </p:nvPr>
        </p:nvSpPr>
        <p:spPr>
          <a:xfrm>
            <a:off x="914400" y="1752601"/>
            <a:ext cx="7315200" cy="4556760"/>
          </a:xfrm>
        </p:spPr>
        <p:txBody>
          <a:bodyPr/>
          <a:lstStyle/>
          <a:p>
            <a:r>
              <a:rPr lang="en-US" sz="2800" dirty="0" smtClean="0"/>
              <a:t>I can analyze historical documents to determine if the “Dark Ages” were really dark.</a:t>
            </a:r>
          </a:p>
          <a:p>
            <a:endParaRPr lang="en-US" sz="2800" dirty="0"/>
          </a:p>
          <a:p>
            <a:r>
              <a:rPr lang="en-US" sz="2800" dirty="0" smtClean="0"/>
              <a:t>Success Criteria:</a:t>
            </a:r>
          </a:p>
          <a:p>
            <a:pPr lvl="1"/>
            <a:r>
              <a:rPr lang="en-US" sz="2400" dirty="0" smtClean="0"/>
              <a:t>Analyze Documents </a:t>
            </a:r>
          </a:p>
          <a:p>
            <a:pPr lvl="1"/>
            <a:r>
              <a:rPr lang="en-US" sz="2400" dirty="0" smtClean="0"/>
              <a:t>Use documents to answer guiding questions</a:t>
            </a:r>
          </a:p>
          <a:p>
            <a:pPr lvl="1"/>
            <a:r>
              <a:rPr lang="en-US" sz="2400" dirty="0" smtClean="0"/>
              <a:t>Develop a claim</a:t>
            </a:r>
          </a:p>
          <a:p>
            <a:pPr lvl="1"/>
            <a:r>
              <a:rPr lang="en-US" sz="2400" dirty="0" smtClean="0"/>
              <a:t>Provide evidence that supports your claim</a:t>
            </a:r>
          </a:p>
          <a:p>
            <a:pPr lvl="1"/>
            <a:endParaRPr lang="en-US" dirty="0" smtClean="0"/>
          </a:p>
          <a:p>
            <a:endParaRPr lang="en-US" dirty="0"/>
          </a:p>
        </p:txBody>
      </p:sp>
    </p:spTree>
    <p:extLst>
      <p:ext uri="{BB962C8B-B14F-4D97-AF65-F5344CB8AC3E}">
        <p14:creationId xmlns:p14="http://schemas.microsoft.com/office/powerpoint/2010/main" val="189776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5" y="304800"/>
            <a:ext cx="7315200" cy="1154097"/>
          </a:xfrm>
        </p:spPr>
        <p:txBody>
          <a:bodyPr/>
          <a:lstStyle/>
          <a:p>
            <a:r>
              <a:rPr lang="en-US" b="1" dirty="0" smtClean="0"/>
              <a:t>Feudal System</a:t>
            </a:r>
            <a:endParaRPr lang="en-US" b="1" dirty="0"/>
          </a:p>
        </p:txBody>
      </p:sp>
      <p:sp>
        <p:nvSpPr>
          <p:cNvPr id="3" name="Content Placeholder 2"/>
          <p:cNvSpPr>
            <a:spLocks noGrp="1"/>
          </p:cNvSpPr>
          <p:nvPr>
            <p:ph idx="1"/>
          </p:nvPr>
        </p:nvSpPr>
        <p:spPr>
          <a:xfrm>
            <a:off x="6260122" y="1775191"/>
            <a:ext cx="2883878" cy="5029975"/>
          </a:xfrm>
        </p:spPr>
        <p:txBody>
          <a:bodyPr>
            <a:normAutofit fontScale="92500" lnSpcReduction="20000"/>
          </a:bodyPr>
          <a:lstStyle/>
          <a:p>
            <a:r>
              <a:rPr lang="en-US" dirty="0"/>
              <a:t>During the Middle Ages there was an absence of a central government, therefore the people of Medieval Europe create their own </a:t>
            </a:r>
            <a:r>
              <a:rPr lang="en-US" dirty="0" smtClean="0"/>
              <a:t>government. The </a:t>
            </a:r>
            <a:r>
              <a:rPr lang="en-US" dirty="0"/>
              <a:t>people saw a need for protection and justice. This government that the people created was called Feudalism. Feudalism provided protection for the townspeople. A characteristic that Feudalism held was the use of a social structure.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025"/>
            <a:ext cx="6260123" cy="502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344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b="1" dirty="0" smtClean="0"/>
              <a:t>When working with documents, what do we do first?</a:t>
            </a:r>
            <a:endParaRPr lang="en-US" b="1" dirty="0"/>
          </a:p>
        </p:txBody>
      </p:sp>
      <p:sp>
        <p:nvSpPr>
          <p:cNvPr id="13" name="Content Placeholder 12"/>
          <p:cNvSpPr>
            <a:spLocks noGrp="1"/>
          </p:cNvSpPr>
          <p:nvPr>
            <p:ph idx="1"/>
          </p:nvPr>
        </p:nvSpPr>
        <p:spPr/>
        <p:txBody>
          <a:bodyPr>
            <a:normAutofit/>
          </a:bodyPr>
          <a:lstStyle/>
          <a:p>
            <a:r>
              <a:rPr lang="en-US" dirty="0" smtClean="0"/>
              <a:t>TLC</a:t>
            </a:r>
          </a:p>
          <a:p>
            <a:pPr lvl="1"/>
            <a:r>
              <a:rPr lang="en-US" dirty="0" smtClean="0"/>
              <a:t>Title:</a:t>
            </a:r>
          </a:p>
          <a:p>
            <a:pPr lvl="1"/>
            <a:r>
              <a:rPr lang="en-US" dirty="0" smtClean="0"/>
              <a:t>Legend:</a:t>
            </a:r>
          </a:p>
          <a:p>
            <a:pPr lvl="1"/>
            <a:r>
              <a:rPr lang="en-US" dirty="0" smtClean="0"/>
              <a:t>Captions:</a:t>
            </a:r>
            <a:endParaRPr lang="en-US" dirty="0"/>
          </a:p>
          <a:p>
            <a:r>
              <a:rPr lang="en-US" dirty="0" smtClean="0"/>
              <a:t>Observe, Question, Reflect</a:t>
            </a:r>
          </a:p>
          <a:p>
            <a:pPr lvl="1"/>
            <a:r>
              <a:rPr lang="en-US" dirty="0" smtClean="0"/>
              <a:t>What do you Observe?</a:t>
            </a:r>
          </a:p>
          <a:p>
            <a:pPr lvl="1"/>
            <a:r>
              <a:rPr lang="en-US" dirty="0" smtClean="0"/>
              <a:t>What questions do you have?</a:t>
            </a:r>
          </a:p>
          <a:p>
            <a:pPr lvl="1"/>
            <a:r>
              <a:rPr lang="en-US" dirty="0" smtClean="0"/>
              <a:t>What reflections/inferences can you make?</a:t>
            </a:r>
            <a:endParaRPr lang="en-US" dirty="0"/>
          </a:p>
          <a:p>
            <a:pPr lvl="1"/>
            <a:endParaRPr lang="en-US" dirty="0"/>
          </a:p>
        </p:txBody>
      </p:sp>
    </p:spTree>
    <p:extLst>
      <p:ext uri="{BB962C8B-B14F-4D97-AF65-F5344CB8AC3E}">
        <p14:creationId xmlns:p14="http://schemas.microsoft.com/office/powerpoint/2010/main" val="344217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 calcmode="lin" valueType="num">
                                      <p:cBhvr additive="base">
                                        <p:cTn id="21"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 calcmode="lin" valueType="num">
                                      <p:cBhvr additive="base">
                                        <p:cTn id="27"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anim calcmode="lin" valueType="num">
                                      <p:cBhvr additive="base">
                                        <p:cTn id="33"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 calcmode="lin" valueType="num">
                                      <p:cBhvr additive="base">
                                        <p:cTn id="37"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
                                            <p:txEl>
                                              <p:pRg st="7" end="7"/>
                                            </p:txEl>
                                          </p:spTgt>
                                        </p:tgtEl>
                                        <p:attrNameLst>
                                          <p:attrName>style.visibility</p:attrName>
                                        </p:attrNameLst>
                                      </p:cBhvr>
                                      <p:to>
                                        <p:strVal val="visible"/>
                                      </p:to>
                                    </p:set>
                                    <p:anim calcmode="lin" valueType="num">
                                      <p:cBhvr additive="base">
                                        <p:cTn id="41"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315200" cy="1154097"/>
          </a:xfrm>
        </p:spPr>
        <p:txBody>
          <a:bodyPr>
            <a:normAutofit fontScale="90000"/>
          </a:bodyPr>
          <a:lstStyle/>
          <a:p>
            <a:r>
              <a:rPr lang="en-US" b="1" dirty="0" smtClean="0"/>
              <a:t>Document A:</a:t>
            </a:r>
            <a:br>
              <a:rPr lang="en-US" b="1" dirty="0" smtClean="0"/>
            </a:br>
            <a:r>
              <a:rPr lang="en-US" b="1" dirty="0" smtClean="0"/>
              <a:t>Textbook (Excerpt)</a:t>
            </a:r>
            <a:endParaRPr lang="en-US" b="1" dirty="0"/>
          </a:p>
        </p:txBody>
      </p:sp>
      <p:sp>
        <p:nvSpPr>
          <p:cNvPr id="3" name="Content Placeholder 2"/>
          <p:cNvSpPr>
            <a:spLocks noGrp="1"/>
          </p:cNvSpPr>
          <p:nvPr>
            <p:ph idx="1"/>
          </p:nvPr>
        </p:nvSpPr>
        <p:spPr>
          <a:xfrm>
            <a:off x="457200" y="1447800"/>
            <a:ext cx="8229600" cy="5029200"/>
          </a:xfrm>
        </p:spPr>
        <p:txBody>
          <a:bodyPr>
            <a:normAutofit lnSpcReduction="10000"/>
          </a:bodyPr>
          <a:lstStyle/>
          <a:p>
            <a:pPr marL="0" indent="0">
              <a:buNone/>
            </a:pPr>
            <a:r>
              <a:rPr lang="en-US" dirty="0" smtClean="0"/>
              <a:t>During </a:t>
            </a:r>
            <a:r>
              <a:rPr lang="en-US" dirty="0"/>
              <a:t>the early Middle Ages much of Europe passed through a time </a:t>
            </a:r>
            <a:r>
              <a:rPr lang="en-US" dirty="0" smtClean="0"/>
              <a:t>of turmoil </a:t>
            </a:r>
            <a:r>
              <a:rPr lang="en-US" dirty="0"/>
              <a:t>and confusion, of ignorance and lawlessness . . . The early </a:t>
            </a:r>
            <a:r>
              <a:rPr lang="en-US" dirty="0" smtClean="0"/>
              <a:t>Middle Ages </a:t>
            </a:r>
            <a:r>
              <a:rPr lang="en-US" dirty="0"/>
              <a:t>may justly be called the Dark Age . . </a:t>
            </a:r>
            <a:r>
              <a:rPr lang="en-US" dirty="0" smtClean="0"/>
              <a:t>. During </a:t>
            </a:r>
            <a:r>
              <a:rPr lang="en-US" dirty="0"/>
              <a:t>the early Middle Ages, from 476 to about 1100, </a:t>
            </a:r>
            <a:r>
              <a:rPr lang="en-US" dirty="0" smtClean="0"/>
              <a:t>European civilization </a:t>
            </a:r>
            <a:r>
              <a:rPr lang="en-US" dirty="0"/>
              <a:t>slipped back into semi-barbarism. The chief cause of </a:t>
            </a:r>
            <a:r>
              <a:rPr lang="en-US" dirty="0" smtClean="0"/>
              <a:t>this decline </a:t>
            </a:r>
            <a:r>
              <a:rPr lang="en-US" dirty="0"/>
              <a:t>was lack of a government which could keep order. The </a:t>
            </a:r>
            <a:r>
              <a:rPr lang="en-US" dirty="0" smtClean="0"/>
              <a:t>Germanic Kingdoms </a:t>
            </a:r>
            <a:r>
              <a:rPr lang="en-US" dirty="0"/>
              <a:t>which had been set up by 476 were unable to suppress </a:t>
            </a:r>
            <a:r>
              <a:rPr lang="en-US" dirty="0" smtClean="0"/>
              <a:t>violence. There </a:t>
            </a:r>
            <a:r>
              <a:rPr lang="en-US" dirty="0"/>
              <a:t>were so many highway robbers that travel became </a:t>
            </a:r>
            <a:r>
              <a:rPr lang="en-US" dirty="0" smtClean="0"/>
              <a:t>dangerous. Europe </a:t>
            </a:r>
            <a:r>
              <a:rPr lang="en-US" dirty="0"/>
              <a:t>suffered a decline in commerce and manufacturing, in education, </a:t>
            </a:r>
            <a:r>
              <a:rPr lang="en-US" dirty="0" smtClean="0"/>
              <a:t>in literature </a:t>
            </a:r>
            <a:r>
              <a:rPr lang="en-US" dirty="0"/>
              <a:t>and the arts, and in almost all that makes possible a </a:t>
            </a:r>
            <a:r>
              <a:rPr lang="en-US" dirty="0" smtClean="0"/>
              <a:t>high civilization</a:t>
            </a:r>
            <a:r>
              <a:rPr lang="en-US" dirty="0"/>
              <a:t>. Cities grew smaller and in some cases practically </a:t>
            </a:r>
            <a:r>
              <a:rPr lang="en-US" dirty="0" smtClean="0"/>
              <a:t>disappeared, and </a:t>
            </a:r>
            <a:r>
              <a:rPr lang="en-US" dirty="0"/>
              <a:t>western Europe became a region of poverty-stricken </a:t>
            </a:r>
            <a:r>
              <a:rPr lang="en-US" dirty="0" smtClean="0"/>
              <a:t>farming communities</a:t>
            </a:r>
            <a:r>
              <a:rPr lang="en-US" dirty="0"/>
              <a:t>, each virtually isolated from the rest of the world.</a:t>
            </a:r>
          </a:p>
          <a:p>
            <a:endParaRPr lang="en-US" dirty="0" smtClean="0"/>
          </a:p>
          <a:p>
            <a:pPr marL="0" indent="0">
              <a:buNone/>
            </a:pPr>
            <a:r>
              <a:rPr lang="en-US" dirty="0" smtClean="0"/>
              <a:t>Source</a:t>
            </a:r>
            <a:r>
              <a:rPr lang="en-US" dirty="0"/>
              <a:t>: </a:t>
            </a:r>
            <a:r>
              <a:rPr lang="en-US" dirty="0" err="1"/>
              <a:t>Roehm</a:t>
            </a:r>
            <a:r>
              <a:rPr lang="en-US" dirty="0"/>
              <a:t>, A., </a:t>
            </a:r>
            <a:r>
              <a:rPr lang="en-US" dirty="0" err="1"/>
              <a:t>Buske</a:t>
            </a:r>
            <a:r>
              <a:rPr lang="en-US" dirty="0"/>
              <a:t>, M., Webster, H. &amp; Wesley, E,. (1954). </a:t>
            </a:r>
            <a:r>
              <a:rPr lang="en-US" i="1" dirty="0"/>
              <a:t>The Record </a:t>
            </a:r>
            <a:r>
              <a:rPr lang="en-US" i="1" dirty="0" smtClean="0"/>
              <a:t>of Mankind</a:t>
            </a:r>
            <a:r>
              <a:rPr lang="en-US" i="1" dirty="0"/>
              <a:t>. </a:t>
            </a:r>
            <a:r>
              <a:rPr lang="en-US" dirty="0"/>
              <a:t>Heath and Company.</a:t>
            </a:r>
          </a:p>
        </p:txBody>
      </p:sp>
    </p:spTree>
    <p:extLst>
      <p:ext uri="{BB962C8B-B14F-4D97-AF65-F5344CB8AC3E}">
        <p14:creationId xmlns:p14="http://schemas.microsoft.com/office/powerpoint/2010/main" val="61669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457200" y="762000"/>
            <a:ext cx="3810000" cy="609600"/>
          </a:xfrm>
        </p:spPr>
        <p:txBody>
          <a:bodyPr/>
          <a:lstStyle/>
          <a:p>
            <a:r>
              <a:rPr lang="en-US" dirty="0"/>
              <a:t>Document A:</a:t>
            </a:r>
            <a:br>
              <a:rPr lang="en-US" dirty="0"/>
            </a:br>
            <a:r>
              <a:rPr lang="en-US" dirty="0"/>
              <a:t>Textbook (Excerpt)</a:t>
            </a:r>
          </a:p>
        </p:txBody>
      </p:sp>
      <p:sp>
        <p:nvSpPr>
          <p:cNvPr id="9" name="Text Placeholder 8"/>
          <p:cNvSpPr>
            <a:spLocks noGrp="1"/>
          </p:cNvSpPr>
          <p:nvPr>
            <p:ph type="body" sz="quarter" idx="3"/>
          </p:nvPr>
        </p:nvSpPr>
        <p:spPr>
          <a:xfrm>
            <a:off x="4724400" y="762000"/>
            <a:ext cx="3362062" cy="621792"/>
          </a:xfrm>
        </p:spPr>
        <p:txBody>
          <a:bodyPr/>
          <a:lstStyle/>
          <a:p>
            <a:r>
              <a:rPr lang="en-US" dirty="0" smtClean="0"/>
              <a:t>The </a:t>
            </a:r>
            <a:r>
              <a:rPr lang="en-US" i="1" dirty="0" smtClean="0"/>
              <a:t>American Cyclopedia </a:t>
            </a:r>
            <a:r>
              <a:rPr lang="en-US" dirty="0" smtClean="0"/>
              <a:t>entry</a:t>
            </a:r>
            <a:endParaRPr lang="en-US" dirty="0"/>
          </a:p>
        </p:txBody>
      </p:sp>
      <p:sp>
        <p:nvSpPr>
          <p:cNvPr id="7" name="Title 6"/>
          <p:cNvSpPr>
            <a:spLocks noGrp="1"/>
          </p:cNvSpPr>
          <p:nvPr>
            <p:ph type="title"/>
          </p:nvPr>
        </p:nvSpPr>
        <p:spPr>
          <a:xfrm>
            <a:off x="838200" y="1"/>
            <a:ext cx="7315200" cy="762000"/>
          </a:xfrm>
        </p:spPr>
        <p:txBody>
          <a:bodyPr/>
          <a:lstStyle/>
          <a:p>
            <a:r>
              <a:rPr lang="en-US" dirty="0" smtClean="0"/>
              <a:t>Question 5</a:t>
            </a:r>
            <a:endParaRPr lang="en-US" dirty="0"/>
          </a:p>
        </p:txBody>
      </p:sp>
      <p:sp>
        <p:nvSpPr>
          <p:cNvPr id="5" name="Content Placeholder 4"/>
          <p:cNvSpPr>
            <a:spLocks noGrp="1"/>
          </p:cNvSpPr>
          <p:nvPr>
            <p:ph sz="quarter" idx="13"/>
          </p:nvPr>
        </p:nvSpPr>
        <p:spPr>
          <a:xfrm>
            <a:off x="228600" y="1447800"/>
            <a:ext cx="4251960" cy="5410200"/>
          </a:xfrm>
        </p:spPr>
        <p:txBody>
          <a:bodyPr>
            <a:normAutofit fontScale="62500" lnSpcReduction="20000"/>
          </a:bodyPr>
          <a:lstStyle/>
          <a:p>
            <a:r>
              <a:rPr lang="en-US" sz="2600" dirty="0"/>
              <a:t>During the early Middle Ages much of Europe passed through a time of turmoil and confusion, of ignorance and lawlessness . . . The early Middle Ages may justly be called the Dark Age . . . During the early Middle Ages, from 476 to about 1100, European civilization slipped back into semi-barbarism. The chief cause of this decline was lack of a government which could keep order. The Germanic Kingdoms which had been set up by 476 were unable to suppress violence. There were so many highway robbers that travel became dangerous. Europe suffered a decline in commerce and manufacturing, in education, in literature and the arts, and in almost all that makes possible a high civilization. Cities grew smaller and in some cases practically disappeared, and western Europe became a region of poverty-stricken farming communities, each virtually isolated from the rest of the world.</a:t>
            </a:r>
          </a:p>
          <a:p>
            <a:endParaRPr lang="en-US" dirty="0"/>
          </a:p>
          <a:p>
            <a:r>
              <a:rPr lang="en-US" sz="2500" dirty="0"/>
              <a:t>Source: </a:t>
            </a:r>
            <a:r>
              <a:rPr lang="en-US" sz="2500" dirty="0" err="1"/>
              <a:t>Roehm</a:t>
            </a:r>
            <a:r>
              <a:rPr lang="en-US" sz="2500" dirty="0"/>
              <a:t>, A., </a:t>
            </a:r>
            <a:r>
              <a:rPr lang="en-US" sz="2500" dirty="0" err="1"/>
              <a:t>Buske</a:t>
            </a:r>
            <a:r>
              <a:rPr lang="en-US" sz="2500" dirty="0"/>
              <a:t>, M., Webster, H. &amp; Wesley, E,. (1954). The Record of Mankind. Heath and Company.</a:t>
            </a:r>
          </a:p>
          <a:p>
            <a:endParaRPr lang="en-US" dirty="0"/>
          </a:p>
        </p:txBody>
      </p:sp>
      <p:sp>
        <p:nvSpPr>
          <p:cNvPr id="10" name="Content Placeholder 9"/>
          <p:cNvSpPr>
            <a:spLocks noGrp="1"/>
          </p:cNvSpPr>
          <p:nvPr>
            <p:ph sz="quarter" idx="14"/>
          </p:nvPr>
        </p:nvSpPr>
        <p:spPr>
          <a:xfrm>
            <a:off x="4681727" y="1447800"/>
            <a:ext cx="3566160" cy="5410200"/>
          </a:xfrm>
        </p:spPr>
        <p:txBody>
          <a:bodyPr>
            <a:normAutofit lnSpcReduction="10000"/>
          </a:bodyPr>
          <a:lstStyle/>
          <a:p>
            <a:r>
              <a:rPr lang="en-US" dirty="0"/>
              <a:t>“The Dark Ages is a term applied in its widest sense to that period of </a:t>
            </a:r>
            <a:r>
              <a:rPr lang="en-US" dirty="0">
                <a:solidFill>
                  <a:srgbClr val="FF0000"/>
                </a:solidFill>
              </a:rPr>
              <a:t>intellectual depression</a:t>
            </a:r>
            <a:r>
              <a:rPr lang="en-US" dirty="0"/>
              <a:t> in the history of Europe from the establishment of the </a:t>
            </a:r>
            <a:r>
              <a:rPr lang="en-US" dirty="0">
                <a:solidFill>
                  <a:srgbClr val="FF0000"/>
                </a:solidFill>
              </a:rPr>
              <a:t>barbarian supremacy </a:t>
            </a:r>
            <a:r>
              <a:rPr lang="en-US" dirty="0"/>
              <a:t>in the fifth century (400 AD) to the </a:t>
            </a:r>
            <a:r>
              <a:rPr lang="en-US" dirty="0">
                <a:solidFill>
                  <a:srgbClr val="FF0000"/>
                </a:solidFill>
              </a:rPr>
              <a:t>revival of learning </a:t>
            </a:r>
            <a:r>
              <a:rPr lang="en-US" dirty="0"/>
              <a:t>at about the beginning of the fifteenth (1400 AD), thus nearly corresponding in extent with the Middle Ages</a:t>
            </a:r>
            <a:r>
              <a:rPr lang="en-US" dirty="0" smtClean="0"/>
              <a:t>.”</a:t>
            </a:r>
          </a:p>
          <a:p>
            <a:endParaRPr lang="en-US" dirty="0"/>
          </a:p>
          <a:p>
            <a:r>
              <a:rPr lang="en-US" sz="1500" dirty="0"/>
              <a:t>-The American </a:t>
            </a:r>
            <a:r>
              <a:rPr lang="en-US" sz="1500" dirty="0" err="1"/>
              <a:t>Cyclopaedia</a:t>
            </a:r>
            <a:r>
              <a:rPr lang="en-US" sz="1500" dirty="0"/>
              <a:t>: A Popular Dictionary </a:t>
            </a:r>
            <a:r>
              <a:rPr lang="en-US" sz="1500" dirty="0" smtClean="0"/>
              <a:t>of General </a:t>
            </a:r>
            <a:r>
              <a:rPr lang="en-US" sz="1500" dirty="0"/>
              <a:t>Knowledge, 1883</a:t>
            </a:r>
          </a:p>
          <a:p>
            <a:pPr marL="45720" indent="0">
              <a:buNone/>
            </a:pPr>
            <a:r>
              <a:rPr lang="en-US" dirty="0"/>
              <a:t>		</a:t>
            </a:r>
          </a:p>
        </p:txBody>
      </p:sp>
    </p:spTree>
    <p:extLst>
      <p:ext uri="{BB962C8B-B14F-4D97-AF65-F5344CB8AC3E}">
        <p14:creationId xmlns:p14="http://schemas.microsoft.com/office/powerpoint/2010/main" val="3188784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1154097"/>
          </a:xfrm>
        </p:spPr>
        <p:txBody>
          <a:bodyPr>
            <a:normAutofit fontScale="90000"/>
          </a:bodyPr>
          <a:lstStyle/>
          <a:p>
            <a:r>
              <a:rPr lang="en-US" b="1" dirty="0" smtClean="0"/>
              <a:t>Document B:</a:t>
            </a:r>
            <a:br>
              <a:rPr lang="en-US" b="1" dirty="0" smtClean="0"/>
            </a:br>
            <a:r>
              <a:rPr lang="en-US" b="1" dirty="0" smtClean="0"/>
              <a:t>Textbook (Excerpt)</a:t>
            </a:r>
            <a:endParaRPr lang="en-US" b="1" dirty="0"/>
          </a:p>
        </p:txBody>
      </p:sp>
      <p:sp>
        <p:nvSpPr>
          <p:cNvPr id="3" name="Content Placeholder 2"/>
          <p:cNvSpPr>
            <a:spLocks noGrp="1"/>
          </p:cNvSpPr>
          <p:nvPr>
            <p:ph idx="1"/>
          </p:nvPr>
        </p:nvSpPr>
        <p:spPr>
          <a:xfrm>
            <a:off x="914400" y="1828801"/>
            <a:ext cx="7315200" cy="4480560"/>
          </a:xfrm>
        </p:spPr>
        <p:txBody>
          <a:bodyPr>
            <a:normAutofit fontScale="92500" lnSpcReduction="10000"/>
          </a:bodyPr>
          <a:lstStyle/>
          <a:p>
            <a:pPr marL="0" indent="0">
              <a:buNone/>
            </a:pPr>
            <a:r>
              <a:rPr lang="en-US" dirty="0"/>
              <a:t>From 1000 to 1300, the economy of Europe developed and </a:t>
            </a:r>
            <a:r>
              <a:rPr lang="en-US" dirty="0" smtClean="0"/>
              <a:t>prospered. Available </a:t>
            </a:r>
            <a:r>
              <a:rPr lang="en-US" dirty="0"/>
              <a:t>farmland tripled, and the food supply increased notably, </a:t>
            </a:r>
            <a:r>
              <a:rPr lang="en-US" dirty="0" smtClean="0"/>
              <a:t>bringing up </a:t>
            </a:r>
            <a:r>
              <a:rPr lang="en-US" dirty="0"/>
              <a:t>the population. Europeans re-settled lands that had been </a:t>
            </a:r>
            <a:r>
              <a:rPr lang="en-US" dirty="0" smtClean="0"/>
              <a:t>depopulated by </a:t>
            </a:r>
            <a:r>
              <a:rPr lang="en-US" dirty="0"/>
              <a:t>the ninth- and tenth-century invasions and also opened new lands </a:t>
            </a:r>
            <a:r>
              <a:rPr lang="en-US" dirty="0" smtClean="0"/>
              <a:t>for farming </a:t>
            </a:r>
            <a:r>
              <a:rPr lang="en-US" dirty="0"/>
              <a:t>. . . Technological improvements like the heavy plow, the </a:t>
            </a:r>
            <a:r>
              <a:rPr lang="en-US" dirty="0" smtClean="0"/>
              <a:t>shoulder collar </a:t>
            </a:r>
            <a:r>
              <a:rPr lang="en-US" dirty="0"/>
              <a:t>for horses, metal </a:t>
            </a:r>
            <a:r>
              <a:rPr lang="en-US" dirty="0" err="1"/>
              <a:t>horshoes</a:t>
            </a:r>
            <a:r>
              <a:rPr lang="en-US" dirty="0"/>
              <a:t>, and more efficient water and </a:t>
            </a:r>
            <a:r>
              <a:rPr lang="en-US" dirty="0" smtClean="0"/>
              <a:t>windmills contributed </a:t>
            </a:r>
            <a:r>
              <a:rPr lang="en-US" dirty="0"/>
              <a:t>to the jump in food supply. Between 500 and 1300 </a:t>
            </a:r>
            <a:r>
              <a:rPr lang="en-US" dirty="0" smtClean="0"/>
              <a:t>Europe’s population </a:t>
            </a:r>
            <a:r>
              <a:rPr lang="en-US" dirty="0"/>
              <a:t>grew from 25 million to more than 70 million.</a:t>
            </a:r>
          </a:p>
          <a:p>
            <a:endParaRPr lang="en-US" dirty="0" smtClean="0"/>
          </a:p>
          <a:p>
            <a:pPr marL="0" indent="0">
              <a:buNone/>
            </a:pPr>
            <a:r>
              <a:rPr lang="en-US" dirty="0" smtClean="0"/>
              <a:t>Source</a:t>
            </a:r>
            <a:r>
              <a:rPr lang="en-US" dirty="0"/>
              <a:t>: </a:t>
            </a:r>
            <a:r>
              <a:rPr lang="en-US" dirty="0" err="1"/>
              <a:t>Cassar</a:t>
            </a:r>
            <a:r>
              <a:rPr lang="en-US" dirty="0"/>
              <a:t>, G.H., Goff, R.D., </a:t>
            </a:r>
            <a:r>
              <a:rPr lang="en-US" dirty="0" err="1"/>
              <a:t>Holoka</a:t>
            </a:r>
            <a:r>
              <a:rPr lang="en-US" dirty="0"/>
              <a:t>, J.P., Terry, J.J., Upshur, </a:t>
            </a:r>
            <a:r>
              <a:rPr lang="en-US" dirty="0" err="1"/>
              <a:t>Jiu-Hwa</a:t>
            </a:r>
            <a:r>
              <a:rPr lang="en-US" dirty="0"/>
              <a:t> (Eds</a:t>
            </a:r>
            <a:r>
              <a:rPr lang="en-US" dirty="0" smtClean="0"/>
              <a:t>.). (</a:t>
            </a:r>
            <a:r>
              <a:rPr lang="en-US" dirty="0"/>
              <a:t>2002). </a:t>
            </a:r>
            <a:r>
              <a:rPr lang="en-US" i="1" dirty="0"/>
              <a:t>World History Before 1600: The Development of Early Civilization</a:t>
            </a:r>
            <a:r>
              <a:rPr lang="en-US" dirty="0"/>
              <a:t>. </a:t>
            </a:r>
            <a:r>
              <a:rPr lang="en-US" dirty="0" smtClean="0"/>
              <a:t>Stamford, CT</a:t>
            </a:r>
            <a:r>
              <a:rPr lang="en-US" dirty="0"/>
              <a:t>: </a:t>
            </a:r>
            <a:r>
              <a:rPr lang="en-US" dirty="0" err="1"/>
              <a:t>Cengage</a:t>
            </a:r>
            <a:r>
              <a:rPr lang="en-US" dirty="0"/>
              <a:t> Learning.</a:t>
            </a:r>
          </a:p>
        </p:txBody>
      </p:sp>
    </p:spTree>
    <p:extLst>
      <p:ext uri="{BB962C8B-B14F-4D97-AF65-F5344CB8AC3E}">
        <p14:creationId xmlns:p14="http://schemas.microsoft.com/office/powerpoint/2010/main" val="604110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09600" y="762000"/>
            <a:ext cx="3364992" cy="621792"/>
          </a:xfrm>
        </p:spPr>
        <p:txBody>
          <a:bodyPr/>
          <a:lstStyle/>
          <a:p>
            <a:r>
              <a:rPr lang="en-US" dirty="0"/>
              <a:t>Document B:</a:t>
            </a:r>
            <a:br>
              <a:rPr lang="en-US" dirty="0"/>
            </a:br>
            <a:r>
              <a:rPr lang="en-US" dirty="0"/>
              <a:t>Textbook (Excerpt)</a:t>
            </a:r>
          </a:p>
        </p:txBody>
      </p:sp>
      <p:sp>
        <p:nvSpPr>
          <p:cNvPr id="5" name="Text Placeholder 4"/>
          <p:cNvSpPr>
            <a:spLocks noGrp="1"/>
          </p:cNvSpPr>
          <p:nvPr>
            <p:ph type="body" sz="quarter" idx="3"/>
          </p:nvPr>
        </p:nvSpPr>
        <p:spPr>
          <a:xfrm>
            <a:off x="4724400" y="762000"/>
            <a:ext cx="3362062" cy="621792"/>
          </a:xfrm>
        </p:spPr>
        <p:txBody>
          <a:bodyPr/>
          <a:lstStyle/>
          <a:p>
            <a:r>
              <a:rPr lang="en-US" dirty="0"/>
              <a:t>The </a:t>
            </a:r>
            <a:r>
              <a:rPr lang="en-US" i="1" dirty="0"/>
              <a:t>American Cyclopedia </a:t>
            </a:r>
            <a:r>
              <a:rPr lang="en-US" dirty="0"/>
              <a:t>entry</a:t>
            </a:r>
          </a:p>
        </p:txBody>
      </p:sp>
      <p:sp>
        <p:nvSpPr>
          <p:cNvPr id="2" name="Title 1"/>
          <p:cNvSpPr>
            <a:spLocks noGrp="1"/>
          </p:cNvSpPr>
          <p:nvPr>
            <p:ph type="title"/>
          </p:nvPr>
        </p:nvSpPr>
        <p:spPr>
          <a:xfrm>
            <a:off x="838200" y="-17585"/>
            <a:ext cx="7315200" cy="665085"/>
          </a:xfrm>
        </p:spPr>
        <p:txBody>
          <a:bodyPr>
            <a:normAutofit fontScale="90000"/>
          </a:bodyPr>
          <a:lstStyle/>
          <a:p>
            <a:r>
              <a:rPr lang="en-US" dirty="0" smtClean="0"/>
              <a:t>Question 4</a:t>
            </a:r>
            <a:endParaRPr lang="en-US" dirty="0"/>
          </a:p>
        </p:txBody>
      </p:sp>
      <p:sp>
        <p:nvSpPr>
          <p:cNvPr id="3" name="Content Placeholder 2"/>
          <p:cNvSpPr>
            <a:spLocks noGrp="1"/>
          </p:cNvSpPr>
          <p:nvPr>
            <p:ph sz="quarter" idx="13"/>
          </p:nvPr>
        </p:nvSpPr>
        <p:spPr>
          <a:xfrm>
            <a:off x="228600" y="1447800"/>
            <a:ext cx="4038600" cy="4812792"/>
          </a:xfrm>
        </p:spPr>
        <p:txBody>
          <a:bodyPr>
            <a:normAutofit fontScale="77500" lnSpcReduction="20000"/>
          </a:bodyPr>
          <a:lstStyle/>
          <a:p>
            <a:r>
              <a:rPr lang="en-US" dirty="0"/>
              <a:t>From 1000 to 1300, the economy of Europe developed and prospered. Available farmland tripled, and the food supply increased notably, bringing up the population. Europeans re-settled lands that had been depopulated by the ninth- and tenth-century invasions and also opened new lands for farming . . . Technological improvements like the heavy plow, the shoulder collar for horses, metal </a:t>
            </a:r>
            <a:r>
              <a:rPr lang="en-US" dirty="0" err="1"/>
              <a:t>horshoes</a:t>
            </a:r>
            <a:r>
              <a:rPr lang="en-US" dirty="0"/>
              <a:t>, and more efficient water and windmills contributed to the jump in food supply. Between 500 and 1300 Europe’s population grew from 25 million to more than 70 million.</a:t>
            </a:r>
          </a:p>
          <a:p>
            <a:endParaRPr lang="en-US" dirty="0"/>
          </a:p>
          <a:p>
            <a:r>
              <a:rPr lang="en-US" dirty="0"/>
              <a:t>Source: </a:t>
            </a:r>
            <a:r>
              <a:rPr lang="en-US" dirty="0" err="1"/>
              <a:t>Cassar</a:t>
            </a:r>
            <a:r>
              <a:rPr lang="en-US" dirty="0"/>
              <a:t>, G.H., Goff, R.D., </a:t>
            </a:r>
            <a:r>
              <a:rPr lang="en-US" dirty="0" err="1"/>
              <a:t>Holoka</a:t>
            </a:r>
            <a:r>
              <a:rPr lang="en-US" dirty="0"/>
              <a:t>, J.P., Terry, J.J., Upshur, </a:t>
            </a:r>
            <a:r>
              <a:rPr lang="en-US" dirty="0" err="1"/>
              <a:t>Jiu-Hwa</a:t>
            </a:r>
            <a:r>
              <a:rPr lang="en-US" dirty="0"/>
              <a:t> (Eds.). (2002). World History Before 1600: The Development of Early Civilization. Stamford, CT: </a:t>
            </a:r>
            <a:r>
              <a:rPr lang="en-US" dirty="0" err="1"/>
              <a:t>Cengage</a:t>
            </a:r>
            <a:r>
              <a:rPr lang="en-US" dirty="0"/>
              <a:t> Learning.</a:t>
            </a:r>
          </a:p>
          <a:p>
            <a:endParaRPr lang="en-US" dirty="0"/>
          </a:p>
        </p:txBody>
      </p:sp>
      <p:sp>
        <p:nvSpPr>
          <p:cNvPr id="6" name="Content Placeholder 5"/>
          <p:cNvSpPr>
            <a:spLocks noGrp="1"/>
          </p:cNvSpPr>
          <p:nvPr>
            <p:ph sz="quarter" idx="14"/>
          </p:nvPr>
        </p:nvSpPr>
        <p:spPr>
          <a:xfrm>
            <a:off x="4681727" y="1447800"/>
            <a:ext cx="3566160" cy="4888992"/>
          </a:xfrm>
        </p:spPr>
        <p:txBody>
          <a:bodyPr>
            <a:normAutofit fontScale="92500"/>
          </a:bodyPr>
          <a:lstStyle/>
          <a:p>
            <a:r>
              <a:rPr lang="en-US" dirty="0"/>
              <a:t>“The Dark Ages is a term applied in its widest sense to that period of </a:t>
            </a:r>
            <a:r>
              <a:rPr lang="en-US" dirty="0">
                <a:solidFill>
                  <a:srgbClr val="FF0000"/>
                </a:solidFill>
              </a:rPr>
              <a:t>intellectual depression</a:t>
            </a:r>
            <a:r>
              <a:rPr lang="en-US" dirty="0"/>
              <a:t> in the history of Europe from the establishment of the </a:t>
            </a:r>
            <a:r>
              <a:rPr lang="en-US" dirty="0">
                <a:solidFill>
                  <a:srgbClr val="FF0000"/>
                </a:solidFill>
              </a:rPr>
              <a:t>barbarian supremacy </a:t>
            </a:r>
            <a:r>
              <a:rPr lang="en-US" dirty="0"/>
              <a:t>in the fifth century (400 AD) to the </a:t>
            </a:r>
            <a:r>
              <a:rPr lang="en-US" dirty="0">
                <a:solidFill>
                  <a:srgbClr val="FF0000"/>
                </a:solidFill>
              </a:rPr>
              <a:t>revival of learning </a:t>
            </a:r>
            <a:r>
              <a:rPr lang="en-US" dirty="0"/>
              <a:t>at about the beginning of the fifteenth (1400 AD), thus nearly corresponding in extent with the Middle Ages.”</a:t>
            </a:r>
          </a:p>
          <a:p>
            <a:endParaRPr lang="en-US" dirty="0"/>
          </a:p>
          <a:p>
            <a:r>
              <a:rPr lang="en-US" sz="1500" dirty="0"/>
              <a:t>The American </a:t>
            </a:r>
            <a:r>
              <a:rPr lang="en-US" sz="1500" dirty="0" err="1"/>
              <a:t>Cyclopaedia</a:t>
            </a:r>
            <a:r>
              <a:rPr lang="en-US" sz="1500" dirty="0"/>
              <a:t>: A Popular Dictionary of General Knowledge, </a:t>
            </a:r>
            <a:r>
              <a:rPr lang="en-US" sz="1500" dirty="0" smtClean="0"/>
              <a:t>1883</a:t>
            </a:r>
            <a:endParaRPr lang="en-US" sz="1500" dirty="0"/>
          </a:p>
        </p:txBody>
      </p:sp>
    </p:spTree>
    <p:extLst>
      <p:ext uri="{BB962C8B-B14F-4D97-AF65-F5344CB8AC3E}">
        <p14:creationId xmlns:p14="http://schemas.microsoft.com/office/powerpoint/2010/main" val="1911237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Text Placeholder 10"/>
          <p:cNvSpPr txBox="1">
            <a:spLocks/>
          </p:cNvSpPr>
          <p:nvPr/>
        </p:nvSpPr>
        <p:spPr bwMode="auto">
          <a:xfrm>
            <a:off x="717550" y="1981200"/>
            <a:ext cx="77660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spcBef>
                <a:spcPct val="20000"/>
              </a:spcBef>
              <a:buFont typeface="Arial" pitchFamily="34" charset="0"/>
              <a:buNone/>
            </a:pPr>
            <a:r>
              <a:rPr lang="en-US" sz="4400" b="1" dirty="0">
                <a:solidFill>
                  <a:srgbClr val="FFFF00"/>
                </a:solidFill>
                <a:latin typeface="Helvetica" pitchFamily="2" charset="0"/>
              </a:rPr>
              <a:t>Central Historical Question</a:t>
            </a:r>
          </a:p>
        </p:txBody>
      </p:sp>
      <p:sp>
        <p:nvSpPr>
          <p:cNvPr id="3" name="Title 2"/>
          <p:cNvSpPr>
            <a:spLocks noGrp="1"/>
          </p:cNvSpPr>
          <p:nvPr>
            <p:ph type="title"/>
          </p:nvPr>
        </p:nvSpPr>
        <p:spPr>
          <a:xfrm>
            <a:off x="887963" y="685800"/>
            <a:ext cx="7315200" cy="1154097"/>
          </a:xfrm>
        </p:spPr>
        <p:txBody>
          <a:bodyPr>
            <a:normAutofit fontScale="90000"/>
          </a:bodyPr>
          <a:lstStyle/>
          <a:p>
            <a:r>
              <a:rPr lang="en-US" dirty="0" smtClean="0"/>
              <a:t>Middle Ages Timeline</a:t>
            </a:r>
            <a:br>
              <a:rPr lang="en-US" dirty="0" smtClean="0"/>
            </a:br>
            <a:r>
              <a:rPr lang="en-US" dirty="0" smtClean="0"/>
              <a:t>(“Dark Ages” according to the American </a:t>
            </a:r>
            <a:r>
              <a:rPr lang="en-US" dirty="0" err="1" smtClean="0"/>
              <a:t>Cyclopaedia</a:t>
            </a:r>
            <a:r>
              <a:rPr lang="en-US" dirty="0" smtClean="0"/>
              <a:t>, 1883)</a:t>
            </a:r>
            <a:endParaRPr lang="en-US" dirty="0"/>
          </a:p>
        </p:txBody>
      </p:sp>
      <p:cxnSp>
        <p:nvCxnSpPr>
          <p:cNvPr id="5" name="Straight Connector 4"/>
          <p:cNvCxnSpPr/>
          <p:nvPr/>
        </p:nvCxnSpPr>
        <p:spPr>
          <a:xfrm>
            <a:off x="304800" y="3505200"/>
            <a:ext cx="8610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8363" y="3743522"/>
            <a:ext cx="1219200" cy="369332"/>
          </a:xfrm>
          <a:prstGeom prst="rect">
            <a:avLst/>
          </a:prstGeom>
          <a:noFill/>
        </p:spPr>
        <p:txBody>
          <a:bodyPr wrap="square" rtlCol="0">
            <a:spAutoFit/>
          </a:bodyPr>
          <a:lstStyle/>
          <a:p>
            <a:r>
              <a:rPr lang="en-US" dirty="0" smtClean="0"/>
              <a:t>400 AD</a:t>
            </a:r>
            <a:endParaRPr lang="en-US" dirty="0"/>
          </a:p>
        </p:txBody>
      </p:sp>
      <p:sp>
        <p:nvSpPr>
          <p:cNvPr id="8" name="TextBox 7"/>
          <p:cNvSpPr txBox="1"/>
          <p:nvPr/>
        </p:nvSpPr>
        <p:spPr>
          <a:xfrm>
            <a:off x="7924800" y="3701534"/>
            <a:ext cx="990600" cy="369332"/>
          </a:xfrm>
          <a:prstGeom prst="rect">
            <a:avLst/>
          </a:prstGeom>
          <a:noFill/>
        </p:spPr>
        <p:txBody>
          <a:bodyPr wrap="square" rtlCol="0">
            <a:spAutoFit/>
          </a:bodyPr>
          <a:lstStyle/>
          <a:p>
            <a:r>
              <a:rPr lang="en-US" dirty="0" smtClean="0"/>
              <a:t>1400 AD</a:t>
            </a:r>
            <a:endParaRPr lang="en-US" dirty="0"/>
          </a:p>
        </p:txBody>
      </p:sp>
      <p:sp>
        <p:nvSpPr>
          <p:cNvPr id="9" name="TextBox 8"/>
          <p:cNvSpPr txBox="1"/>
          <p:nvPr/>
        </p:nvSpPr>
        <p:spPr>
          <a:xfrm>
            <a:off x="1066800" y="4419600"/>
            <a:ext cx="1447800" cy="646331"/>
          </a:xfrm>
          <a:prstGeom prst="rect">
            <a:avLst/>
          </a:prstGeom>
          <a:noFill/>
        </p:spPr>
        <p:txBody>
          <a:bodyPr wrap="square" rtlCol="0">
            <a:spAutoFit/>
          </a:bodyPr>
          <a:lstStyle/>
          <a:p>
            <a:r>
              <a:rPr lang="en-US" dirty="0" smtClean="0"/>
              <a:t>476 AD</a:t>
            </a:r>
          </a:p>
          <a:p>
            <a:r>
              <a:rPr lang="en-US" dirty="0" smtClean="0"/>
              <a:t>Fall of Rome</a:t>
            </a:r>
            <a:endParaRPr lang="en-US" dirty="0"/>
          </a:p>
        </p:txBody>
      </p:sp>
      <p:sp>
        <p:nvSpPr>
          <p:cNvPr id="10" name="TextBox 9"/>
          <p:cNvSpPr txBox="1"/>
          <p:nvPr/>
        </p:nvSpPr>
        <p:spPr>
          <a:xfrm>
            <a:off x="5334000" y="4742765"/>
            <a:ext cx="1447800" cy="1200329"/>
          </a:xfrm>
          <a:prstGeom prst="rect">
            <a:avLst/>
          </a:prstGeom>
          <a:noFill/>
        </p:spPr>
        <p:txBody>
          <a:bodyPr wrap="square" rtlCol="0">
            <a:spAutoFit/>
          </a:bodyPr>
          <a:lstStyle/>
          <a:p>
            <a:r>
              <a:rPr lang="en-US" dirty="0" smtClean="0"/>
              <a:t>1000</a:t>
            </a:r>
          </a:p>
          <a:p>
            <a:r>
              <a:rPr lang="en-US" dirty="0" smtClean="0"/>
              <a:t>Beginning of prosperity</a:t>
            </a:r>
          </a:p>
          <a:p>
            <a:r>
              <a:rPr lang="en-US" dirty="0" smtClean="0"/>
              <a:t>(Textbook B)</a:t>
            </a:r>
          </a:p>
        </p:txBody>
      </p:sp>
      <p:sp>
        <p:nvSpPr>
          <p:cNvPr id="11" name="Rectangle 10"/>
          <p:cNvSpPr/>
          <p:nvPr/>
        </p:nvSpPr>
        <p:spPr>
          <a:xfrm>
            <a:off x="6934200" y="4742764"/>
            <a:ext cx="1549400" cy="1200329"/>
          </a:xfrm>
          <a:prstGeom prst="rect">
            <a:avLst/>
          </a:prstGeom>
        </p:spPr>
        <p:txBody>
          <a:bodyPr wrap="square">
            <a:spAutoFit/>
          </a:bodyPr>
          <a:lstStyle/>
          <a:p>
            <a:r>
              <a:rPr lang="en-US" dirty="0" smtClean="0"/>
              <a:t>1100</a:t>
            </a:r>
          </a:p>
          <a:p>
            <a:r>
              <a:rPr lang="en-US" dirty="0" smtClean="0"/>
              <a:t>End of Dark Ages</a:t>
            </a:r>
          </a:p>
          <a:p>
            <a:r>
              <a:rPr lang="en-US" dirty="0" smtClean="0"/>
              <a:t>(Textbook A)</a:t>
            </a:r>
          </a:p>
        </p:txBody>
      </p:sp>
    </p:spTree>
    <p:extLst>
      <p:ext uri="{BB962C8B-B14F-4D97-AF65-F5344CB8AC3E}">
        <p14:creationId xmlns:p14="http://schemas.microsoft.com/office/powerpoint/2010/main" val="3814960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What is the Point of View for Document A as well </a:t>
            </a:r>
            <a:r>
              <a:rPr lang="en-US" smtClean="0"/>
              <a:t>as Document B?</a:t>
            </a:r>
            <a:endParaRPr lang="en-US"/>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30397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First Claim</a:t>
            </a:r>
            <a:endParaRPr lang="en-US" b="1" dirty="0"/>
          </a:p>
        </p:txBody>
      </p:sp>
      <p:sp>
        <p:nvSpPr>
          <p:cNvPr id="3" name="Content Placeholder 2"/>
          <p:cNvSpPr>
            <a:spLocks noGrp="1"/>
          </p:cNvSpPr>
          <p:nvPr>
            <p:ph idx="1"/>
          </p:nvPr>
        </p:nvSpPr>
        <p:spPr/>
        <p:txBody>
          <a:bodyPr/>
          <a:lstStyle/>
          <a:p>
            <a:r>
              <a:rPr lang="en-US" dirty="0" smtClean="0"/>
              <a:t>Based upon your analysis of Document A and B,  answer the following:</a:t>
            </a:r>
          </a:p>
          <a:p>
            <a:r>
              <a:rPr lang="en-US" dirty="0" smtClean="0"/>
              <a:t>Was the time period of 400 AD and 1400 AD a “Dark Ages” for Europe? (Claim)</a:t>
            </a:r>
          </a:p>
          <a:p>
            <a:r>
              <a:rPr lang="en-US" dirty="0" smtClean="0"/>
              <a:t>List 2-3 pieces of evidence from either document to support your claim (Evidence)</a:t>
            </a:r>
            <a:endParaRPr lang="en-US" dirty="0"/>
          </a:p>
        </p:txBody>
      </p:sp>
    </p:spTree>
    <p:extLst>
      <p:ext uri="{BB962C8B-B14F-4D97-AF65-F5344CB8AC3E}">
        <p14:creationId xmlns:p14="http://schemas.microsoft.com/office/powerpoint/2010/main" val="299853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When citing your evidence…</a:t>
            </a:r>
            <a:endParaRPr lang="en-US" dirty="0"/>
          </a:p>
        </p:txBody>
      </p:sp>
      <p:sp>
        <p:nvSpPr>
          <p:cNvPr id="5" name="Content Placeholder 4"/>
          <p:cNvSpPr>
            <a:spLocks noGrp="1"/>
          </p:cNvSpPr>
          <p:nvPr>
            <p:ph sz="quarter" idx="13"/>
          </p:nvPr>
        </p:nvSpPr>
        <p:spPr/>
        <p:txBody>
          <a:bodyPr>
            <a:normAutofit fontScale="92500" lnSpcReduction="20000"/>
          </a:bodyPr>
          <a:lstStyle/>
          <a:p>
            <a:r>
              <a:rPr lang="en-US" dirty="0"/>
              <a:t>The author wrote…</a:t>
            </a:r>
          </a:p>
          <a:p>
            <a:r>
              <a:rPr lang="en-US" dirty="0"/>
              <a:t>The illustration shows…</a:t>
            </a:r>
          </a:p>
          <a:p>
            <a:r>
              <a:rPr lang="en-US" dirty="0"/>
              <a:t>An example on page ___ is…</a:t>
            </a:r>
          </a:p>
          <a:p>
            <a:r>
              <a:rPr lang="en-US" dirty="0"/>
              <a:t>In the text it said…</a:t>
            </a:r>
          </a:p>
          <a:p>
            <a:r>
              <a:rPr lang="en-US" dirty="0"/>
              <a:t>On page___, the author said…</a:t>
            </a:r>
          </a:p>
          <a:p>
            <a:r>
              <a:rPr lang="en-US" dirty="0"/>
              <a:t>The author states…</a:t>
            </a:r>
          </a:p>
          <a:p>
            <a:r>
              <a:rPr lang="en-US" dirty="0"/>
              <a:t>According to the text…</a:t>
            </a:r>
          </a:p>
          <a:p>
            <a:r>
              <a:rPr lang="en-US" dirty="0"/>
              <a:t>The text explicitly states…</a:t>
            </a:r>
          </a:p>
          <a:p>
            <a:r>
              <a:rPr lang="en-US" dirty="0"/>
              <a:t>I can infer from…</a:t>
            </a:r>
          </a:p>
          <a:p>
            <a:r>
              <a:rPr lang="en-US" dirty="0"/>
              <a:t>On page___, ...</a:t>
            </a:r>
          </a:p>
          <a:p>
            <a:endParaRPr lang="en-US" dirty="0"/>
          </a:p>
        </p:txBody>
      </p:sp>
      <p:sp>
        <p:nvSpPr>
          <p:cNvPr id="6" name="Content Placeholder 5"/>
          <p:cNvSpPr>
            <a:spLocks noGrp="1"/>
          </p:cNvSpPr>
          <p:nvPr>
            <p:ph sz="quarter" idx="14"/>
          </p:nvPr>
        </p:nvSpPr>
        <p:spPr/>
        <p:txBody>
          <a:bodyPr>
            <a:normAutofit fontScale="92500" lnSpcReduction="10000"/>
          </a:bodyPr>
          <a:lstStyle/>
          <a:p>
            <a:r>
              <a:rPr lang="en-US" dirty="0"/>
              <a:t>The author says, “___” (</a:t>
            </a:r>
            <a:r>
              <a:rPr lang="en-US" dirty="0" err="1"/>
              <a:t>pg</a:t>
            </a:r>
            <a:r>
              <a:rPr lang="en-US" dirty="0"/>
              <a:t>__)</a:t>
            </a:r>
          </a:p>
          <a:p>
            <a:r>
              <a:rPr lang="en-US" dirty="0"/>
              <a:t>For instance…</a:t>
            </a:r>
          </a:p>
          <a:p>
            <a:r>
              <a:rPr lang="en-US" dirty="0"/>
              <a:t>The author said…</a:t>
            </a:r>
          </a:p>
          <a:p>
            <a:r>
              <a:rPr lang="en-US" dirty="0"/>
              <a:t>The text stated, “___” (</a:t>
            </a:r>
            <a:r>
              <a:rPr lang="en-US" dirty="0" err="1"/>
              <a:t>pg</a:t>
            </a:r>
            <a:r>
              <a:rPr lang="en-US" dirty="0"/>
              <a:t>__)</a:t>
            </a:r>
          </a:p>
          <a:p>
            <a:r>
              <a:rPr lang="en-US" dirty="0"/>
              <a:t>Based on what the author said…</a:t>
            </a:r>
          </a:p>
          <a:p>
            <a:r>
              <a:rPr lang="en-US" dirty="0"/>
              <a:t>Based upon the reading…</a:t>
            </a:r>
          </a:p>
          <a:p>
            <a:r>
              <a:rPr lang="en-US" dirty="0"/>
              <a:t>For example…</a:t>
            </a:r>
          </a:p>
          <a:p>
            <a:r>
              <a:rPr lang="en-US" dirty="0"/>
              <a:t>From the reading, …</a:t>
            </a:r>
          </a:p>
          <a:p>
            <a:r>
              <a:rPr lang="en-US" dirty="0"/>
              <a:t>___ proves that…</a:t>
            </a:r>
          </a:p>
          <a:p>
            <a:endParaRPr lang="en-US" dirty="0"/>
          </a:p>
        </p:txBody>
      </p:sp>
    </p:spTree>
    <p:extLst>
      <p:ext uri="{BB962C8B-B14F-4D97-AF65-F5344CB8AC3E}">
        <p14:creationId xmlns:p14="http://schemas.microsoft.com/office/powerpoint/2010/main" val="27029702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i="1" dirty="0"/>
              <a:t>American Cyclopedia </a:t>
            </a:r>
            <a:r>
              <a:rPr lang="en-US" dirty="0" smtClean="0"/>
              <a:t>entry</a:t>
            </a:r>
            <a:endParaRPr lang="en-US" dirty="0"/>
          </a:p>
        </p:txBody>
      </p:sp>
      <p:sp>
        <p:nvSpPr>
          <p:cNvPr id="3" name="Content Placeholder 2"/>
          <p:cNvSpPr>
            <a:spLocks noGrp="1"/>
          </p:cNvSpPr>
          <p:nvPr>
            <p:ph idx="1"/>
          </p:nvPr>
        </p:nvSpPr>
        <p:spPr/>
        <p:txBody>
          <a:bodyPr/>
          <a:lstStyle/>
          <a:p>
            <a:r>
              <a:rPr lang="en-US" dirty="0"/>
              <a:t>“The Dark Ages is a term applied in its widest sense to that period of </a:t>
            </a:r>
            <a:r>
              <a:rPr lang="en-US" dirty="0">
                <a:solidFill>
                  <a:srgbClr val="FF0000"/>
                </a:solidFill>
              </a:rPr>
              <a:t>intellectual depression</a:t>
            </a:r>
            <a:r>
              <a:rPr lang="en-US" dirty="0"/>
              <a:t> in the history of Europe from the establishment of the </a:t>
            </a:r>
            <a:r>
              <a:rPr lang="en-US" dirty="0">
                <a:solidFill>
                  <a:srgbClr val="FF0000"/>
                </a:solidFill>
              </a:rPr>
              <a:t>barbarian supremacy </a:t>
            </a:r>
            <a:r>
              <a:rPr lang="en-US" dirty="0"/>
              <a:t>in the fifth century (400 AD) to the </a:t>
            </a:r>
            <a:r>
              <a:rPr lang="en-US" dirty="0">
                <a:solidFill>
                  <a:srgbClr val="FF0000"/>
                </a:solidFill>
              </a:rPr>
              <a:t>revival of learning </a:t>
            </a:r>
            <a:r>
              <a:rPr lang="en-US" dirty="0"/>
              <a:t>at about the beginning of the fifteenth (1400 AD), thus nearly corresponding in extent with the Middle Ages.”</a:t>
            </a:r>
          </a:p>
          <a:p>
            <a:endParaRPr lang="en-US" dirty="0"/>
          </a:p>
          <a:p>
            <a:r>
              <a:rPr lang="en-US" sz="1500" dirty="0"/>
              <a:t>The American </a:t>
            </a:r>
            <a:r>
              <a:rPr lang="en-US" sz="1500" dirty="0" err="1"/>
              <a:t>Cyclopaedia</a:t>
            </a:r>
            <a:r>
              <a:rPr lang="en-US" sz="1500" dirty="0"/>
              <a:t>: A Popular Dictionary of General Knowledge, 1883</a:t>
            </a:r>
          </a:p>
          <a:p>
            <a:endParaRPr lang="en-US" dirty="0"/>
          </a:p>
        </p:txBody>
      </p:sp>
    </p:spTree>
    <p:extLst>
      <p:ext uri="{BB962C8B-B14F-4D97-AF65-F5344CB8AC3E}">
        <p14:creationId xmlns:p14="http://schemas.microsoft.com/office/powerpoint/2010/main" val="275537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315200" cy="1154097"/>
          </a:xfrm>
        </p:spPr>
        <p:txBody>
          <a:bodyPr/>
          <a:lstStyle/>
          <a:p>
            <a:r>
              <a:rPr lang="en-US" b="1" dirty="0" smtClean="0"/>
              <a:t>Manor System</a:t>
            </a:r>
            <a:endParaRPr lang="en-US" b="1" dirty="0"/>
          </a:p>
        </p:txBody>
      </p:sp>
      <p:sp>
        <p:nvSpPr>
          <p:cNvPr id="3" name="Content Placeholder 2"/>
          <p:cNvSpPr>
            <a:spLocks noGrp="1"/>
          </p:cNvSpPr>
          <p:nvPr>
            <p:ph idx="1"/>
          </p:nvPr>
        </p:nvSpPr>
        <p:spPr>
          <a:xfrm>
            <a:off x="6119446" y="1775191"/>
            <a:ext cx="2567353" cy="4625609"/>
          </a:xfrm>
        </p:spPr>
        <p:txBody>
          <a:bodyPr>
            <a:normAutofit/>
          </a:bodyPr>
          <a:lstStyle/>
          <a:p>
            <a:r>
              <a:rPr lang="en-US" dirty="0"/>
              <a:t>The manor system was a way that feudal lords organized their lands in order to produce agricultural goods.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39" y="2087553"/>
            <a:ext cx="6400800" cy="4805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167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lstStyle/>
          <a:p>
            <a:r>
              <a:rPr lang="en-US" dirty="0" smtClean="0"/>
              <a:t>Based on what you learned from analyzing Documents A and B, was the “Dark Ages” really dark?</a:t>
            </a:r>
            <a:endParaRPr lang="en-US" dirty="0"/>
          </a:p>
        </p:txBody>
      </p:sp>
    </p:spTree>
    <p:extLst>
      <p:ext uri="{BB962C8B-B14F-4D97-AF65-F5344CB8AC3E}">
        <p14:creationId xmlns:p14="http://schemas.microsoft.com/office/powerpoint/2010/main" val="27618245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59363" y="838200"/>
            <a:ext cx="7772400" cy="1470025"/>
          </a:xfrm>
        </p:spPr>
        <p:txBody>
          <a:bodyPr/>
          <a:lstStyle/>
          <a:p>
            <a:r>
              <a:rPr lang="en-US" b="1" dirty="0" smtClean="0"/>
              <a:t>The Rise of the Dark Ages</a:t>
            </a:r>
            <a:endParaRPr lang="en-US" b="1" dirty="0"/>
          </a:p>
        </p:txBody>
      </p:sp>
      <p:sp>
        <p:nvSpPr>
          <p:cNvPr id="5" name="Subtitle 4"/>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4338" y="2362200"/>
            <a:ext cx="436245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57467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1154097"/>
          </a:xfrm>
        </p:spPr>
        <p:txBody>
          <a:bodyPr/>
          <a:lstStyle/>
          <a:p>
            <a:r>
              <a:rPr lang="en-US" b="1" dirty="0" smtClean="0"/>
              <a:t>Learning Target</a:t>
            </a:r>
            <a:endParaRPr lang="en-US" b="1" dirty="0"/>
          </a:p>
        </p:txBody>
      </p:sp>
      <p:sp>
        <p:nvSpPr>
          <p:cNvPr id="3" name="Content Placeholder 2"/>
          <p:cNvSpPr>
            <a:spLocks noGrp="1"/>
          </p:cNvSpPr>
          <p:nvPr>
            <p:ph idx="1"/>
          </p:nvPr>
        </p:nvSpPr>
        <p:spPr>
          <a:xfrm>
            <a:off x="914400" y="1752601"/>
            <a:ext cx="7315200" cy="4556760"/>
          </a:xfrm>
        </p:spPr>
        <p:txBody>
          <a:bodyPr/>
          <a:lstStyle/>
          <a:p>
            <a:r>
              <a:rPr lang="en-US" sz="2800" dirty="0" smtClean="0"/>
              <a:t>I can analyze historical documents to determine if the “Dark Ages” were really dark.</a:t>
            </a:r>
          </a:p>
          <a:p>
            <a:endParaRPr lang="en-US" sz="2800" dirty="0"/>
          </a:p>
          <a:p>
            <a:r>
              <a:rPr lang="en-US" sz="2800" dirty="0" smtClean="0"/>
              <a:t>Success Criteria:</a:t>
            </a:r>
          </a:p>
          <a:p>
            <a:pPr lvl="1"/>
            <a:r>
              <a:rPr lang="en-US" sz="2400" dirty="0" smtClean="0"/>
              <a:t>Analyze Documents </a:t>
            </a:r>
          </a:p>
          <a:p>
            <a:pPr lvl="1"/>
            <a:r>
              <a:rPr lang="en-US" sz="2400" dirty="0" smtClean="0"/>
              <a:t>Use documents to answer guiding questions</a:t>
            </a:r>
          </a:p>
          <a:p>
            <a:pPr lvl="1"/>
            <a:r>
              <a:rPr lang="en-US" sz="2400" dirty="0" smtClean="0"/>
              <a:t>Develop a claim</a:t>
            </a:r>
          </a:p>
          <a:p>
            <a:pPr lvl="1"/>
            <a:r>
              <a:rPr lang="en-US" sz="2400" dirty="0" smtClean="0"/>
              <a:t>Provide evidence that supports your claim</a:t>
            </a:r>
          </a:p>
          <a:p>
            <a:pPr lvl="1"/>
            <a:endParaRPr lang="en-US" dirty="0" smtClean="0"/>
          </a:p>
          <a:p>
            <a:endParaRPr lang="en-US" dirty="0"/>
          </a:p>
        </p:txBody>
      </p:sp>
    </p:spTree>
    <p:extLst>
      <p:ext uri="{BB962C8B-B14F-4D97-AF65-F5344CB8AC3E}">
        <p14:creationId xmlns:p14="http://schemas.microsoft.com/office/powerpoint/2010/main" val="30206772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b="1" dirty="0" smtClean="0"/>
              <a:t>When working with documents, what do we do first?</a:t>
            </a:r>
            <a:endParaRPr lang="en-US" b="1" dirty="0"/>
          </a:p>
        </p:txBody>
      </p:sp>
      <p:sp>
        <p:nvSpPr>
          <p:cNvPr id="13" name="Content Placeholder 12"/>
          <p:cNvSpPr>
            <a:spLocks noGrp="1"/>
          </p:cNvSpPr>
          <p:nvPr>
            <p:ph idx="1"/>
          </p:nvPr>
        </p:nvSpPr>
        <p:spPr/>
        <p:txBody>
          <a:bodyPr>
            <a:normAutofit/>
          </a:bodyPr>
          <a:lstStyle/>
          <a:p>
            <a:r>
              <a:rPr lang="en-US" dirty="0" smtClean="0"/>
              <a:t>TLC</a:t>
            </a:r>
          </a:p>
          <a:p>
            <a:pPr lvl="1"/>
            <a:r>
              <a:rPr lang="en-US" dirty="0" smtClean="0"/>
              <a:t>Title:</a:t>
            </a:r>
          </a:p>
          <a:p>
            <a:pPr lvl="1"/>
            <a:r>
              <a:rPr lang="en-US" dirty="0" smtClean="0"/>
              <a:t>Legend: </a:t>
            </a:r>
          </a:p>
          <a:p>
            <a:pPr lvl="1"/>
            <a:r>
              <a:rPr lang="en-US" dirty="0" smtClean="0"/>
              <a:t>Captions:</a:t>
            </a:r>
            <a:endParaRPr lang="en-US" dirty="0"/>
          </a:p>
          <a:p>
            <a:r>
              <a:rPr lang="en-US" dirty="0" smtClean="0"/>
              <a:t>Observe, Question, Reflect</a:t>
            </a:r>
          </a:p>
          <a:p>
            <a:pPr lvl="1"/>
            <a:r>
              <a:rPr lang="en-US" dirty="0" smtClean="0"/>
              <a:t>What do you Observe?</a:t>
            </a:r>
          </a:p>
          <a:p>
            <a:pPr lvl="1"/>
            <a:r>
              <a:rPr lang="en-US" dirty="0" smtClean="0"/>
              <a:t>What questions do you have?</a:t>
            </a:r>
          </a:p>
          <a:p>
            <a:pPr lvl="1"/>
            <a:r>
              <a:rPr lang="en-US" dirty="0" smtClean="0"/>
              <a:t>What reflections/inferences can you make?</a:t>
            </a:r>
            <a:endParaRPr lang="en-US" dirty="0"/>
          </a:p>
          <a:p>
            <a:pPr lvl="1"/>
            <a:endParaRPr lang="en-US" dirty="0"/>
          </a:p>
        </p:txBody>
      </p:sp>
    </p:spTree>
    <p:extLst>
      <p:ext uri="{BB962C8B-B14F-4D97-AF65-F5344CB8AC3E}">
        <p14:creationId xmlns:p14="http://schemas.microsoft.com/office/powerpoint/2010/main" val="248086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 calcmode="lin" valueType="num">
                                      <p:cBhvr additive="base">
                                        <p:cTn id="21"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 calcmode="lin" valueType="num">
                                      <p:cBhvr additive="base">
                                        <p:cTn id="27"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anim calcmode="lin" valueType="num">
                                      <p:cBhvr additive="base">
                                        <p:cTn id="33"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 calcmode="lin" valueType="num">
                                      <p:cBhvr additive="base">
                                        <p:cTn id="37"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
                                            <p:txEl>
                                              <p:pRg st="7" end="7"/>
                                            </p:txEl>
                                          </p:spTgt>
                                        </p:tgtEl>
                                        <p:attrNameLst>
                                          <p:attrName>style.visibility</p:attrName>
                                        </p:attrNameLst>
                                      </p:cBhvr>
                                      <p:to>
                                        <p:strVal val="visible"/>
                                      </p:to>
                                    </p:set>
                                    <p:anim calcmode="lin" valueType="num">
                                      <p:cBhvr additive="base">
                                        <p:cTn id="41"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153400" cy="1154097"/>
          </a:xfrm>
        </p:spPr>
        <p:txBody>
          <a:bodyPr>
            <a:normAutofit fontScale="90000"/>
          </a:bodyPr>
          <a:lstStyle/>
          <a:p>
            <a:r>
              <a:rPr lang="en-US" b="1" dirty="0" smtClean="0"/>
              <a:t>Document C: </a:t>
            </a:r>
            <a:br>
              <a:rPr lang="en-US" b="1" dirty="0" smtClean="0"/>
            </a:br>
            <a:r>
              <a:rPr lang="en-US" b="1" dirty="0" smtClean="0"/>
              <a:t>Abbey of </a:t>
            </a:r>
            <a:r>
              <a:rPr lang="en-US" b="1" dirty="0" err="1" smtClean="0"/>
              <a:t>Xanten</a:t>
            </a:r>
            <a:r>
              <a:rPr lang="en-US" b="1" dirty="0" smtClean="0"/>
              <a:t> Records (Modified)</a:t>
            </a:r>
            <a:endParaRPr lang="en-US" b="1" dirty="0"/>
          </a:p>
        </p:txBody>
      </p:sp>
      <p:sp>
        <p:nvSpPr>
          <p:cNvPr id="3" name="Content Placeholder 2"/>
          <p:cNvSpPr>
            <a:spLocks noGrp="1"/>
          </p:cNvSpPr>
          <p:nvPr>
            <p:ph idx="1"/>
          </p:nvPr>
        </p:nvSpPr>
        <p:spPr>
          <a:xfrm>
            <a:off x="304800" y="1447800"/>
            <a:ext cx="7924800" cy="4861561"/>
          </a:xfrm>
        </p:spPr>
        <p:txBody>
          <a:bodyPr>
            <a:normAutofit fontScale="70000" lnSpcReduction="20000"/>
          </a:bodyPr>
          <a:lstStyle/>
          <a:p>
            <a:pPr marL="0" indent="0">
              <a:buNone/>
            </a:pPr>
            <a:r>
              <a:rPr lang="en-US" i="1" dirty="0"/>
              <a:t>The following document is from the yearly records of the Abbey of </a:t>
            </a:r>
            <a:r>
              <a:rPr lang="en-US" i="1" dirty="0" err="1"/>
              <a:t>Xanten</a:t>
            </a:r>
            <a:r>
              <a:rPr lang="en-US" i="1" dirty="0"/>
              <a:t>, a city </a:t>
            </a:r>
            <a:r>
              <a:rPr lang="en-US" i="1" dirty="0" smtClean="0"/>
              <a:t>in modern </a:t>
            </a:r>
            <a:r>
              <a:rPr lang="en-US" i="1" dirty="0"/>
              <a:t>day Germany. An abbey is a place where Catholic monks and nuns live. </a:t>
            </a:r>
            <a:r>
              <a:rPr lang="en-US" i="1" dirty="0" smtClean="0"/>
              <a:t>The document </a:t>
            </a:r>
            <a:r>
              <a:rPr lang="en-US" i="1" dirty="0"/>
              <a:t>describes Europe’s troubles in the mid ninth century. It focuses on </a:t>
            </a:r>
            <a:r>
              <a:rPr lang="en-US" i="1" dirty="0" smtClean="0"/>
              <a:t>invasions by </a:t>
            </a:r>
            <a:r>
              <a:rPr lang="en-US" i="1" dirty="0"/>
              <a:t>heathens, or non-Christian barbarian tribes. Specifically, it mentions the Vikings, </a:t>
            </a:r>
            <a:r>
              <a:rPr lang="en-US" i="1" dirty="0" smtClean="0"/>
              <a:t>or “</a:t>
            </a:r>
            <a:r>
              <a:rPr lang="en-US" i="1" dirty="0" err="1" smtClean="0"/>
              <a:t>Northmen</a:t>
            </a:r>
            <a:r>
              <a:rPr lang="en-US" i="1" dirty="0"/>
              <a:t>,” and Saracens, Arab tribes. Most of the names mentioned are cities </a:t>
            </a:r>
            <a:r>
              <a:rPr lang="en-US" i="1" dirty="0" smtClean="0"/>
              <a:t>or areas </a:t>
            </a:r>
            <a:r>
              <a:rPr lang="en-US" i="1" dirty="0"/>
              <a:t>in Germany. Gaul is basically modern day France, and Christendom is </a:t>
            </a:r>
            <a:r>
              <a:rPr lang="en-US" i="1" dirty="0" smtClean="0"/>
              <a:t>the Christian </a:t>
            </a:r>
            <a:r>
              <a:rPr lang="en-US" i="1" dirty="0"/>
              <a:t>part of Europe.</a:t>
            </a:r>
          </a:p>
          <a:p>
            <a:pPr marL="0" indent="0">
              <a:buNone/>
            </a:pPr>
            <a:endParaRPr lang="en-US" b="1" dirty="0" smtClean="0"/>
          </a:p>
          <a:p>
            <a:pPr marL="0" indent="0">
              <a:buNone/>
            </a:pPr>
            <a:r>
              <a:rPr lang="en-US" b="1" dirty="0" smtClean="0"/>
              <a:t>845 </a:t>
            </a:r>
            <a:r>
              <a:rPr lang="en-US" dirty="0"/>
              <a:t>Twice in Worms there was an earthquake. In the same year </a:t>
            </a:r>
            <a:r>
              <a:rPr lang="en-US" dirty="0" smtClean="0"/>
              <a:t>the heathen </a:t>
            </a:r>
            <a:r>
              <a:rPr lang="en-US" dirty="0"/>
              <a:t>broke in upon the Christians at many points, but more than </a:t>
            </a:r>
            <a:r>
              <a:rPr lang="en-US" dirty="0" smtClean="0"/>
              <a:t>twelve thousand </a:t>
            </a:r>
            <a:r>
              <a:rPr lang="en-US" dirty="0"/>
              <a:t>of them died. Another party of invaders devastated Gaul, </a:t>
            </a:r>
            <a:r>
              <a:rPr lang="en-US" dirty="0" smtClean="0"/>
              <a:t>and more </a:t>
            </a:r>
            <a:r>
              <a:rPr lang="en-US" dirty="0"/>
              <a:t>than six hundred of them died.</a:t>
            </a:r>
          </a:p>
          <a:p>
            <a:pPr marL="0" indent="0">
              <a:buNone/>
            </a:pPr>
            <a:endParaRPr lang="en-US" b="1" dirty="0" smtClean="0"/>
          </a:p>
          <a:p>
            <a:pPr marL="0" indent="0">
              <a:buNone/>
            </a:pPr>
            <a:r>
              <a:rPr lang="en-US" b="1" dirty="0" smtClean="0"/>
              <a:t>846 </a:t>
            </a:r>
            <a:r>
              <a:rPr lang="en-US" dirty="0"/>
              <a:t>According to their custom, the </a:t>
            </a:r>
            <a:r>
              <a:rPr lang="en-US" dirty="0" err="1"/>
              <a:t>Northmen</a:t>
            </a:r>
            <a:r>
              <a:rPr lang="en-US" dirty="0"/>
              <a:t> plundered eastern </a:t>
            </a:r>
            <a:r>
              <a:rPr lang="en-US" dirty="0" smtClean="0"/>
              <a:t>and western </a:t>
            </a:r>
            <a:r>
              <a:rPr lang="en-US" dirty="0" err="1"/>
              <a:t>Frisia</a:t>
            </a:r>
            <a:r>
              <a:rPr lang="en-US" dirty="0"/>
              <a:t> and burned down the town of Dordrecht, with two </a:t>
            </a:r>
            <a:r>
              <a:rPr lang="en-US" dirty="0" smtClean="0"/>
              <a:t>other villages</a:t>
            </a:r>
            <a:r>
              <a:rPr lang="en-US" dirty="0"/>
              <a:t>, before the eyes of </a:t>
            </a:r>
            <a:r>
              <a:rPr lang="en-US" dirty="0" err="1"/>
              <a:t>Lothair</a:t>
            </a:r>
            <a:r>
              <a:rPr lang="en-US" dirty="0"/>
              <a:t> [The Emperor]. He was in the castle </a:t>
            </a:r>
            <a:r>
              <a:rPr lang="en-US" dirty="0" smtClean="0"/>
              <a:t>of </a:t>
            </a:r>
            <a:r>
              <a:rPr lang="en-US" dirty="0" err="1" smtClean="0"/>
              <a:t>Nimwegen</a:t>
            </a:r>
            <a:r>
              <a:rPr lang="en-US" dirty="0" smtClean="0"/>
              <a:t> </a:t>
            </a:r>
            <a:r>
              <a:rPr lang="en-US" dirty="0"/>
              <a:t>but could not punish the crime. The </a:t>
            </a:r>
            <a:r>
              <a:rPr lang="en-US" dirty="0" err="1"/>
              <a:t>Northmen</a:t>
            </a:r>
            <a:r>
              <a:rPr lang="en-US" dirty="0"/>
              <a:t> returned to </a:t>
            </a:r>
            <a:r>
              <a:rPr lang="en-US" dirty="0" smtClean="0"/>
              <a:t>their own </a:t>
            </a:r>
            <a:r>
              <a:rPr lang="en-US" dirty="0"/>
              <a:t>country with many men and </a:t>
            </a:r>
            <a:r>
              <a:rPr lang="en-US" dirty="0" smtClean="0"/>
              <a:t>goods. At </a:t>
            </a:r>
            <a:r>
              <a:rPr lang="en-US" dirty="0"/>
              <a:t>this same time the Saracens killed all the Christians whom they </a:t>
            </a:r>
            <a:r>
              <a:rPr lang="en-US" dirty="0" smtClean="0"/>
              <a:t>found outside </a:t>
            </a:r>
            <a:r>
              <a:rPr lang="en-US" dirty="0"/>
              <a:t>the walls of Rome. They also carried men and women </a:t>
            </a:r>
            <a:r>
              <a:rPr lang="en-US" dirty="0" smtClean="0"/>
              <a:t>away prisoners</a:t>
            </a:r>
            <a:r>
              <a:rPr lang="en-US" dirty="0"/>
              <a:t>. Their crimes from day to day bring sorrow to Christians.</a:t>
            </a:r>
          </a:p>
          <a:p>
            <a:pPr marL="0" indent="0">
              <a:buNone/>
            </a:pPr>
            <a:endParaRPr lang="en-US" b="1" dirty="0" smtClean="0"/>
          </a:p>
          <a:p>
            <a:pPr marL="0" indent="0">
              <a:buNone/>
            </a:pPr>
            <a:r>
              <a:rPr lang="en-US" b="1" dirty="0" smtClean="0"/>
              <a:t>849 </a:t>
            </a:r>
            <a:r>
              <a:rPr lang="en-US" dirty="0"/>
              <a:t>The heathen from the North caused trouble in Christendom as </a:t>
            </a:r>
            <a:r>
              <a:rPr lang="en-US" dirty="0" smtClean="0"/>
              <a:t>usual and </a:t>
            </a:r>
            <a:r>
              <a:rPr lang="en-US" dirty="0"/>
              <a:t>grew greater in strength, but it is revolting to say more of this matter.</a:t>
            </a:r>
          </a:p>
          <a:p>
            <a:pPr marL="0" indent="0">
              <a:buNone/>
            </a:pPr>
            <a:endParaRPr lang="en-US" b="1" dirty="0" smtClean="0"/>
          </a:p>
          <a:p>
            <a:pPr marL="0" indent="0">
              <a:buNone/>
            </a:pPr>
            <a:r>
              <a:rPr lang="en-US" b="1" dirty="0" smtClean="0"/>
              <a:t>853 </a:t>
            </a:r>
            <a:r>
              <a:rPr lang="en-US" dirty="0"/>
              <a:t>A great famine in Saxony so that many were forced to live on </a:t>
            </a:r>
            <a:r>
              <a:rPr lang="en-US" dirty="0" smtClean="0"/>
              <a:t>horse  meat</a:t>
            </a:r>
            <a:r>
              <a:rPr lang="en-US" dirty="0"/>
              <a:t>.</a:t>
            </a:r>
          </a:p>
          <a:p>
            <a:pPr marL="0" indent="0">
              <a:buNone/>
            </a:pPr>
            <a:endParaRPr lang="en-US" dirty="0" smtClean="0"/>
          </a:p>
          <a:p>
            <a:pPr marL="0" indent="0">
              <a:buNone/>
            </a:pPr>
            <a:r>
              <a:rPr lang="en-US" dirty="0" smtClean="0"/>
              <a:t>Source</a:t>
            </a:r>
            <a:r>
              <a:rPr lang="en-US" dirty="0"/>
              <a:t>: Modified excerpt from the “Annals of </a:t>
            </a:r>
            <a:r>
              <a:rPr lang="en-US" dirty="0" err="1"/>
              <a:t>Xanten</a:t>
            </a:r>
            <a:r>
              <a:rPr lang="en-US" dirty="0"/>
              <a:t>,” probably written by the </a:t>
            </a:r>
            <a:r>
              <a:rPr lang="en-US" dirty="0" smtClean="0"/>
              <a:t>abbey’s monks </a:t>
            </a:r>
            <a:r>
              <a:rPr lang="en-US" dirty="0"/>
              <a:t>in the middle of the 9th century.</a:t>
            </a:r>
          </a:p>
        </p:txBody>
      </p:sp>
    </p:spTree>
    <p:extLst>
      <p:ext uri="{BB962C8B-B14F-4D97-AF65-F5344CB8AC3E}">
        <p14:creationId xmlns:p14="http://schemas.microsoft.com/office/powerpoint/2010/main" val="13838746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848600" cy="1154097"/>
          </a:xfrm>
        </p:spPr>
        <p:txBody>
          <a:bodyPr>
            <a:normAutofit fontScale="90000"/>
          </a:bodyPr>
          <a:lstStyle/>
          <a:p>
            <a:r>
              <a:rPr lang="en-US" b="1" dirty="0" smtClean="0"/>
              <a:t>Document D:</a:t>
            </a:r>
            <a:br>
              <a:rPr lang="en-US" b="1" dirty="0" smtClean="0"/>
            </a:br>
            <a:r>
              <a:rPr lang="en-US" b="1" dirty="0" smtClean="0"/>
              <a:t>Medieval Economic Law (Modified)</a:t>
            </a:r>
            <a:endParaRPr lang="en-US" b="1" dirty="0"/>
          </a:p>
        </p:txBody>
      </p:sp>
      <p:sp>
        <p:nvSpPr>
          <p:cNvPr id="3" name="Content Placeholder 2"/>
          <p:cNvSpPr>
            <a:spLocks noGrp="1"/>
          </p:cNvSpPr>
          <p:nvPr>
            <p:ph idx="1"/>
          </p:nvPr>
        </p:nvSpPr>
        <p:spPr>
          <a:xfrm>
            <a:off x="685800" y="1676400"/>
            <a:ext cx="7620000" cy="5029200"/>
          </a:xfrm>
        </p:spPr>
        <p:txBody>
          <a:bodyPr>
            <a:normAutofit fontScale="62500" lnSpcReduction="20000"/>
          </a:bodyPr>
          <a:lstStyle/>
          <a:p>
            <a:pPr marL="0" indent="0">
              <a:buNone/>
            </a:pPr>
            <a:r>
              <a:rPr lang="en-US" i="1" dirty="0"/>
              <a:t>The excerpts below come from different laws of the late 8th and early 9th </a:t>
            </a:r>
            <a:r>
              <a:rPr lang="en-US" i="1" dirty="0" smtClean="0"/>
              <a:t>centuries defining </a:t>
            </a:r>
            <a:r>
              <a:rPr lang="en-US" i="1" dirty="0"/>
              <a:t>the worth of currency, regulating the exchange of currency, and </a:t>
            </a:r>
            <a:r>
              <a:rPr lang="en-US" i="1" dirty="0" smtClean="0"/>
              <a:t>establishing penalties </a:t>
            </a:r>
            <a:r>
              <a:rPr lang="en-US" i="1" dirty="0"/>
              <a:t>for people breaking these laws. The first two come from what is today part </a:t>
            </a:r>
            <a:r>
              <a:rPr lang="en-US" i="1" dirty="0" smtClean="0"/>
              <a:t>of France </a:t>
            </a:r>
            <a:r>
              <a:rPr lang="en-US" i="1" dirty="0"/>
              <a:t>and the third from what is now part of Germany.</a:t>
            </a:r>
          </a:p>
          <a:p>
            <a:pPr marL="0" indent="0">
              <a:buNone/>
            </a:pPr>
            <a:endParaRPr lang="en-US" b="1" dirty="0"/>
          </a:p>
          <a:p>
            <a:pPr marL="0" indent="0">
              <a:buNone/>
            </a:pPr>
            <a:r>
              <a:rPr lang="en-US" b="1" dirty="0" smtClean="0"/>
              <a:t>Capitulary </a:t>
            </a:r>
            <a:r>
              <a:rPr lang="en-US" b="1" dirty="0"/>
              <a:t>(Law) of Aix-la-Chapelle on the Value of Commodities, 797.</a:t>
            </a:r>
          </a:p>
          <a:p>
            <a:pPr marL="0" indent="0">
              <a:buNone/>
            </a:pPr>
            <a:r>
              <a:rPr lang="en-US" dirty="0"/>
              <a:t>C.11. Be it noted how much the solidi (unit of currency) of the </a:t>
            </a:r>
            <a:r>
              <a:rPr lang="en-US" dirty="0" smtClean="0"/>
              <a:t>Saxons ought </a:t>
            </a:r>
            <a:r>
              <a:rPr lang="en-US" dirty="0"/>
              <a:t>to be worth. It should be worth a young ox. One solidus should </a:t>
            </a:r>
            <a:r>
              <a:rPr lang="en-US" dirty="0" smtClean="0"/>
              <a:t>also be </a:t>
            </a:r>
            <a:r>
              <a:rPr lang="en-US" dirty="0"/>
              <a:t>worth forty bushels of oats and fifteen bushels of rye. For those who </a:t>
            </a:r>
            <a:r>
              <a:rPr lang="en-US" dirty="0" smtClean="0"/>
              <a:t>live near </a:t>
            </a:r>
            <a:r>
              <a:rPr lang="en-US" dirty="0"/>
              <a:t>to us, 1 solidi should be worth 1/2 </a:t>
            </a:r>
            <a:r>
              <a:rPr lang="en-US" dirty="0" err="1"/>
              <a:t>sigla</a:t>
            </a:r>
            <a:r>
              <a:rPr lang="en-US" dirty="0"/>
              <a:t> of honey. For people who </a:t>
            </a:r>
            <a:r>
              <a:rPr lang="en-US" dirty="0" smtClean="0"/>
              <a:t>live in </a:t>
            </a:r>
            <a:r>
              <a:rPr lang="en-US" dirty="0"/>
              <a:t>the north, 1 solidi should be worth 2 </a:t>
            </a:r>
            <a:r>
              <a:rPr lang="en-US" dirty="0" err="1"/>
              <a:t>sigla</a:t>
            </a:r>
            <a:r>
              <a:rPr lang="en-US" dirty="0"/>
              <a:t> of honey.</a:t>
            </a:r>
          </a:p>
          <a:p>
            <a:pPr marL="0" indent="0">
              <a:buNone/>
            </a:pPr>
            <a:endParaRPr lang="en-US" b="1" dirty="0" smtClean="0"/>
          </a:p>
          <a:p>
            <a:pPr marL="0" indent="0">
              <a:buNone/>
            </a:pPr>
            <a:r>
              <a:rPr lang="en-US" b="1" dirty="0" smtClean="0"/>
              <a:t>Capitulary </a:t>
            </a:r>
            <a:r>
              <a:rPr lang="en-US" b="1" dirty="0"/>
              <a:t>of Aix-la-Chapelle Concerning Adulterers of Money, 817.</a:t>
            </a:r>
          </a:p>
          <a:p>
            <a:pPr marL="0" indent="0">
              <a:buNone/>
            </a:pPr>
            <a:r>
              <a:rPr lang="en-US" dirty="0"/>
              <a:t>C.19. Concerning false money, we have ordered that he who has </a:t>
            </a:r>
            <a:r>
              <a:rPr lang="en-US" dirty="0" smtClean="0"/>
              <a:t>been proved </a:t>
            </a:r>
            <a:r>
              <a:rPr lang="en-US" dirty="0"/>
              <a:t>to have made it shall have his hand cut off. And he who does </a:t>
            </a:r>
            <a:r>
              <a:rPr lang="en-US" dirty="0" smtClean="0"/>
              <a:t>not obey </a:t>
            </a:r>
            <a:r>
              <a:rPr lang="en-US" dirty="0"/>
              <a:t>this, if he is free, shall pay sixty solidi; if he be serf, let him have </a:t>
            </a:r>
            <a:r>
              <a:rPr lang="en-US" dirty="0" smtClean="0"/>
              <a:t>sixty lashes</a:t>
            </a:r>
            <a:r>
              <a:rPr lang="en-US" dirty="0"/>
              <a:t>.</a:t>
            </a:r>
          </a:p>
          <a:p>
            <a:pPr marL="0" indent="0">
              <a:buNone/>
            </a:pPr>
            <a:endParaRPr lang="en-US" b="1" dirty="0" smtClean="0"/>
          </a:p>
          <a:p>
            <a:pPr marL="0" indent="0">
              <a:buNone/>
            </a:pPr>
            <a:r>
              <a:rPr lang="en-US" b="1" dirty="0" smtClean="0"/>
              <a:t>Capitulary </a:t>
            </a:r>
            <a:r>
              <a:rPr lang="en-US" b="1" dirty="0"/>
              <a:t>of Frankfort on the Legality of Coinage, 794.</a:t>
            </a:r>
          </a:p>
          <a:p>
            <a:pPr marL="0" indent="0">
              <a:buNone/>
            </a:pPr>
            <a:r>
              <a:rPr lang="en-US" dirty="0"/>
              <a:t>C.5. In all places, in all states, and in all markets, the new denarii shall </a:t>
            </a:r>
            <a:r>
              <a:rPr lang="en-US" dirty="0" smtClean="0"/>
              <a:t>be exchanged </a:t>
            </a:r>
            <a:r>
              <a:rPr lang="en-US" dirty="0"/>
              <a:t>as money and be received by all . . . If any one refuses </a:t>
            </a:r>
            <a:r>
              <a:rPr lang="en-US" dirty="0" smtClean="0"/>
              <a:t>to negotiate </a:t>
            </a:r>
            <a:r>
              <a:rPr lang="en-US" dirty="0"/>
              <a:t>a purchase or a sale, they can bring the case before the </a:t>
            </a:r>
            <a:r>
              <a:rPr lang="en-US" dirty="0" smtClean="0"/>
              <a:t>king. They </a:t>
            </a:r>
            <a:r>
              <a:rPr lang="en-US" dirty="0"/>
              <a:t>can do this only if they are a free man. But if they are servile and </a:t>
            </a:r>
            <a:r>
              <a:rPr lang="en-US" dirty="0" smtClean="0"/>
              <a:t>they own </a:t>
            </a:r>
            <a:r>
              <a:rPr lang="en-US" dirty="0"/>
              <a:t>a business, let them lose the business, or be stripped any </a:t>
            </a:r>
            <a:r>
              <a:rPr lang="en-US" dirty="0" smtClean="0"/>
              <a:t>publicly beaten </a:t>
            </a:r>
            <a:r>
              <a:rPr lang="en-US" dirty="0"/>
              <a:t>in the presence of people. However, if he refuses to use the </a:t>
            </a:r>
            <a:r>
              <a:rPr lang="en-US" dirty="0" smtClean="0"/>
              <a:t>money for </a:t>
            </a:r>
            <a:r>
              <a:rPr lang="en-US" dirty="0"/>
              <a:t>purchase or sale because he was ordered by his master, then </a:t>
            </a:r>
            <a:r>
              <a:rPr lang="en-US" dirty="0" smtClean="0"/>
              <a:t>the master </a:t>
            </a:r>
            <a:r>
              <a:rPr lang="en-US" dirty="0"/>
              <a:t>shall pay 15 solidi.</a:t>
            </a:r>
          </a:p>
          <a:p>
            <a:pPr marL="0" indent="0">
              <a:buNone/>
            </a:pPr>
            <a:endParaRPr lang="en-US" dirty="0" smtClean="0"/>
          </a:p>
          <a:p>
            <a:pPr marL="0" indent="0">
              <a:buNone/>
            </a:pPr>
            <a:r>
              <a:rPr lang="en-US" dirty="0" smtClean="0"/>
              <a:t>Source</a:t>
            </a:r>
            <a:r>
              <a:rPr lang="en-US" dirty="0"/>
              <a:t>: 8th Century Economic Laws, from: J. P. </a:t>
            </a:r>
            <a:r>
              <a:rPr lang="en-US" dirty="0" err="1"/>
              <a:t>Migne</a:t>
            </a:r>
            <a:r>
              <a:rPr lang="en-US" dirty="0"/>
              <a:t>, ed., </a:t>
            </a:r>
            <a:r>
              <a:rPr lang="en-US" dirty="0" err="1"/>
              <a:t>Patrologiae</a:t>
            </a:r>
            <a:r>
              <a:rPr lang="en-US" dirty="0"/>
              <a:t> </a:t>
            </a:r>
            <a:r>
              <a:rPr lang="en-US" dirty="0" err="1" smtClean="0"/>
              <a:t>Cursus</a:t>
            </a:r>
            <a:r>
              <a:rPr lang="en-US" dirty="0"/>
              <a:t> </a:t>
            </a:r>
            <a:r>
              <a:rPr lang="en-US" dirty="0" err="1" smtClean="0"/>
              <a:t>Completus</a:t>
            </a:r>
            <a:r>
              <a:rPr lang="en-US" dirty="0"/>
              <a:t>, (Paris, 1862), Vols. XCVI, p. 1518, XCVII, pp. 194, 202, 287, reprinted </a:t>
            </a:r>
            <a:r>
              <a:rPr lang="en-US" dirty="0" smtClean="0"/>
              <a:t>in Roy </a:t>
            </a:r>
            <a:r>
              <a:rPr lang="en-US" dirty="0"/>
              <a:t>C. Cave &amp; Herbert H. Coulson, A Source Book for Medieval Economic History</a:t>
            </a:r>
            <a:r>
              <a:rPr lang="en-US" dirty="0" smtClean="0"/>
              <a:t>, (</a:t>
            </a:r>
            <a:r>
              <a:rPr lang="en-US" dirty="0"/>
              <a:t>1965) 131-132.</a:t>
            </a:r>
          </a:p>
        </p:txBody>
      </p:sp>
    </p:spTree>
    <p:extLst>
      <p:ext uri="{BB962C8B-B14F-4D97-AF65-F5344CB8AC3E}">
        <p14:creationId xmlns:p14="http://schemas.microsoft.com/office/powerpoint/2010/main" val="5151098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What is the Point of View for Document C as well as Document D?</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331296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Claim</a:t>
            </a:r>
            <a:endParaRPr lang="en-US" dirty="0"/>
          </a:p>
        </p:txBody>
      </p:sp>
      <p:sp>
        <p:nvSpPr>
          <p:cNvPr id="3" name="Content Placeholder 2"/>
          <p:cNvSpPr>
            <a:spLocks noGrp="1"/>
          </p:cNvSpPr>
          <p:nvPr>
            <p:ph idx="1"/>
          </p:nvPr>
        </p:nvSpPr>
        <p:spPr/>
        <p:txBody>
          <a:bodyPr/>
          <a:lstStyle/>
          <a:p>
            <a:r>
              <a:rPr lang="en-US" dirty="0" smtClean="0"/>
              <a:t>Based upon your analysis of Document C and D,  answer the following:</a:t>
            </a:r>
          </a:p>
          <a:p>
            <a:r>
              <a:rPr lang="en-US" dirty="0" smtClean="0"/>
              <a:t>Was the time period of 400 AD and 1400 AD a “Dark Ages” for Europe? (Claim)</a:t>
            </a:r>
          </a:p>
          <a:p>
            <a:r>
              <a:rPr lang="en-US" dirty="0" smtClean="0"/>
              <a:t>List 2-3 pieces of evidence from either document to support your claim (Evidence)</a:t>
            </a:r>
            <a:endParaRPr lang="en-US" dirty="0"/>
          </a:p>
        </p:txBody>
      </p:sp>
    </p:spTree>
    <p:extLst>
      <p:ext uri="{BB962C8B-B14F-4D97-AF65-F5344CB8AC3E}">
        <p14:creationId xmlns:p14="http://schemas.microsoft.com/office/powerpoint/2010/main" val="3094996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When citing your evidence…</a:t>
            </a:r>
            <a:endParaRPr lang="en-US" dirty="0"/>
          </a:p>
        </p:txBody>
      </p:sp>
      <p:sp>
        <p:nvSpPr>
          <p:cNvPr id="5" name="Content Placeholder 4"/>
          <p:cNvSpPr>
            <a:spLocks noGrp="1"/>
          </p:cNvSpPr>
          <p:nvPr>
            <p:ph sz="quarter" idx="13"/>
          </p:nvPr>
        </p:nvSpPr>
        <p:spPr/>
        <p:txBody>
          <a:bodyPr>
            <a:normAutofit fontScale="92500" lnSpcReduction="20000"/>
          </a:bodyPr>
          <a:lstStyle/>
          <a:p>
            <a:r>
              <a:rPr lang="en-US" dirty="0"/>
              <a:t>The author wrote…</a:t>
            </a:r>
          </a:p>
          <a:p>
            <a:r>
              <a:rPr lang="en-US" dirty="0"/>
              <a:t>The illustration shows…</a:t>
            </a:r>
          </a:p>
          <a:p>
            <a:r>
              <a:rPr lang="en-US" dirty="0"/>
              <a:t>An example on page ___ is…</a:t>
            </a:r>
          </a:p>
          <a:p>
            <a:r>
              <a:rPr lang="en-US" dirty="0"/>
              <a:t>In the text it said…</a:t>
            </a:r>
          </a:p>
          <a:p>
            <a:r>
              <a:rPr lang="en-US" dirty="0"/>
              <a:t>On page___, the author said…</a:t>
            </a:r>
          </a:p>
          <a:p>
            <a:r>
              <a:rPr lang="en-US" dirty="0"/>
              <a:t>The author states…</a:t>
            </a:r>
          </a:p>
          <a:p>
            <a:r>
              <a:rPr lang="en-US" dirty="0"/>
              <a:t>According to the text…</a:t>
            </a:r>
          </a:p>
          <a:p>
            <a:r>
              <a:rPr lang="en-US" dirty="0"/>
              <a:t>The text explicitly states…</a:t>
            </a:r>
          </a:p>
          <a:p>
            <a:r>
              <a:rPr lang="en-US" dirty="0"/>
              <a:t>I can infer from…</a:t>
            </a:r>
          </a:p>
          <a:p>
            <a:r>
              <a:rPr lang="en-US" dirty="0"/>
              <a:t>On page___, ...</a:t>
            </a:r>
          </a:p>
          <a:p>
            <a:endParaRPr lang="en-US" dirty="0"/>
          </a:p>
        </p:txBody>
      </p:sp>
      <p:sp>
        <p:nvSpPr>
          <p:cNvPr id="6" name="Content Placeholder 5"/>
          <p:cNvSpPr>
            <a:spLocks noGrp="1"/>
          </p:cNvSpPr>
          <p:nvPr>
            <p:ph sz="quarter" idx="14"/>
          </p:nvPr>
        </p:nvSpPr>
        <p:spPr/>
        <p:txBody>
          <a:bodyPr>
            <a:normAutofit fontScale="92500" lnSpcReduction="10000"/>
          </a:bodyPr>
          <a:lstStyle/>
          <a:p>
            <a:r>
              <a:rPr lang="en-US" dirty="0"/>
              <a:t>The author says, “___” (</a:t>
            </a:r>
            <a:r>
              <a:rPr lang="en-US" dirty="0" err="1"/>
              <a:t>pg</a:t>
            </a:r>
            <a:r>
              <a:rPr lang="en-US" dirty="0"/>
              <a:t>__)</a:t>
            </a:r>
          </a:p>
          <a:p>
            <a:r>
              <a:rPr lang="en-US" dirty="0"/>
              <a:t>For instance…</a:t>
            </a:r>
          </a:p>
          <a:p>
            <a:r>
              <a:rPr lang="en-US" dirty="0"/>
              <a:t>The author said…</a:t>
            </a:r>
          </a:p>
          <a:p>
            <a:r>
              <a:rPr lang="en-US" dirty="0"/>
              <a:t>The text stated, “___” (</a:t>
            </a:r>
            <a:r>
              <a:rPr lang="en-US" dirty="0" err="1"/>
              <a:t>pg</a:t>
            </a:r>
            <a:r>
              <a:rPr lang="en-US" dirty="0"/>
              <a:t>__)</a:t>
            </a:r>
          </a:p>
          <a:p>
            <a:r>
              <a:rPr lang="en-US" dirty="0"/>
              <a:t>Based on what the author said…</a:t>
            </a:r>
          </a:p>
          <a:p>
            <a:r>
              <a:rPr lang="en-US" dirty="0"/>
              <a:t>Based upon the reading…</a:t>
            </a:r>
          </a:p>
          <a:p>
            <a:r>
              <a:rPr lang="en-US" dirty="0"/>
              <a:t>For example…</a:t>
            </a:r>
          </a:p>
          <a:p>
            <a:r>
              <a:rPr lang="en-US" dirty="0"/>
              <a:t>From the reading, …</a:t>
            </a:r>
          </a:p>
          <a:p>
            <a:r>
              <a:rPr lang="en-US" dirty="0"/>
              <a:t>___ proves that…</a:t>
            </a:r>
          </a:p>
          <a:p>
            <a:endParaRPr lang="en-US" dirty="0"/>
          </a:p>
        </p:txBody>
      </p:sp>
    </p:spTree>
    <p:extLst>
      <p:ext uri="{BB962C8B-B14F-4D97-AF65-F5344CB8AC3E}">
        <p14:creationId xmlns:p14="http://schemas.microsoft.com/office/powerpoint/2010/main" val="4141671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lstStyle/>
          <a:p>
            <a:r>
              <a:rPr lang="en-US" dirty="0" smtClean="0"/>
              <a:t>What has been the most challenging part of analyzing the documents?</a:t>
            </a:r>
            <a:endParaRPr lang="en-US" dirty="0"/>
          </a:p>
        </p:txBody>
      </p:sp>
    </p:spTree>
    <p:extLst>
      <p:ext uri="{BB962C8B-B14F-4D97-AF65-F5344CB8AC3E}">
        <p14:creationId xmlns:p14="http://schemas.microsoft.com/office/powerpoint/2010/main" val="2824204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59363" y="838200"/>
            <a:ext cx="7772400" cy="1470025"/>
          </a:xfrm>
        </p:spPr>
        <p:txBody>
          <a:bodyPr/>
          <a:lstStyle/>
          <a:p>
            <a:r>
              <a:rPr lang="en-US" b="1" dirty="0" smtClean="0"/>
              <a:t>The Rise of the Dark Ages</a:t>
            </a:r>
            <a:endParaRPr lang="en-US" b="1" dirty="0"/>
          </a:p>
        </p:txBody>
      </p:sp>
      <p:sp>
        <p:nvSpPr>
          <p:cNvPr id="5" name="Subtitle 4"/>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4338" y="2362200"/>
            <a:ext cx="436245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20616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59363" y="838200"/>
            <a:ext cx="7772400" cy="1470025"/>
          </a:xfrm>
        </p:spPr>
        <p:txBody>
          <a:bodyPr/>
          <a:lstStyle/>
          <a:p>
            <a:r>
              <a:rPr lang="en-US" b="1" dirty="0" smtClean="0"/>
              <a:t>The Rise of the Dark Ages</a:t>
            </a:r>
            <a:endParaRPr lang="en-US" b="1" dirty="0"/>
          </a:p>
        </p:txBody>
      </p:sp>
      <p:sp>
        <p:nvSpPr>
          <p:cNvPr id="5" name="Subtitle 4"/>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4338" y="2362200"/>
            <a:ext cx="436245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4524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1154097"/>
          </a:xfrm>
        </p:spPr>
        <p:txBody>
          <a:bodyPr/>
          <a:lstStyle/>
          <a:p>
            <a:r>
              <a:rPr lang="en-US" b="1" dirty="0" smtClean="0"/>
              <a:t>Learning Target</a:t>
            </a:r>
            <a:endParaRPr lang="en-US" b="1" dirty="0"/>
          </a:p>
        </p:txBody>
      </p:sp>
      <p:sp>
        <p:nvSpPr>
          <p:cNvPr id="3" name="Content Placeholder 2"/>
          <p:cNvSpPr>
            <a:spLocks noGrp="1"/>
          </p:cNvSpPr>
          <p:nvPr>
            <p:ph idx="1"/>
          </p:nvPr>
        </p:nvSpPr>
        <p:spPr>
          <a:xfrm>
            <a:off x="914400" y="1752601"/>
            <a:ext cx="7315200" cy="4556760"/>
          </a:xfrm>
        </p:spPr>
        <p:txBody>
          <a:bodyPr/>
          <a:lstStyle/>
          <a:p>
            <a:r>
              <a:rPr lang="en-US" sz="2800" dirty="0" smtClean="0"/>
              <a:t>I can analyze historical documents to determine if the “Dark Ages” were really dark.</a:t>
            </a:r>
          </a:p>
          <a:p>
            <a:endParaRPr lang="en-US" sz="2800" dirty="0"/>
          </a:p>
          <a:p>
            <a:r>
              <a:rPr lang="en-US" sz="2800" dirty="0" smtClean="0"/>
              <a:t>Success Criteria:</a:t>
            </a:r>
          </a:p>
          <a:p>
            <a:pPr lvl="1"/>
            <a:r>
              <a:rPr lang="en-US" sz="2400" dirty="0" smtClean="0"/>
              <a:t>Analyze Documents </a:t>
            </a:r>
          </a:p>
          <a:p>
            <a:pPr lvl="1"/>
            <a:r>
              <a:rPr lang="en-US" sz="2400" dirty="0" smtClean="0"/>
              <a:t>Use documents to answer guiding questions</a:t>
            </a:r>
          </a:p>
          <a:p>
            <a:pPr lvl="1"/>
            <a:r>
              <a:rPr lang="en-US" sz="2400" dirty="0" smtClean="0"/>
              <a:t>Develop a claim</a:t>
            </a:r>
          </a:p>
          <a:p>
            <a:pPr lvl="1"/>
            <a:r>
              <a:rPr lang="en-US" sz="2400" dirty="0" smtClean="0"/>
              <a:t>Provide evidence that supports your claim</a:t>
            </a:r>
          </a:p>
          <a:p>
            <a:pPr lvl="1"/>
            <a:endParaRPr lang="en-US" dirty="0" smtClean="0"/>
          </a:p>
          <a:p>
            <a:endParaRPr lang="en-US" dirty="0"/>
          </a:p>
        </p:txBody>
      </p:sp>
    </p:spTree>
    <p:extLst>
      <p:ext uri="{BB962C8B-B14F-4D97-AF65-F5344CB8AC3E}">
        <p14:creationId xmlns:p14="http://schemas.microsoft.com/office/powerpoint/2010/main" val="6434659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b="1" dirty="0" smtClean="0"/>
              <a:t>When working with documents, what do we do first?</a:t>
            </a:r>
            <a:endParaRPr lang="en-US" b="1" dirty="0"/>
          </a:p>
        </p:txBody>
      </p:sp>
      <p:sp>
        <p:nvSpPr>
          <p:cNvPr id="13" name="Content Placeholder 12"/>
          <p:cNvSpPr>
            <a:spLocks noGrp="1"/>
          </p:cNvSpPr>
          <p:nvPr>
            <p:ph idx="1"/>
          </p:nvPr>
        </p:nvSpPr>
        <p:spPr/>
        <p:txBody>
          <a:bodyPr>
            <a:normAutofit/>
          </a:bodyPr>
          <a:lstStyle/>
          <a:p>
            <a:r>
              <a:rPr lang="en-US" dirty="0" smtClean="0"/>
              <a:t>TLC</a:t>
            </a:r>
          </a:p>
          <a:p>
            <a:pPr lvl="1"/>
            <a:r>
              <a:rPr lang="en-US" dirty="0" smtClean="0"/>
              <a:t>Title:</a:t>
            </a:r>
          </a:p>
          <a:p>
            <a:pPr lvl="1"/>
            <a:r>
              <a:rPr lang="en-US" dirty="0" smtClean="0"/>
              <a:t>Legend: </a:t>
            </a:r>
          </a:p>
          <a:p>
            <a:pPr lvl="1"/>
            <a:r>
              <a:rPr lang="en-US" dirty="0" smtClean="0"/>
              <a:t>Captions:</a:t>
            </a:r>
            <a:endParaRPr lang="en-US" dirty="0"/>
          </a:p>
          <a:p>
            <a:r>
              <a:rPr lang="en-US" dirty="0" smtClean="0"/>
              <a:t>Observe, Question, Reflect</a:t>
            </a:r>
          </a:p>
          <a:p>
            <a:pPr lvl="1"/>
            <a:r>
              <a:rPr lang="en-US" dirty="0" smtClean="0"/>
              <a:t>What do you Observe?</a:t>
            </a:r>
          </a:p>
          <a:p>
            <a:pPr lvl="1"/>
            <a:r>
              <a:rPr lang="en-US" dirty="0" smtClean="0"/>
              <a:t>What questions do you have?</a:t>
            </a:r>
          </a:p>
          <a:p>
            <a:pPr lvl="1"/>
            <a:r>
              <a:rPr lang="en-US" dirty="0" smtClean="0"/>
              <a:t>What reflections/inferences can you make?</a:t>
            </a:r>
            <a:endParaRPr lang="en-US" dirty="0"/>
          </a:p>
          <a:p>
            <a:pPr lvl="1"/>
            <a:endParaRPr lang="en-US" dirty="0"/>
          </a:p>
        </p:txBody>
      </p:sp>
    </p:spTree>
    <p:extLst>
      <p:ext uri="{BB962C8B-B14F-4D97-AF65-F5344CB8AC3E}">
        <p14:creationId xmlns:p14="http://schemas.microsoft.com/office/powerpoint/2010/main" val="359615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 calcmode="lin" valueType="num">
                                      <p:cBhvr additive="base">
                                        <p:cTn id="21"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 calcmode="lin" valueType="num">
                                      <p:cBhvr additive="base">
                                        <p:cTn id="27"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anim calcmode="lin" valueType="num">
                                      <p:cBhvr additive="base">
                                        <p:cTn id="33"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 calcmode="lin" valueType="num">
                                      <p:cBhvr additive="base">
                                        <p:cTn id="37"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
                                            <p:txEl>
                                              <p:pRg st="7" end="7"/>
                                            </p:txEl>
                                          </p:spTgt>
                                        </p:tgtEl>
                                        <p:attrNameLst>
                                          <p:attrName>style.visibility</p:attrName>
                                        </p:attrNameLst>
                                      </p:cBhvr>
                                      <p:to>
                                        <p:strVal val="visible"/>
                                      </p:to>
                                    </p:set>
                                    <p:anim calcmode="lin" valueType="num">
                                      <p:cBhvr additive="base">
                                        <p:cTn id="41"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Document F:</a:t>
            </a:r>
            <a:br>
              <a:rPr lang="en-US" b="1" dirty="0" smtClean="0"/>
            </a:br>
            <a:r>
              <a:rPr lang="en-US" b="1" dirty="0" smtClean="0"/>
              <a:t>The Rise of Universities </a:t>
            </a:r>
            <a:endParaRPr lang="en-US" b="1" dirty="0"/>
          </a:p>
        </p:txBody>
      </p:sp>
      <p:sp>
        <p:nvSpPr>
          <p:cNvPr id="3" name="Content Placeholder 2"/>
          <p:cNvSpPr>
            <a:spLocks noGrp="1"/>
          </p:cNvSpPr>
          <p:nvPr>
            <p:ph idx="1"/>
          </p:nvPr>
        </p:nvSpPr>
        <p:spPr>
          <a:xfrm>
            <a:off x="457200" y="1219201"/>
            <a:ext cx="8229600" cy="685800"/>
          </a:xfrm>
        </p:spPr>
        <p:txBody>
          <a:bodyPr>
            <a:normAutofit/>
          </a:bodyPr>
          <a:lstStyle/>
          <a:p>
            <a:pPr marL="0" indent="0">
              <a:buNone/>
            </a:pPr>
            <a:r>
              <a:rPr lang="en-US" sz="1200" i="1" dirty="0"/>
              <a:t>Beginning in the early 11th century, universities were founded throughout Europe. </a:t>
            </a:r>
            <a:r>
              <a:rPr lang="en-US" sz="1200" i="1" dirty="0" smtClean="0"/>
              <a:t>Below is </a:t>
            </a:r>
            <a:r>
              <a:rPr lang="en-US" sz="1200" i="1" dirty="0"/>
              <a:t>a list of the 10 oldest European universities in Europe. Attendance at </a:t>
            </a:r>
            <a:r>
              <a:rPr lang="en-US" sz="1200" i="1" dirty="0" smtClean="0"/>
              <a:t>these universities </a:t>
            </a:r>
            <a:r>
              <a:rPr lang="en-US" sz="1200" i="1" dirty="0"/>
              <a:t>was limited to a small percentage of the population. However, </a:t>
            </a:r>
            <a:r>
              <a:rPr lang="en-US" sz="1200" i="1" dirty="0" smtClean="0"/>
              <a:t>universities introduced </a:t>
            </a:r>
            <a:r>
              <a:rPr lang="en-US" sz="1200" i="1" dirty="0"/>
              <a:t>a new system of education, eventually replacing the monastery and </a:t>
            </a:r>
            <a:r>
              <a:rPr lang="en-US" sz="1200" i="1" dirty="0" smtClean="0"/>
              <a:t>church schools</a:t>
            </a:r>
            <a:r>
              <a:rPr lang="en-US" sz="1200" i="1" dirty="0"/>
              <a:t>.</a:t>
            </a:r>
            <a:endParaRPr lang="en-US" sz="1200" dirty="0"/>
          </a:p>
        </p:txBody>
      </p:sp>
      <p:graphicFrame>
        <p:nvGraphicFramePr>
          <p:cNvPr id="4" name="Table 3"/>
          <p:cNvGraphicFramePr>
            <a:graphicFrameLocks noGrp="1"/>
          </p:cNvGraphicFramePr>
          <p:nvPr>
            <p:extLst>
              <p:ext uri="{D42A27DB-BD31-4B8C-83A1-F6EECF244321}">
                <p14:modId xmlns:p14="http://schemas.microsoft.com/office/powerpoint/2010/main" val="632574441"/>
              </p:ext>
            </p:extLst>
          </p:nvPr>
        </p:nvGraphicFramePr>
        <p:xfrm>
          <a:off x="457200" y="1905000"/>
          <a:ext cx="8077200" cy="4226560"/>
        </p:xfrm>
        <a:graphic>
          <a:graphicData uri="http://schemas.openxmlformats.org/drawingml/2006/table">
            <a:tbl>
              <a:tblPr firstRow="1" bandRow="1">
                <a:tableStyleId>{5C22544A-7EE6-4342-B048-85BDC9FD1C3A}</a:tableStyleId>
              </a:tblPr>
              <a:tblGrid>
                <a:gridCol w="2692400"/>
                <a:gridCol w="2692400"/>
                <a:gridCol w="2692400"/>
              </a:tblGrid>
              <a:tr h="370840">
                <a:tc>
                  <a:txBody>
                    <a:bodyPr/>
                    <a:lstStyle/>
                    <a:p>
                      <a:pPr algn="ctr"/>
                      <a:r>
                        <a:rPr lang="en-US" sz="1400" dirty="0" smtClean="0"/>
                        <a:t>Year</a:t>
                      </a:r>
                    </a:p>
                    <a:p>
                      <a:pPr algn="ctr"/>
                      <a:r>
                        <a:rPr lang="en-US" sz="1400" dirty="0" smtClean="0"/>
                        <a:t>(approximately)</a:t>
                      </a:r>
                      <a:endParaRPr lang="en-US" sz="1400" dirty="0"/>
                    </a:p>
                  </a:txBody>
                  <a:tcPr/>
                </a:tc>
                <a:tc>
                  <a:txBody>
                    <a:bodyPr/>
                    <a:lstStyle/>
                    <a:p>
                      <a:pPr algn="ctr"/>
                      <a:r>
                        <a:rPr lang="en-US" sz="1400" dirty="0" smtClean="0"/>
                        <a:t>Current location</a:t>
                      </a:r>
                      <a:endParaRPr lang="en-US" sz="1400" dirty="0"/>
                    </a:p>
                  </a:txBody>
                  <a:tcPr/>
                </a:tc>
                <a:tc>
                  <a:txBody>
                    <a:bodyPr/>
                    <a:lstStyle/>
                    <a:p>
                      <a:pPr algn="ctr"/>
                      <a:r>
                        <a:rPr lang="en-US" sz="1400" dirty="0" smtClean="0"/>
                        <a:t>Name</a:t>
                      </a:r>
                      <a:endParaRPr lang="en-US" sz="1400" dirty="0"/>
                    </a:p>
                  </a:txBody>
                  <a:tcPr/>
                </a:tc>
              </a:tr>
              <a:tr h="370840">
                <a:tc>
                  <a:txBody>
                    <a:bodyPr/>
                    <a:lstStyle/>
                    <a:p>
                      <a:pPr algn="ctr"/>
                      <a:r>
                        <a:rPr lang="en-US" sz="1400" dirty="0" smtClean="0"/>
                        <a:t>1088</a:t>
                      </a:r>
                      <a:endParaRPr lang="en-US" sz="1400" dirty="0"/>
                    </a:p>
                  </a:txBody>
                  <a:tcPr/>
                </a:tc>
                <a:tc>
                  <a:txBody>
                    <a:bodyPr/>
                    <a:lstStyle/>
                    <a:p>
                      <a:pPr algn="ctr"/>
                      <a:r>
                        <a:rPr lang="en-US" sz="1400" dirty="0" smtClean="0"/>
                        <a:t>Bologna, Italy</a:t>
                      </a:r>
                      <a:endParaRPr lang="en-US" sz="1400" dirty="0"/>
                    </a:p>
                  </a:txBody>
                  <a:tcPr/>
                </a:tc>
                <a:tc>
                  <a:txBody>
                    <a:bodyPr/>
                    <a:lstStyle/>
                    <a:p>
                      <a:pPr algn="ctr"/>
                      <a:r>
                        <a:rPr lang="en-US" sz="1400" dirty="0" smtClean="0"/>
                        <a:t>University of Bologna</a:t>
                      </a:r>
                      <a:endParaRPr lang="en-US" sz="1400" dirty="0"/>
                    </a:p>
                  </a:txBody>
                  <a:tcPr/>
                </a:tc>
              </a:tr>
              <a:tr h="370840">
                <a:tc>
                  <a:txBody>
                    <a:bodyPr/>
                    <a:lstStyle/>
                    <a:p>
                      <a:pPr algn="ctr"/>
                      <a:r>
                        <a:rPr lang="en-US" sz="1400" dirty="0" smtClean="0"/>
                        <a:t>1150</a:t>
                      </a:r>
                      <a:endParaRPr lang="en-US" sz="1400" dirty="0"/>
                    </a:p>
                  </a:txBody>
                  <a:tcPr/>
                </a:tc>
                <a:tc>
                  <a:txBody>
                    <a:bodyPr/>
                    <a:lstStyle/>
                    <a:p>
                      <a:pPr algn="ctr"/>
                      <a:r>
                        <a:rPr lang="en-US" sz="1400" dirty="0" smtClean="0"/>
                        <a:t>Paris, France</a:t>
                      </a:r>
                      <a:endParaRPr lang="en-US" sz="1400" dirty="0"/>
                    </a:p>
                  </a:txBody>
                  <a:tcPr/>
                </a:tc>
                <a:tc>
                  <a:txBody>
                    <a:bodyPr/>
                    <a:lstStyle/>
                    <a:p>
                      <a:pPr algn="ctr"/>
                      <a:r>
                        <a:rPr lang="en-US" sz="1400" dirty="0" smtClean="0"/>
                        <a:t>University of Paris</a:t>
                      </a:r>
                      <a:endParaRPr lang="en-US" sz="1400" dirty="0"/>
                    </a:p>
                  </a:txBody>
                  <a:tcPr/>
                </a:tc>
              </a:tr>
              <a:tr h="370840">
                <a:tc>
                  <a:txBody>
                    <a:bodyPr/>
                    <a:lstStyle/>
                    <a:p>
                      <a:pPr algn="ctr"/>
                      <a:r>
                        <a:rPr lang="en-US" sz="1400" dirty="0" smtClean="0"/>
                        <a:t>1167 (1254)</a:t>
                      </a:r>
                      <a:endParaRPr lang="en-US" sz="1400" dirty="0"/>
                    </a:p>
                  </a:txBody>
                  <a:tcPr/>
                </a:tc>
                <a:tc>
                  <a:txBody>
                    <a:bodyPr/>
                    <a:lstStyle/>
                    <a:p>
                      <a:pPr algn="ctr"/>
                      <a:r>
                        <a:rPr lang="en-US" sz="1400" dirty="0" smtClean="0"/>
                        <a:t>Oxford, UK</a:t>
                      </a:r>
                      <a:endParaRPr lang="en-US" sz="1400" dirty="0"/>
                    </a:p>
                  </a:txBody>
                  <a:tcPr/>
                </a:tc>
                <a:tc>
                  <a:txBody>
                    <a:bodyPr/>
                    <a:lstStyle/>
                    <a:p>
                      <a:pPr algn="ctr"/>
                      <a:r>
                        <a:rPr lang="en-US" sz="1400" dirty="0" smtClean="0"/>
                        <a:t>University of Oxford</a:t>
                      </a:r>
                      <a:endParaRPr lang="en-US" sz="1400" dirty="0"/>
                    </a:p>
                  </a:txBody>
                  <a:tcPr/>
                </a:tc>
              </a:tr>
              <a:tr h="370840">
                <a:tc>
                  <a:txBody>
                    <a:bodyPr/>
                    <a:lstStyle/>
                    <a:p>
                      <a:pPr algn="ctr"/>
                      <a:r>
                        <a:rPr lang="en-US" sz="1400" dirty="0" smtClean="0"/>
                        <a:t>1209 (1231)</a:t>
                      </a:r>
                      <a:endParaRPr lang="en-US" sz="1400" dirty="0"/>
                    </a:p>
                  </a:txBody>
                  <a:tcPr/>
                </a:tc>
                <a:tc>
                  <a:txBody>
                    <a:bodyPr/>
                    <a:lstStyle/>
                    <a:p>
                      <a:pPr algn="ctr"/>
                      <a:r>
                        <a:rPr lang="en-US" sz="1400" dirty="0" smtClean="0"/>
                        <a:t>Cambridge, UK</a:t>
                      </a:r>
                      <a:endParaRPr lang="en-US" sz="1400" dirty="0"/>
                    </a:p>
                  </a:txBody>
                  <a:tcPr/>
                </a:tc>
                <a:tc>
                  <a:txBody>
                    <a:bodyPr/>
                    <a:lstStyle/>
                    <a:p>
                      <a:pPr algn="ctr"/>
                      <a:r>
                        <a:rPr lang="en-US" sz="1400" dirty="0" smtClean="0"/>
                        <a:t>University of Cambridge</a:t>
                      </a:r>
                      <a:endParaRPr lang="en-US" sz="1400" dirty="0"/>
                    </a:p>
                  </a:txBody>
                  <a:tcPr/>
                </a:tc>
              </a:tr>
              <a:tr h="370840">
                <a:tc>
                  <a:txBody>
                    <a:bodyPr/>
                    <a:lstStyle/>
                    <a:p>
                      <a:pPr algn="ctr"/>
                      <a:r>
                        <a:rPr lang="en-US" sz="1400" dirty="0" smtClean="0"/>
                        <a:t>1218</a:t>
                      </a:r>
                      <a:endParaRPr lang="en-US" sz="1400" dirty="0"/>
                    </a:p>
                  </a:txBody>
                  <a:tcPr/>
                </a:tc>
                <a:tc>
                  <a:txBody>
                    <a:bodyPr/>
                    <a:lstStyle/>
                    <a:p>
                      <a:pPr algn="ctr"/>
                      <a:r>
                        <a:rPr lang="en-US" sz="1400" dirty="0" smtClean="0"/>
                        <a:t>Salamanca, Spain</a:t>
                      </a:r>
                      <a:endParaRPr lang="en-US" sz="1400" dirty="0"/>
                    </a:p>
                  </a:txBody>
                  <a:tcPr/>
                </a:tc>
                <a:tc>
                  <a:txBody>
                    <a:bodyPr/>
                    <a:lstStyle/>
                    <a:p>
                      <a:pPr algn="ctr"/>
                      <a:r>
                        <a:rPr lang="en-US" sz="1400" dirty="0" smtClean="0"/>
                        <a:t>University of Salamanca</a:t>
                      </a:r>
                      <a:endParaRPr lang="en-US" sz="1400" dirty="0"/>
                    </a:p>
                  </a:txBody>
                  <a:tcPr/>
                </a:tc>
              </a:tr>
              <a:tr h="370840">
                <a:tc>
                  <a:txBody>
                    <a:bodyPr/>
                    <a:lstStyle/>
                    <a:p>
                      <a:pPr algn="ctr"/>
                      <a:r>
                        <a:rPr lang="en-US" sz="1400" dirty="0" smtClean="0"/>
                        <a:t>1222</a:t>
                      </a:r>
                      <a:endParaRPr lang="en-US" sz="1400" dirty="0"/>
                    </a:p>
                  </a:txBody>
                  <a:tcPr/>
                </a:tc>
                <a:tc>
                  <a:txBody>
                    <a:bodyPr/>
                    <a:lstStyle/>
                    <a:p>
                      <a:pPr algn="ctr"/>
                      <a:r>
                        <a:rPr lang="en-US" sz="1400" dirty="0" smtClean="0"/>
                        <a:t>Padua, Italy</a:t>
                      </a:r>
                      <a:endParaRPr lang="en-US" sz="1400" dirty="0"/>
                    </a:p>
                  </a:txBody>
                  <a:tcPr/>
                </a:tc>
                <a:tc>
                  <a:txBody>
                    <a:bodyPr/>
                    <a:lstStyle/>
                    <a:p>
                      <a:pPr algn="ctr"/>
                      <a:r>
                        <a:rPr lang="en-US" sz="1400" dirty="0" smtClean="0"/>
                        <a:t>University of Padua</a:t>
                      </a:r>
                      <a:endParaRPr lang="en-US" sz="1400" dirty="0"/>
                    </a:p>
                  </a:txBody>
                  <a:tcPr/>
                </a:tc>
              </a:tr>
              <a:tr h="370840">
                <a:tc>
                  <a:txBody>
                    <a:bodyPr/>
                    <a:lstStyle/>
                    <a:p>
                      <a:pPr algn="ctr"/>
                      <a:r>
                        <a:rPr lang="en-US" sz="1400" dirty="0" smtClean="0"/>
                        <a:t>1224</a:t>
                      </a:r>
                      <a:endParaRPr lang="en-US" sz="1400" dirty="0"/>
                    </a:p>
                  </a:txBody>
                  <a:tcPr/>
                </a:tc>
                <a:tc>
                  <a:txBody>
                    <a:bodyPr/>
                    <a:lstStyle/>
                    <a:p>
                      <a:pPr algn="ctr"/>
                      <a:r>
                        <a:rPr lang="en-US" sz="1400" dirty="0" smtClean="0"/>
                        <a:t>Naples, Italy</a:t>
                      </a:r>
                      <a:endParaRPr lang="en-US" sz="1400" dirty="0"/>
                    </a:p>
                  </a:txBody>
                  <a:tcPr/>
                </a:tc>
                <a:tc>
                  <a:txBody>
                    <a:bodyPr/>
                    <a:lstStyle/>
                    <a:p>
                      <a:pPr algn="ctr"/>
                      <a:r>
                        <a:rPr lang="en-US" sz="1400" dirty="0" smtClean="0"/>
                        <a:t>University of Naples Federico II</a:t>
                      </a:r>
                      <a:endParaRPr lang="en-US" sz="1400" dirty="0"/>
                    </a:p>
                  </a:txBody>
                  <a:tcPr/>
                </a:tc>
              </a:tr>
              <a:tr h="370840">
                <a:tc>
                  <a:txBody>
                    <a:bodyPr/>
                    <a:lstStyle/>
                    <a:p>
                      <a:pPr algn="ctr"/>
                      <a:r>
                        <a:rPr lang="en-US" sz="1400" dirty="0" smtClean="0"/>
                        <a:t>1229</a:t>
                      </a:r>
                      <a:endParaRPr lang="en-US" sz="1400" dirty="0"/>
                    </a:p>
                  </a:txBody>
                  <a:tcPr/>
                </a:tc>
                <a:tc>
                  <a:txBody>
                    <a:bodyPr/>
                    <a:lstStyle/>
                    <a:p>
                      <a:pPr algn="ctr"/>
                      <a:r>
                        <a:rPr lang="en-US" sz="1400" dirty="0" smtClean="0"/>
                        <a:t>Toulouse, France</a:t>
                      </a:r>
                      <a:endParaRPr lang="en-US" sz="1400" dirty="0"/>
                    </a:p>
                  </a:txBody>
                  <a:tcPr/>
                </a:tc>
                <a:tc>
                  <a:txBody>
                    <a:bodyPr/>
                    <a:lstStyle/>
                    <a:p>
                      <a:pPr algn="ctr"/>
                      <a:r>
                        <a:rPr lang="en-US" sz="1400" dirty="0" smtClean="0"/>
                        <a:t>University of Toulouse</a:t>
                      </a:r>
                      <a:endParaRPr lang="en-US" sz="1400" dirty="0"/>
                    </a:p>
                  </a:txBody>
                  <a:tcPr/>
                </a:tc>
              </a:tr>
              <a:tr h="370840">
                <a:tc>
                  <a:txBody>
                    <a:bodyPr/>
                    <a:lstStyle/>
                    <a:p>
                      <a:pPr algn="ctr"/>
                      <a:r>
                        <a:rPr lang="en-US" sz="1400" dirty="0" smtClean="0"/>
                        <a:t>1240</a:t>
                      </a:r>
                      <a:endParaRPr lang="en-US" sz="1400" dirty="0"/>
                    </a:p>
                  </a:txBody>
                  <a:tcPr/>
                </a:tc>
                <a:tc>
                  <a:txBody>
                    <a:bodyPr/>
                    <a:lstStyle/>
                    <a:p>
                      <a:pPr algn="ctr"/>
                      <a:r>
                        <a:rPr lang="en-US" sz="1400" dirty="0" smtClean="0"/>
                        <a:t>Siena, Italy</a:t>
                      </a:r>
                      <a:endParaRPr lang="en-US" sz="1400" dirty="0"/>
                    </a:p>
                  </a:txBody>
                  <a:tcPr/>
                </a:tc>
                <a:tc>
                  <a:txBody>
                    <a:bodyPr/>
                    <a:lstStyle/>
                    <a:p>
                      <a:pPr algn="ctr"/>
                      <a:r>
                        <a:rPr lang="en-US" sz="1400" dirty="0" smtClean="0"/>
                        <a:t>University of Siena</a:t>
                      </a:r>
                      <a:endParaRPr lang="en-US" sz="1400" dirty="0"/>
                    </a:p>
                  </a:txBody>
                  <a:tcPr/>
                </a:tc>
              </a:tr>
              <a:tr h="370840">
                <a:tc>
                  <a:txBody>
                    <a:bodyPr/>
                    <a:lstStyle/>
                    <a:p>
                      <a:pPr algn="ctr"/>
                      <a:r>
                        <a:rPr lang="en-US" sz="1400" dirty="0" smtClean="0"/>
                        <a:t>1241</a:t>
                      </a:r>
                      <a:endParaRPr lang="en-US" sz="1400" dirty="0"/>
                    </a:p>
                  </a:txBody>
                  <a:tcPr/>
                </a:tc>
                <a:tc>
                  <a:txBody>
                    <a:bodyPr/>
                    <a:lstStyle/>
                    <a:p>
                      <a:pPr algn="ctr"/>
                      <a:r>
                        <a:rPr lang="en-US" sz="1400" dirty="0" smtClean="0"/>
                        <a:t>Valladolid, Spain</a:t>
                      </a:r>
                      <a:endParaRPr lang="en-US" sz="1400" dirty="0"/>
                    </a:p>
                  </a:txBody>
                  <a:tcPr/>
                </a:tc>
                <a:tc>
                  <a:txBody>
                    <a:bodyPr/>
                    <a:lstStyle/>
                    <a:p>
                      <a:pPr algn="ctr"/>
                      <a:r>
                        <a:rPr lang="en-US" sz="1400" dirty="0" smtClean="0"/>
                        <a:t>University of Valladolid</a:t>
                      </a:r>
                      <a:endParaRPr lang="en-US" sz="1400" dirty="0"/>
                    </a:p>
                  </a:txBody>
                  <a:tcPr/>
                </a:tc>
              </a:tr>
            </a:tbl>
          </a:graphicData>
        </a:graphic>
      </p:graphicFrame>
      <p:sp>
        <p:nvSpPr>
          <p:cNvPr id="5" name="Rectangle 4"/>
          <p:cNvSpPr/>
          <p:nvPr/>
        </p:nvSpPr>
        <p:spPr>
          <a:xfrm>
            <a:off x="466578" y="6396335"/>
            <a:ext cx="8077200" cy="461665"/>
          </a:xfrm>
          <a:prstGeom prst="rect">
            <a:avLst/>
          </a:prstGeom>
        </p:spPr>
        <p:txBody>
          <a:bodyPr wrap="square">
            <a:spAutoFit/>
          </a:bodyPr>
          <a:lstStyle/>
          <a:p>
            <a:r>
              <a:rPr lang="en-US" sz="1200" dirty="0"/>
              <a:t>Source: “List of Oldest Universities in Continuous Operation,” Wikipedia.</a:t>
            </a:r>
          </a:p>
          <a:p>
            <a:r>
              <a:rPr lang="en-US" sz="1200" dirty="0"/>
              <a:t>http://en.wikipedia.org/wiki/List_of_oldest_universities_in_continuous_operation</a:t>
            </a:r>
          </a:p>
        </p:txBody>
      </p:sp>
    </p:spTree>
    <p:extLst>
      <p:ext uri="{BB962C8B-B14F-4D97-AF65-F5344CB8AC3E}">
        <p14:creationId xmlns:p14="http://schemas.microsoft.com/office/powerpoint/2010/main" val="1144244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b="1" dirty="0" smtClean="0"/>
              <a:t>Document G:</a:t>
            </a:r>
            <a:br>
              <a:rPr lang="en-US" b="1" dirty="0" smtClean="0"/>
            </a:br>
            <a:r>
              <a:rPr lang="en-US" b="1" dirty="0" smtClean="0"/>
              <a:t>Gothic Cathedrals</a:t>
            </a:r>
            <a:endParaRPr lang="en-US" b="1" dirty="0"/>
          </a:p>
        </p:txBody>
      </p:sp>
      <p:sp>
        <p:nvSpPr>
          <p:cNvPr id="3" name="Content Placeholder 2"/>
          <p:cNvSpPr>
            <a:spLocks noGrp="1"/>
          </p:cNvSpPr>
          <p:nvPr>
            <p:ph idx="1"/>
          </p:nvPr>
        </p:nvSpPr>
        <p:spPr>
          <a:xfrm>
            <a:off x="381000" y="1219201"/>
            <a:ext cx="8229600" cy="990600"/>
          </a:xfrm>
        </p:spPr>
        <p:txBody>
          <a:bodyPr>
            <a:noAutofit/>
          </a:bodyPr>
          <a:lstStyle/>
          <a:p>
            <a:pPr marL="0" indent="0">
              <a:buNone/>
            </a:pPr>
            <a:r>
              <a:rPr lang="en-US" sz="1200" i="1" dirty="0" err="1"/>
              <a:t>Cathédrale</a:t>
            </a:r>
            <a:r>
              <a:rPr lang="en-US" sz="1200" i="1" dirty="0"/>
              <a:t> Notre Dame de Paris, or Our Lady of Paris Cathedral, is one of the </a:t>
            </a:r>
            <a:r>
              <a:rPr lang="en-US" sz="1200" i="1" dirty="0" smtClean="0"/>
              <a:t>most famous </a:t>
            </a:r>
            <a:r>
              <a:rPr lang="en-US" sz="1200" i="1" dirty="0"/>
              <a:t>gothic cathedrals in Europe. The gothic style of architecture was common in </a:t>
            </a:r>
            <a:r>
              <a:rPr lang="en-US" sz="1200" i="1" dirty="0" smtClean="0"/>
              <a:t>the late </a:t>
            </a:r>
            <a:r>
              <a:rPr lang="en-US" sz="1200" i="1" dirty="0"/>
              <a:t>Middle Ages. Common features of gothic cathedrals included </a:t>
            </a:r>
            <a:r>
              <a:rPr lang="en-US" sz="1200" i="1" dirty="0" smtClean="0"/>
              <a:t>architectural innovations</a:t>
            </a:r>
            <a:r>
              <a:rPr lang="en-US" sz="1200" i="1" dirty="0"/>
              <a:t>, including: large columns, high </a:t>
            </a:r>
            <a:r>
              <a:rPr lang="en-US" sz="1200" i="1" dirty="0" err="1"/>
              <a:t>celings</a:t>
            </a:r>
            <a:r>
              <a:rPr lang="en-US" sz="1200" i="1" dirty="0"/>
              <a:t> with ribbed vaults, flying </a:t>
            </a:r>
            <a:r>
              <a:rPr lang="en-US" sz="1200" i="1" dirty="0" smtClean="0"/>
              <a:t>buttresses, and </a:t>
            </a:r>
            <a:r>
              <a:rPr lang="en-US" sz="1200" i="1" dirty="0"/>
              <a:t>large stained glass windows. Gothic cathedrals were usually the tallest and </a:t>
            </a:r>
            <a:r>
              <a:rPr lang="en-US" sz="1200" i="1" dirty="0" smtClean="0"/>
              <a:t>largest buildings </a:t>
            </a:r>
            <a:r>
              <a:rPr lang="en-US" sz="1200" i="1" dirty="0"/>
              <a:t>in a city. Notre Dame is 420 ft. long, 226 ft. wide, and its two towers are 226 </a:t>
            </a:r>
            <a:r>
              <a:rPr lang="en-US" sz="1200" i="1" dirty="0" smtClean="0"/>
              <a:t>ft. high</a:t>
            </a:r>
            <a:r>
              <a:rPr lang="en-US" sz="1200" i="1" dirty="0"/>
              <a:t>. Construction on the cathedral began in 1163 and was completed in 1345.</a:t>
            </a:r>
            <a:endParaRPr lang="en-US" sz="1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362200"/>
            <a:ext cx="264270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1000" y="4343400"/>
            <a:ext cx="2667000" cy="707886"/>
          </a:xfrm>
          <a:prstGeom prst="rect">
            <a:avLst/>
          </a:prstGeom>
        </p:spPr>
        <p:txBody>
          <a:bodyPr wrap="square">
            <a:spAutoFit/>
          </a:bodyPr>
          <a:lstStyle/>
          <a:p>
            <a:r>
              <a:rPr lang="en-US" sz="1000" dirty="0"/>
              <a:t>Source: View of Notre Dame from the River Seine,</a:t>
            </a:r>
          </a:p>
          <a:p>
            <a:r>
              <a:rPr lang="en-US" sz="1000" dirty="0"/>
              <a:t>http://commons.wikimedia.org/wiki/File:Notredame_Paris.JPG</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427148"/>
            <a:ext cx="1783012" cy="262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2396331"/>
            <a:ext cx="2243138" cy="224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629400" y="4658803"/>
            <a:ext cx="2209800" cy="1384995"/>
          </a:xfrm>
          <a:prstGeom prst="rect">
            <a:avLst/>
          </a:prstGeom>
        </p:spPr>
        <p:txBody>
          <a:bodyPr wrap="square">
            <a:spAutoFit/>
          </a:bodyPr>
          <a:lstStyle/>
          <a:p>
            <a:r>
              <a:rPr lang="en-US" sz="1200" dirty="0"/>
              <a:t>Source: View of Notre Dame’s</a:t>
            </a:r>
          </a:p>
          <a:p>
            <a:r>
              <a:rPr lang="en-US" sz="1200" dirty="0"/>
              <a:t>South Rose Window,</a:t>
            </a:r>
          </a:p>
          <a:p>
            <a:r>
              <a:rPr lang="en-US" sz="1200" dirty="0"/>
              <a:t>http://commons.wikimedia.org/wi</a:t>
            </a:r>
          </a:p>
          <a:p>
            <a:r>
              <a:rPr lang="en-US" sz="1200" dirty="0" err="1"/>
              <a:t>ki</a:t>
            </a:r>
            <a:r>
              <a:rPr lang="en-US" sz="1200" dirty="0"/>
              <a:t>/File:GothicRayonnantRose003.</a:t>
            </a:r>
          </a:p>
          <a:p>
            <a:r>
              <a:rPr lang="en-US" sz="1200" dirty="0"/>
              <a:t>jpg</a:t>
            </a:r>
          </a:p>
        </p:txBody>
      </p:sp>
      <p:sp>
        <p:nvSpPr>
          <p:cNvPr id="6" name="Rectangle 5"/>
          <p:cNvSpPr/>
          <p:nvPr/>
        </p:nvSpPr>
        <p:spPr>
          <a:xfrm>
            <a:off x="4180449" y="5045665"/>
            <a:ext cx="1757612" cy="1200329"/>
          </a:xfrm>
          <a:prstGeom prst="rect">
            <a:avLst/>
          </a:prstGeom>
        </p:spPr>
        <p:txBody>
          <a:bodyPr wrap="square">
            <a:spAutoFit/>
          </a:bodyPr>
          <a:lstStyle/>
          <a:p>
            <a:r>
              <a:rPr lang="en-US" sz="1200" dirty="0"/>
              <a:t>Source: View of Notre Dame from the front,</a:t>
            </a:r>
          </a:p>
          <a:p>
            <a:r>
              <a:rPr lang="en-US" sz="1200" dirty="0"/>
              <a:t>http://commons.wikimedia.org/wiki/File:Facade-notredame-</a:t>
            </a:r>
          </a:p>
          <a:p>
            <a:r>
              <a:rPr lang="en-US" sz="1200" dirty="0"/>
              <a:t>paris-ciel-bleu.JPG</a:t>
            </a:r>
          </a:p>
        </p:txBody>
      </p:sp>
      <p:sp>
        <p:nvSpPr>
          <p:cNvPr id="7" name="Rectangle 6"/>
          <p:cNvSpPr/>
          <p:nvPr/>
        </p:nvSpPr>
        <p:spPr>
          <a:xfrm>
            <a:off x="3073400" y="2743706"/>
            <a:ext cx="1018227" cy="261610"/>
          </a:xfrm>
          <a:prstGeom prst="rect">
            <a:avLst/>
          </a:prstGeom>
        </p:spPr>
        <p:txBody>
          <a:bodyPr wrap="none">
            <a:spAutoFit/>
          </a:bodyPr>
          <a:lstStyle/>
          <a:p>
            <a:r>
              <a:rPr lang="en-US" sz="1100" dirty="0"/>
              <a:t>Flying buttress</a:t>
            </a:r>
          </a:p>
        </p:txBody>
      </p:sp>
      <p:cxnSp>
        <p:nvCxnSpPr>
          <p:cNvPr id="9" name="Straight Arrow Connector 8"/>
          <p:cNvCxnSpPr/>
          <p:nvPr/>
        </p:nvCxnSpPr>
        <p:spPr>
          <a:xfrm flipH="1">
            <a:off x="2514600" y="2874511"/>
            <a:ext cx="685800" cy="6433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9496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153400" cy="1154097"/>
          </a:xfrm>
        </p:spPr>
        <p:txBody>
          <a:bodyPr>
            <a:normAutofit fontScale="90000"/>
          </a:bodyPr>
          <a:lstStyle/>
          <a:p>
            <a:r>
              <a:rPr lang="en-US" dirty="0" smtClean="0"/>
              <a:t>More Images of Notre Dame Cathedral</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30215"/>
            <a:ext cx="4298852"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30215"/>
            <a:ext cx="4351312"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082" y="4478214"/>
            <a:ext cx="3411415" cy="227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497717"/>
            <a:ext cx="3352800" cy="223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3287" y="4665547"/>
            <a:ext cx="240982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5221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i="1" dirty="0"/>
              <a:t>American Cyclopedia </a:t>
            </a:r>
            <a:r>
              <a:rPr lang="en-US" dirty="0" smtClean="0"/>
              <a:t>entry</a:t>
            </a:r>
            <a:endParaRPr lang="en-US" dirty="0"/>
          </a:p>
        </p:txBody>
      </p:sp>
      <p:sp>
        <p:nvSpPr>
          <p:cNvPr id="3" name="Content Placeholder 2"/>
          <p:cNvSpPr>
            <a:spLocks noGrp="1"/>
          </p:cNvSpPr>
          <p:nvPr>
            <p:ph idx="1"/>
          </p:nvPr>
        </p:nvSpPr>
        <p:spPr/>
        <p:txBody>
          <a:bodyPr/>
          <a:lstStyle/>
          <a:p>
            <a:r>
              <a:rPr lang="en-US" dirty="0"/>
              <a:t>“The Dark Ages is a term applied in its widest sense to that period of </a:t>
            </a:r>
            <a:r>
              <a:rPr lang="en-US" dirty="0">
                <a:solidFill>
                  <a:srgbClr val="FF0000"/>
                </a:solidFill>
              </a:rPr>
              <a:t>intellectual depression</a:t>
            </a:r>
            <a:r>
              <a:rPr lang="en-US" dirty="0"/>
              <a:t> in the history of Europe from the establishment of the </a:t>
            </a:r>
            <a:r>
              <a:rPr lang="en-US" dirty="0">
                <a:solidFill>
                  <a:srgbClr val="FF0000"/>
                </a:solidFill>
              </a:rPr>
              <a:t>barbarian supremacy </a:t>
            </a:r>
            <a:r>
              <a:rPr lang="en-US" dirty="0"/>
              <a:t>in the fifth century (400 AD) to the </a:t>
            </a:r>
            <a:r>
              <a:rPr lang="en-US" dirty="0">
                <a:solidFill>
                  <a:srgbClr val="FF0000"/>
                </a:solidFill>
              </a:rPr>
              <a:t>revival of learning </a:t>
            </a:r>
            <a:r>
              <a:rPr lang="en-US" dirty="0"/>
              <a:t>at about the beginning of the fifteenth (1400 AD), thus nearly corresponding in extent with the Middle Ages.”</a:t>
            </a:r>
          </a:p>
          <a:p>
            <a:endParaRPr lang="en-US" dirty="0"/>
          </a:p>
          <a:p>
            <a:r>
              <a:rPr lang="en-US" sz="1500" dirty="0"/>
              <a:t>The American </a:t>
            </a:r>
            <a:r>
              <a:rPr lang="en-US" sz="1500" dirty="0" err="1"/>
              <a:t>Cyclopaedia</a:t>
            </a:r>
            <a:r>
              <a:rPr lang="en-US" sz="1500" dirty="0"/>
              <a:t>: A Popular Dictionary of General Knowledge, 1883</a:t>
            </a:r>
          </a:p>
          <a:p>
            <a:endParaRPr lang="en-US" dirty="0"/>
          </a:p>
        </p:txBody>
      </p:sp>
    </p:spTree>
    <p:extLst>
      <p:ext uri="{BB962C8B-B14F-4D97-AF65-F5344CB8AC3E}">
        <p14:creationId xmlns:p14="http://schemas.microsoft.com/office/powerpoint/2010/main" val="30067914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What is the Point of View for Document F as well as Document G?</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762050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Claim</a:t>
            </a:r>
            <a:endParaRPr lang="en-US" dirty="0"/>
          </a:p>
        </p:txBody>
      </p:sp>
      <p:sp>
        <p:nvSpPr>
          <p:cNvPr id="3" name="Content Placeholder 2"/>
          <p:cNvSpPr>
            <a:spLocks noGrp="1"/>
          </p:cNvSpPr>
          <p:nvPr>
            <p:ph idx="1"/>
          </p:nvPr>
        </p:nvSpPr>
        <p:spPr/>
        <p:txBody>
          <a:bodyPr/>
          <a:lstStyle/>
          <a:p>
            <a:r>
              <a:rPr lang="en-US" dirty="0" smtClean="0"/>
              <a:t>Based upon your analysis of Document F </a:t>
            </a:r>
            <a:r>
              <a:rPr lang="en-US" smtClean="0"/>
              <a:t>and G,  </a:t>
            </a:r>
            <a:r>
              <a:rPr lang="en-US" dirty="0" smtClean="0"/>
              <a:t>answer the following:</a:t>
            </a:r>
          </a:p>
          <a:p>
            <a:r>
              <a:rPr lang="en-US" dirty="0" smtClean="0"/>
              <a:t>Was the time period of 400 AD and 1400 AD a “Dark Ages” for Europe? (Claim)</a:t>
            </a:r>
          </a:p>
          <a:p>
            <a:r>
              <a:rPr lang="en-US" dirty="0" smtClean="0"/>
              <a:t>List 2-3 pieces of evidence from either document to support your claim (Evidence)</a:t>
            </a:r>
            <a:endParaRPr lang="en-US" dirty="0"/>
          </a:p>
        </p:txBody>
      </p:sp>
    </p:spTree>
    <p:extLst>
      <p:ext uri="{BB962C8B-B14F-4D97-AF65-F5344CB8AC3E}">
        <p14:creationId xmlns:p14="http://schemas.microsoft.com/office/powerpoint/2010/main" val="11959986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When citing your evidence…</a:t>
            </a:r>
            <a:endParaRPr lang="en-US" dirty="0"/>
          </a:p>
        </p:txBody>
      </p:sp>
      <p:sp>
        <p:nvSpPr>
          <p:cNvPr id="5" name="Content Placeholder 4"/>
          <p:cNvSpPr>
            <a:spLocks noGrp="1"/>
          </p:cNvSpPr>
          <p:nvPr>
            <p:ph sz="quarter" idx="13"/>
          </p:nvPr>
        </p:nvSpPr>
        <p:spPr/>
        <p:txBody>
          <a:bodyPr>
            <a:normAutofit fontScale="92500" lnSpcReduction="20000"/>
          </a:bodyPr>
          <a:lstStyle/>
          <a:p>
            <a:r>
              <a:rPr lang="en-US" dirty="0"/>
              <a:t>The author wrote…</a:t>
            </a:r>
          </a:p>
          <a:p>
            <a:r>
              <a:rPr lang="en-US" dirty="0"/>
              <a:t>The illustration shows…</a:t>
            </a:r>
          </a:p>
          <a:p>
            <a:r>
              <a:rPr lang="en-US" dirty="0"/>
              <a:t>An example on page ___ is…</a:t>
            </a:r>
          </a:p>
          <a:p>
            <a:r>
              <a:rPr lang="en-US" dirty="0"/>
              <a:t>In the text it said…</a:t>
            </a:r>
          </a:p>
          <a:p>
            <a:r>
              <a:rPr lang="en-US" dirty="0"/>
              <a:t>On page___, the author said…</a:t>
            </a:r>
          </a:p>
          <a:p>
            <a:r>
              <a:rPr lang="en-US" dirty="0"/>
              <a:t>The author states…</a:t>
            </a:r>
          </a:p>
          <a:p>
            <a:r>
              <a:rPr lang="en-US" dirty="0"/>
              <a:t>According to the text…</a:t>
            </a:r>
          </a:p>
          <a:p>
            <a:r>
              <a:rPr lang="en-US" dirty="0"/>
              <a:t>The text explicitly states…</a:t>
            </a:r>
          </a:p>
          <a:p>
            <a:r>
              <a:rPr lang="en-US" dirty="0"/>
              <a:t>I can infer from…</a:t>
            </a:r>
          </a:p>
          <a:p>
            <a:r>
              <a:rPr lang="en-US" dirty="0"/>
              <a:t>On page___, ...</a:t>
            </a:r>
          </a:p>
          <a:p>
            <a:endParaRPr lang="en-US" dirty="0"/>
          </a:p>
        </p:txBody>
      </p:sp>
      <p:sp>
        <p:nvSpPr>
          <p:cNvPr id="6" name="Content Placeholder 5"/>
          <p:cNvSpPr>
            <a:spLocks noGrp="1"/>
          </p:cNvSpPr>
          <p:nvPr>
            <p:ph sz="quarter" idx="14"/>
          </p:nvPr>
        </p:nvSpPr>
        <p:spPr/>
        <p:txBody>
          <a:bodyPr>
            <a:normAutofit fontScale="92500" lnSpcReduction="10000"/>
          </a:bodyPr>
          <a:lstStyle/>
          <a:p>
            <a:r>
              <a:rPr lang="en-US" dirty="0"/>
              <a:t>The author says, “___” (</a:t>
            </a:r>
            <a:r>
              <a:rPr lang="en-US" dirty="0" err="1"/>
              <a:t>pg</a:t>
            </a:r>
            <a:r>
              <a:rPr lang="en-US" dirty="0"/>
              <a:t>__)</a:t>
            </a:r>
          </a:p>
          <a:p>
            <a:r>
              <a:rPr lang="en-US" dirty="0"/>
              <a:t>For instance…</a:t>
            </a:r>
          </a:p>
          <a:p>
            <a:r>
              <a:rPr lang="en-US" dirty="0"/>
              <a:t>The author said…</a:t>
            </a:r>
          </a:p>
          <a:p>
            <a:r>
              <a:rPr lang="en-US" dirty="0"/>
              <a:t>The text stated, “___” (</a:t>
            </a:r>
            <a:r>
              <a:rPr lang="en-US" dirty="0" err="1"/>
              <a:t>pg</a:t>
            </a:r>
            <a:r>
              <a:rPr lang="en-US" dirty="0"/>
              <a:t>__)</a:t>
            </a:r>
          </a:p>
          <a:p>
            <a:r>
              <a:rPr lang="en-US" dirty="0"/>
              <a:t>Based on what the author said…</a:t>
            </a:r>
          </a:p>
          <a:p>
            <a:r>
              <a:rPr lang="en-US" dirty="0"/>
              <a:t>Based upon the reading…</a:t>
            </a:r>
          </a:p>
          <a:p>
            <a:r>
              <a:rPr lang="en-US" dirty="0"/>
              <a:t>For example…</a:t>
            </a:r>
          </a:p>
          <a:p>
            <a:r>
              <a:rPr lang="en-US" dirty="0"/>
              <a:t>From the reading, …</a:t>
            </a:r>
          </a:p>
          <a:p>
            <a:r>
              <a:rPr lang="en-US" dirty="0"/>
              <a:t>___ proves that…</a:t>
            </a:r>
          </a:p>
          <a:p>
            <a:endParaRPr lang="en-US" dirty="0"/>
          </a:p>
        </p:txBody>
      </p:sp>
    </p:spTree>
    <p:extLst>
      <p:ext uri="{BB962C8B-B14F-4D97-AF65-F5344CB8AC3E}">
        <p14:creationId xmlns:p14="http://schemas.microsoft.com/office/powerpoint/2010/main" val="2304058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1154097"/>
          </a:xfrm>
        </p:spPr>
        <p:txBody>
          <a:bodyPr/>
          <a:lstStyle/>
          <a:p>
            <a:r>
              <a:rPr lang="en-US" b="1" dirty="0" smtClean="0"/>
              <a:t>Learning Target</a:t>
            </a:r>
            <a:endParaRPr lang="en-US" b="1" dirty="0"/>
          </a:p>
        </p:txBody>
      </p:sp>
      <p:sp>
        <p:nvSpPr>
          <p:cNvPr id="3" name="Content Placeholder 2"/>
          <p:cNvSpPr>
            <a:spLocks noGrp="1"/>
          </p:cNvSpPr>
          <p:nvPr>
            <p:ph idx="1"/>
          </p:nvPr>
        </p:nvSpPr>
        <p:spPr>
          <a:xfrm>
            <a:off x="914400" y="1752601"/>
            <a:ext cx="7315200" cy="4556760"/>
          </a:xfrm>
        </p:spPr>
        <p:txBody>
          <a:bodyPr/>
          <a:lstStyle/>
          <a:p>
            <a:r>
              <a:rPr lang="en-US" sz="2800" dirty="0" smtClean="0"/>
              <a:t>I can analyze historical documents to determine if the “Dark Ages” were really dark.</a:t>
            </a:r>
          </a:p>
          <a:p>
            <a:endParaRPr lang="en-US" sz="2800" dirty="0"/>
          </a:p>
          <a:p>
            <a:r>
              <a:rPr lang="en-US" sz="2800" dirty="0" smtClean="0"/>
              <a:t>Success Criteria:</a:t>
            </a:r>
          </a:p>
          <a:p>
            <a:pPr lvl="1"/>
            <a:r>
              <a:rPr lang="en-US" sz="2400" dirty="0" smtClean="0"/>
              <a:t>Analyze Documents </a:t>
            </a:r>
          </a:p>
          <a:p>
            <a:pPr lvl="1"/>
            <a:r>
              <a:rPr lang="en-US" sz="2400" dirty="0" smtClean="0"/>
              <a:t>Use documents to answer guiding questions</a:t>
            </a:r>
          </a:p>
          <a:p>
            <a:pPr lvl="1"/>
            <a:r>
              <a:rPr lang="en-US" sz="2400" dirty="0" smtClean="0"/>
              <a:t>Develop a claim</a:t>
            </a:r>
          </a:p>
          <a:p>
            <a:pPr lvl="1"/>
            <a:r>
              <a:rPr lang="en-US" sz="2400" dirty="0" smtClean="0"/>
              <a:t>Provide evidence that supports your claim</a:t>
            </a:r>
          </a:p>
          <a:p>
            <a:pPr lvl="1"/>
            <a:endParaRPr lang="en-US" dirty="0" smtClean="0"/>
          </a:p>
          <a:p>
            <a:endParaRPr lang="en-US" dirty="0"/>
          </a:p>
        </p:txBody>
      </p:sp>
    </p:spTree>
    <p:extLst>
      <p:ext uri="{BB962C8B-B14F-4D97-AF65-F5344CB8AC3E}">
        <p14:creationId xmlns:p14="http://schemas.microsoft.com/office/powerpoint/2010/main" val="4812534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00311" cy="5070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0198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Warm Up</a:t>
            </a:r>
            <a:endParaRPr lang="en-US" sz="4400" b="1" dirty="0"/>
          </a:p>
        </p:txBody>
      </p:sp>
      <p:sp>
        <p:nvSpPr>
          <p:cNvPr id="3" name="Content Placeholder 2"/>
          <p:cNvSpPr>
            <a:spLocks noGrp="1"/>
          </p:cNvSpPr>
          <p:nvPr>
            <p:ph idx="1"/>
          </p:nvPr>
        </p:nvSpPr>
        <p:spPr/>
        <p:txBody>
          <a:bodyPr>
            <a:normAutofit/>
          </a:bodyPr>
          <a:lstStyle/>
          <a:p>
            <a:r>
              <a:rPr lang="en-US" sz="3200" dirty="0" smtClean="0"/>
              <a:t>Why do historians disagree on historical events?</a:t>
            </a:r>
            <a:endParaRPr lang="en-US" sz="3200" dirty="0"/>
          </a:p>
        </p:txBody>
      </p:sp>
    </p:spTree>
    <p:extLst>
      <p:ext uri="{BB962C8B-B14F-4D97-AF65-F5344CB8AC3E}">
        <p14:creationId xmlns:p14="http://schemas.microsoft.com/office/powerpoint/2010/main" val="29172060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59363" y="838200"/>
            <a:ext cx="7772400" cy="1470025"/>
          </a:xfrm>
        </p:spPr>
        <p:txBody>
          <a:bodyPr/>
          <a:lstStyle/>
          <a:p>
            <a:r>
              <a:rPr lang="en-US" b="1" dirty="0" smtClean="0"/>
              <a:t>The Rise of the Dark Ages</a:t>
            </a:r>
            <a:endParaRPr lang="en-US" b="1" dirty="0"/>
          </a:p>
        </p:txBody>
      </p:sp>
      <p:sp>
        <p:nvSpPr>
          <p:cNvPr id="5" name="Subtitle 4"/>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4338" y="2362200"/>
            <a:ext cx="436245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3549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1154097"/>
          </a:xfrm>
        </p:spPr>
        <p:txBody>
          <a:bodyPr/>
          <a:lstStyle/>
          <a:p>
            <a:r>
              <a:rPr lang="en-US" b="1" dirty="0" smtClean="0"/>
              <a:t>Learning Target</a:t>
            </a:r>
            <a:endParaRPr lang="en-US" b="1" dirty="0"/>
          </a:p>
        </p:txBody>
      </p:sp>
      <p:sp>
        <p:nvSpPr>
          <p:cNvPr id="3" name="Content Placeholder 2"/>
          <p:cNvSpPr>
            <a:spLocks noGrp="1"/>
          </p:cNvSpPr>
          <p:nvPr>
            <p:ph idx="1"/>
          </p:nvPr>
        </p:nvSpPr>
        <p:spPr>
          <a:xfrm>
            <a:off x="914400" y="1752601"/>
            <a:ext cx="7315200" cy="4556760"/>
          </a:xfrm>
        </p:spPr>
        <p:txBody>
          <a:bodyPr/>
          <a:lstStyle/>
          <a:p>
            <a:r>
              <a:rPr lang="en-US" sz="2800" dirty="0" smtClean="0"/>
              <a:t>I can analyze historical documents to determine if the “Dark Ages” were really dark.</a:t>
            </a:r>
          </a:p>
          <a:p>
            <a:endParaRPr lang="en-US" sz="2800" dirty="0"/>
          </a:p>
          <a:p>
            <a:r>
              <a:rPr lang="en-US" sz="2800" dirty="0" smtClean="0"/>
              <a:t>Success Criteria:</a:t>
            </a:r>
          </a:p>
          <a:p>
            <a:pPr lvl="1"/>
            <a:r>
              <a:rPr lang="en-US" sz="2400" dirty="0" smtClean="0"/>
              <a:t>Analyze Documents </a:t>
            </a:r>
          </a:p>
          <a:p>
            <a:pPr lvl="1"/>
            <a:r>
              <a:rPr lang="en-US" sz="2400" dirty="0" smtClean="0"/>
              <a:t>Use documents to answer guiding questions</a:t>
            </a:r>
          </a:p>
          <a:p>
            <a:pPr lvl="1"/>
            <a:r>
              <a:rPr lang="en-US" sz="2400" dirty="0" smtClean="0"/>
              <a:t>Develop a claim</a:t>
            </a:r>
          </a:p>
          <a:p>
            <a:pPr lvl="1"/>
            <a:r>
              <a:rPr lang="en-US" sz="2400" dirty="0" smtClean="0"/>
              <a:t>Provide evidence that supports your claim</a:t>
            </a:r>
          </a:p>
          <a:p>
            <a:pPr lvl="1"/>
            <a:endParaRPr lang="en-US" dirty="0" smtClean="0"/>
          </a:p>
          <a:p>
            <a:endParaRPr lang="en-US" dirty="0"/>
          </a:p>
        </p:txBody>
      </p:sp>
    </p:spTree>
    <p:extLst>
      <p:ext uri="{BB962C8B-B14F-4D97-AF65-F5344CB8AC3E}">
        <p14:creationId xmlns:p14="http://schemas.microsoft.com/office/powerpoint/2010/main" val="30576228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1632012"/>
          </a:xfrm>
        </p:spPr>
        <p:txBody>
          <a:bodyPr>
            <a:normAutofit/>
          </a:bodyPr>
          <a:lstStyle/>
          <a:p>
            <a:pPr algn="ctr"/>
            <a:r>
              <a:rPr lang="en-US" b="1" dirty="0" smtClean="0"/>
              <a:t>Hash Out</a:t>
            </a:r>
            <a:br>
              <a:rPr lang="en-US" b="1" dirty="0" smtClean="0"/>
            </a:br>
            <a:r>
              <a:rPr lang="en-US" b="1" dirty="0" smtClean="0"/>
              <a:t>Taking a Stance</a:t>
            </a:r>
            <a:endParaRPr lang="en-US" b="1" dirty="0"/>
          </a:p>
        </p:txBody>
      </p:sp>
      <p:sp>
        <p:nvSpPr>
          <p:cNvPr id="3" name="Content Placeholder 2"/>
          <p:cNvSpPr>
            <a:spLocks noGrp="1"/>
          </p:cNvSpPr>
          <p:nvPr>
            <p:ph idx="1"/>
          </p:nvPr>
        </p:nvSpPr>
        <p:spPr>
          <a:xfrm>
            <a:off x="533400" y="2769833"/>
            <a:ext cx="7924800" cy="3539527"/>
          </a:xfrm>
        </p:spPr>
        <p:txBody>
          <a:bodyPr>
            <a:normAutofit/>
          </a:bodyPr>
          <a:lstStyle/>
          <a:p>
            <a:pPr marL="45720" indent="0" algn="ctr">
              <a:buNone/>
            </a:pPr>
            <a:r>
              <a:rPr lang="en-US" sz="2400" dirty="0" smtClean="0"/>
              <a:t>Should the Dark Ages be really called the Dark Ages?</a:t>
            </a:r>
          </a:p>
          <a:p>
            <a:endParaRPr lang="en-US" sz="2800" dirty="0"/>
          </a:p>
          <a:p>
            <a:endParaRPr lang="en-US" sz="2800" dirty="0" smtClean="0"/>
          </a:p>
          <a:p>
            <a:endParaRPr lang="en-US" sz="2800" dirty="0"/>
          </a:p>
          <a:p>
            <a:pPr marL="45720" indent="0">
              <a:buNone/>
            </a:pPr>
            <a:r>
              <a:rPr lang="en-US" sz="2800" dirty="0" smtClean="0"/>
              <a:t>	YES						NO</a:t>
            </a:r>
            <a:endParaRPr lang="en-US" sz="2800" dirty="0"/>
          </a:p>
        </p:txBody>
      </p:sp>
    </p:spTree>
    <p:extLst>
      <p:ext uri="{BB962C8B-B14F-4D97-AF65-F5344CB8AC3E}">
        <p14:creationId xmlns:p14="http://schemas.microsoft.com/office/powerpoint/2010/main" val="34997609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Warm Up</a:t>
            </a:r>
            <a:endParaRPr lang="en-US" sz="4400" b="1" dirty="0"/>
          </a:p>
        </p:txBody>
      </p:sp>
      <p:sp>
        <p:nvSpPr>
          <p:cNvPr id="3" name="Content Placeholder 2"/>
          <p:cNvSpPr>
            <a:spLocks noGrp="1"/>
          </p:cNvSpPr>
          <p:nvPr>
            <p:ph idx="1"/>
          </p:nvPr>
        </p:nvSpPr>
        <p:spPr/>
        <p:txBody>
          <a:bodyPr>
            <a:normAutofit/>
          </a:bodyPr>
          <a:lstStyle/>
          <a:p>
            <a:r>
              <a:rPr lang="en-US" sz="3200" dirty="0"/>
              <a:t>Did </a:t>
            </a:r>
            <a:r>
              <a:rPr lang="en-US" sz="3200" dirty="0" smtClean="0"/>
              <a:t>your claim </a:t>
            </a:r>
            <a:r>
              <a:rPr lang="en-US" sz="3200" dirty="0"/>
              <a:t>change over the course of the lesson? How and why?</a:t>
            </a:r>
          </a:p>
        </p:txBody>
      </p:sp>
    </p:spTree>
    <p:extLst>
      <p:ext uri="{BB962C8B-B14F-4D97-AF65-F5344CB8AC3E}">
        <p14:creationId xmlns:p14="http://schemas.microsoft.com/office/powerpoint/2010/main" val="18134544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59363" y="838200"/>
            <a:ext cx="7772400" cy="1470025"/>
          </a:xfrm>
        </p:spPr>
        <p:txBody>
          <a:bodyPr/>
          <a:lstStyle/>
          <a:p>
            <a:r>
              <a:rPr lang="en-US" b="1" dirty="0" smtClean="0"/>
              <a:t>The Rise of the Dark Ages</a:t>
            </a:r>
            <a:endParaRPr lang="en-US" b="1" dirty="0"/>
          </a:p>
        </p:txBody>
      </p:sp>
      <p:sp>
        <p:nvSpPr>
          <p:cNvPr id="5" name="Subtitle 4"/>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4338" y="2362200"/>
            <a:ext cx="436245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3995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1154097"/>
          </a:xfrm>
        </p:spPr>
        <p:txBody>
          <a:bodyPr/>
          <a:lstStyle/>
          <a:p>
            <a:r>
              <a:rPr lang="en-US" b="1" dirty="0" smtClean="0"/>
              <a:t>Learning Target</a:t>
            </a:r>
            <a:endParaRPr lang="en-US" b="1" dirty="0"/>
          </a:p>
        </p:txBody>
      </p:sp>
      <p:sp>
        <p:nvSpPr>
          <p:cNvPr id="3" name="Content Placeholder 2"/>
          <p:cNvSpPr>
            <a:spLocks noGrp="1"/>
          </p:cNvSpPr>
          <p:nvPr>
            <p:ph idx="1"/>
          </p:nvPr>
        </p:nvSpPr>
        <p:spPr>
          <a:xfrm>
            <a:off x="914400" y="1752601"/>
            <a:ext cx="7315200" cy="4556760"/>
          </a:xfrm>
        </p:spPr>
        <p:txBody>
          <a:bodyPr/>
          <a:lstStyle/>
          <a:p>
            <a:r>
              <a:rPr lang="en-US" sz="2800" dirty="0" smtClean="0"/>
              <a:t>I can analyze historical documents to determine if the “Dark Ages” were really dark.</a:t>
            </a:r>
          </a:p>
          <a:p>
            <a:endParaRPr lang="en-US" sz="2800" dirty="0"/>
          </a:p>
          <a:p>
            <a:r>
              <a:rPr lang="en-US" sz="2800" dirty="0" smtClean="0"/>
              <a:t>Success Criteria:</a:t>
            </a:r>
          </a:p>
          <a:p>
            <a:pPr lvl="1"/>
            <a:r>
              <a:rPr lang="en-US" sz="2400" dirty="0" smtClean="0"/>
              <a:t>Analyze Documents </a:t>
            </a:r>
          </a:p>
          <a:p>
            <a:pPr lvl="1"/>
            <a:r>
              <a:rPr lang="en-US" sz="2400" dirty="0" smtClean="0"/>
              <a:t>Use documents to answer guiding questions</a:t>
            </a:r>
          </a:p>
          <a:p>
            <a:pPr lvl="1"/>
            <a:r>
              <a:rPr lang="en-US" sz="2400" dirty="0" smtClean="0"/>
              <a:t>Develop a claim</a:t>
            </a:r>
          </a:p>
          <a:p>
            <a:pPr lvl="1"/>
            <a:r>
              <a:rPr lang="en-US" sz="2400" dirty="0" smtClean="0"/>
              <a:t>Provide evidence that supports your claim</a:t>
            </a:r>
          </a:p>
          <a:p>
            <a:pPr lvl="1"/>
            <a:endParaRPr lang="en-US" dirty="0" smtClean="0"/>
          </a:p>
          <a:p>
            <a:endParaRPr lang="en-US" dirty="0"/>
          </a:p>
        </p:txBody>
      </p:sp>
    </p:spTree>
    <p:extLst>
      <p:ext uri="{BB962C8B-B14F-4D97-AF65-F5344CB8AC3E}">
        <p14:creationId xmlns:p14="http://schemas.microsoft.com/office/powerpoint/2010/main" val="21799938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Final Claim</a:t>
            </a:r>
            <a:endParaRPr lang="en-US" b="1" dirty="0"/>
          </a:p>
        </p:txBody>
      </p:sp>
      <p:sp>
        <p:nvSpPr>
          <p:cNvPr id="3" name="Content Placeholder 2"/>
          <p:cNvSpPr>
            <a:spLocks noGrp="1"/>
          </p:cNvSpPr>
          <p:nvPr>
            <p:ph idx="1"/>
          </p:nvPr>
        </p:nvSpPr>
        <p:spPr/>
        <p:txBody>
          <a:bodyPr/>
          <a:lstStyle/>
          <a:p>
            <a:r>
              <a:rPr lang="en-US" dirty="0" smtClean="0"/>
              <a:t>Based upon your analysis of all the documents,  answer the following:</a:t>
            </a:r>
          </a:p>
          <a:p>
            <a:r>
              <a:rPr lang="en-US" dirty="0" smtClean="0"/>
              <a:t>Was the time period of 400 AD and 1400 AD a “Dark Ages” for Europe? (Claim)</a:t>
            </a:r>
          </a:p>
          <a:p>
            <a:r>
              <a:rPr lang="en-US" dirty="0" smtClean="0"/>
              <a:t>List 3 pieces of evidence from the documents to support your claim (Evidence/Reasoning)</a:t>
            </a:r>
            <a:endParaRPr lang="en-US" dirty="0"/>
          </a:p>
        </p:txBody>
      </p:sp>
    </p:spTree>
    <p:extLst>
      <p:ext uri="{BB962C8B-B14F-4D97-AF65-F5344CB8AC3E}">
        <p14:creationId xmlns:p14="http://schemas.microsoft.com/office/powerpoint/2010/main" val="3094996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hlinkClick r:id="rId2"/>
              </a:rPr>
              <a:t>Recap 1</a:t>
            </a:r>
            <a:r>
              <a:rPr lang="en-US" dirty="0"/>
              <a:t/>
            </a:r>
            <a:br>
              <a:rPr lang="en-US" dirty="0"/>
            </a:br>
            <a:r>
              <a:rPr lang="en-US" dirty="0">
                <a:hlinkClick r:id="rId3"/>
              </a:rPr>
              <a:t>Recap 2</a:t>
            </a:r>
            <a:endParaRPr lang="en-US" dirty="0"/>
          </a:p>
        </p:txBody>
      </p:sp>
      <p:sp>
        <p:nvSpPr>
          <p:cNvPr id="5" name="Text Placeholder 4"/>
          <p:cNvSpPr>
            <a:spLocks noGrp="1"/>
          </p:cNvSpPr>
          <p:nvPr>
            <p:ph type="body" idx="1"/>
          </p:nvPr>
        </p:nvSpPr>
        <p:spPr/>
        <p:txBody>
          <a:bodyPr>
            <a:normAutofit/>
          </a:bodyPr>
          <a:lstStyle/>
          <a:p>
            <a:r>
              <a:rPr lang="en-US" sz="3600" b="1" dirty="0" smtClean="0">
                <a:solidFill>
                  <a:schemeClr val="tx2"/>
                </a:solidFill>
              </a:rPr>
              <a:t>How dark were the Dark Ages?</a:t>
            </a:r>
            <a:endParaRPr lang="en-US" sz="3600" b="1" dirty="0">
              <a:solidFill>
                <a:schemeClr val="tx2"/>
              </a:solidFill>
            </a:endParaRPr>
          </a:p>
        </p:txBody>
      </p:sp>
    </p:spTree>
    <p:extLst>
      <p:ext uri="{BB962C8B-B14F-4D97-AF65-F5344CB8AC3E}">
        <p14:creationId xmlns:p14="http://schemas.microsoft.com/office/powerpoint/2010/main" val="3242919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57200"/>
            <a:ext cx="7315200" cy="1154097"/>
          </a:xfrm>
        </p:spPr>
        <p:txBody>
          <a:bodyPr/>
          <a:lstStyle/>
          <a:p>
            <a:r>
              <a:rPr lang="en-US" b="1" dirty="0" smtClean="0"/>
              <a:t>Discussion</a:t>
            </a:r>
            <a:endParaRPr lang="en-US" b="1" dirty="0"/>
          </a:p>
        </p:txBody>
      </p:sp>
      <p:sp>
        <p:nvSpPr>
          <p:cNvPr id="5" name="Content Placeholder 4"/>
          <p:cNvSpPr>
            <a:spLocks noGrp="1"/>
          </p:cNvSpPr>
          <p:nvPr>
            <p:ph idx="1"/>
          </p:nvPr>
        </p:nvSpPr>
        <p:spPr>
          <a:xfrm>
            <a:off x="914400" y="1905001"/>
            <a:ext cx="7315200" cy="4404360"/>
          </a:xfrm>
        </p:spPr>
        <p:txBody>
          <a:bodyPr>
            <a:normAutofit/>
          </a:bodyPr>
          <a:lstStyle/>
          <a:p>
            <a:r>
              <a:rPr lang="en-US" sz="2800" dirty="0" smtClean="0"/>
              <a:t>As Rome was falling apart, what do you think was the result ?</a:t>
            </a:r>
            <a:endParaRPr lang="en-US" sz="2800" dirty="0"/>
          </a:p>
        </p:txBody>
      </p:sp>
    </p:spTree>
    <p:extLst>
      <p:ext uri="{BB962C8B-B14F-4D97-AF65-F5344CB8AC3E}">
        <p14:creationId xmlns:p14="http://schemas.microsoft.com/office/powerpoint/2010/main" val="27930285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04800"/>
            <a:ext cx="7315200" cy="1154097"/>
          </a:xfrm>
        </p:spPr>
        <p:txBody>
          <a:bodyPr>
            <a:normAutofit fontScale="90000"/>
          </a:bodyPr>
          <a:lstStyle/>
          <a:p>
            <a:r>
              <a:rPr lang="en-US" dirty="0"/>
              <a:t>Top 10 Reasons The Dark Ages Were Not Dark</a:t>
            </a:r>
          </a:p>
        </p:txBody>
      </p:sp>
      <p:sp>
        <p:nvSpPr>
          <p:cNvPr id="5" name="Content Placeholder 4"/>
          <p:cNvSpPr>
            <a:spLocks noGrp="1"/>
          </p:cNvSpPr>
          <p:nvPr>
            <p:ph idx="1"/>
          </p:nvPr>
        </p:nvSpPr>
        <p:spPr>
          <a:xfrm>
            <a:off x="914400" y="1676401"/>
            <a:ext cx="7315200" cy="4632960"/>
          </a:xfrm>
        </p:spPr>
        <p:txBody>
          <a:bodyPr>
            <a:normAutofit/>
          </a:bodyPr>
          <a:lstStyle/>
          <a:p>
            <a:r>
              <a:rPr lang="en-US" sz="2400" dirty="0"/>
              <a:t>Universities Are </a:t>
            </a:r>
            <a:r>
              <a:rPr lang="en-US" sz="2400" dirty="0" smtClean="0"/>
              <a:t>Born</a:t>
            </a:r>
          </a:p>
          <a:p>
            <a:r>
              <a:rPr lang="en-US" sz="2400" dirty="0"/>
              <a:t>Scientific Foundations </a:t>
            </a:r>
            <a:r>
              <a:rPr lang="en-US" sz="2400" dirty="0" smtClean="0"/>
              <a:t>Laid</a:t>
            </a:r>
          </a:p>
          <a:p>
            <a:r>
              <a:rPr lang="en-US" sz="2400" dirty="0"/>
              <a:t>Carolingian Renaissance</a:t>
            </a:r>
          </a:p>
          <a:p>
            <a:r>
              <a:rPr lang="en-US" sz="2400" dirty="0" smtClean="0"/>
              <a:t>Byzantine </a:t>
            </a:r>
            <a:r>
              <a:rPr lang="en-US" sz="2400" dirty="0"/>
              <a:t>Golden </a:t>
            </a:r>
            <a:r>
              <a:rPr lang="en-US" sz="2400" dirty="0" smtClean="0"/>
              <a:t>Age</a:t>
            </a:r>
          </a:p>
          <a:p>
            <a:r>
              <a:rPr lang="en-US" sz="2400" dirty="0"/>
              <a:t>Religious </a:t>
            </a:r>
            <a:r>
              <a:rPr lang="en-US" sz="2400" dirty="0" smtClean="0"/>
              <a:t>Unity</a:t>
            </a:r>
          </a:p>
          <a:p>
            <a:r>
              <a:rPr lang="en-US" sz="2400" dirty="0"/>
              <a:t>Algebra Arrived</a:t>
            </a:r>
          </a:p>
          <a:p>
            <a:r>
              <a:rPr lang="en-US" sz="2400" dirty="0"/>
              <a:t>Art and </a:t>
            </a:r>
            <a:r>
              <a:rPr lang="en-US" sz="2400" dirty="0" smtClean="0"/>
              <a:t>Architecture</a:t>
            </a:r>
          </a:p>
          <a:p>
            <a:r>
              <a:rPr lang="en-US" sz="2400" dirty="0" smtClean="0"/>
              <a:t>Fantastic Weather</a:t>
            </a:r>
          </a:p>
          <a:p>
            <a:r>
              <a:rPr lang="en-US" sz="2400" dirty="0"/>
              <a:t>Law Becomes </a:t>
            </a:r>
            <a:r>
              <a:rPr lang="en-US" sz="2400" dirty="0" smtClean="0"/>
              <a:t>Fair</a:t>
            </a:r>
          </a:p>
          <a:p>
            <a:r>
              <a:rPr lang="en-US" sz="2400" dirty="0"/>
              <a:t>Agricultural Boom</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5303" y="1741403"/>
            <a:ext cx="581025" cy="82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6778" y="1187619"/>
            <a:ext cx="1371600" cy="110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38829" y="2264850"/>
            <a:ext cx="862012" cy="1081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10253" y="2706042"/>
            <a:ext cx="1148125" cy="1279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44481" y="3451901"/>
            <a:ext cx="941486" cy="969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87334" y="3935385"/>
            <a:ext cx="613507" cy="971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67352" y="4234963"/>
            <a:ext cx="685801" cy="114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60869" y="4806464"/>
            <a:ext cx="1101912" cy="81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56328" y="4992555"/>
            <a:ext cx="804437" cy="131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55812" y="5619124"/>
            <a:ext cx="1223079" cy="10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2784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5200" cy="1154097"/>
          </a:xfrm>
        </p:spPr>
        <p:txBody>
          <a:bodyPr/>
          <a:lstStyle/>
          <a:p>
            <a:r>
              <a:rPr lang="en-US" b="1" dirty="0" smtClean="0"/>
              <a:t>Discussion Questions</a:t>
            </a:r>
            <a:endParaRPr lang="en-US" b="1" dirty="0"/>
          </a:p>
        </p:txBody>
      </p:sp>
      <p:sp>
        <p:nvSpPr>
          <p:cNvPr id="3" name="Content Placeholder 2"/>
          <p:cNvSpPr>
            <a:spLocks noGrp="1"/>
          </p:cNvSpPr>
          <p:nvPr>
            <p:ph idx="1"/>
          </p:nvPr>
        </p:nvSpPr>
        <p:spPr>
          <a:xfrm>
            <a:off x="914400" y="1600200"/>
            <a:ext cx="7315200" cy="3539527"/>
          </a:xfrm>
        </p:spPr>
        <p:txBody>
          <a:bodyPr>
            <a:normAutofit lnSpcReduction="10000"/>
          </a:bodyPr>
          <a:lstStyle/>
          <a:p>
            <a:r>
              <a:rPr lang="en-US" dirty="0" smtClean="0"/>
              <a:t>Did anyone’s claim change over the course of the lesson? How and why?</a:t>
            </a:r>
          </a:p>
          <a:p>
            <a:r>
              <a:rPr lang="en-US" dirty="0" smtClean="0"/>
              <a:t>Why has the term “Dark Ages” to describe the Middle Ages been debated by historians? Do you think it is a valid description, why or why not? </a:t>
            </a:r>
          </a:p>
          <a:p>
            <a:r>
              <a:rPr lang="en-US" dirty="0" smtClean="0"/>
              <a:t>Why do historians label time periods? What is the danger in this? What are challenges in trying to describe different periods of history?</a:t>
            </a:r>
          </a:p>
          <a:p>
            <a:r>
              <a:rPr lang="en-US" dirty="0" smtClean="0"/>
              <a:t>What other sources would you want to analyze to continue exploring the issue of whether or not the “Dark Ages” was truly dark?</a:t>
            </a:r>
            <a:endParaRPr lang="en-US" dirty="0"/>
          </a:p>
        </p:txBody>
      </p:sp>
    </p:spTree>
    <p:extLst>
      <p:ext uri="{BB962C8B-B14F-4D97-AF65-F5344CB8AC3E}">
        <p14:creationId xmlns:p14="http://schemas.microsoft.com/office/powerpoint/2010/main" val="206863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1154097"/>
          </a:xfrm>
        </p:spPr>
        <p:txBody>
          <a:bodyPr/>
          <a:lstStyle/>
          <a:p>
            <a:r>
              <a:rPr lang="en-US" b="1" dirty="0" smtClean="0"/>
              <a:t>Overview</a:t>
            </a:r>
            <a:endParaRPr lang="en-US" b="1" dirty="0"/>
          </a:p>
        </p:txBody>
      </p:sp>
      <p:sp>
        <p:nvSpPr>
          <p:cNvPr id="3" name="Content Placeholder 2"/>
          <p:cNvSpPr>
            <a:spLocks noGrp="1"/>
          </p:cNvSpPr>
          <p:nvPr>
            <p:ph idx="1"/>
          </p:nvPr>
        </p:nvSpPr>
        <p:spPr>
          <a:xfrm>
            <a:off x="914400" y="1676401"/>
            <a:ext cx="7315200" cy="4632960"/>
          </a:xfrm>
        </p:spPr>
        <p:txBody>
          <a:bodyPr>
            <a:normAutofit/>
          </a:bodyPr>
          <a:lstStyle/>
          <a:p>
            <a:r>
              <a:rPr lang="en-US" sz="2800" dirty="0" smtClean="0"/>
              <a:t>Through this multi-day lesson, you will be able to question the validity of using “Dark Ages” to describe Europe from the fall of the Roman Empire to the Renaissance. In the process, you will examine a variety of primary and secondary sources highlighting different social, political, economic, cultural, and environmental facets of life in Europe during this period.</a:t>
            </a:r>
            <a:endParaRPr lang="en-US" sz="2800" dirty="0"/>
          </a:p>
        </p:txBody>
      </p:sp>
    </p:spTree>
    <p:extLst>
      <p:ext uri="{BB962C8B-B14F-4D97-AF65-F5344CB8AC3E}">
        <p14:creationId xmlns:p14="http://schemas.microsoft.com/office/powerpoint/2010/main" val="2586572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914400" y="381000"/>
            <a:ext cx="7315200" cy="1154097"/>
          </a:xfrm>
        </p:spPr>
        <p:txBody>
          <a:bodyPr>
            <a:normAutofit fontScale="90000"/>
          </a:bodyPr>
          <a:lstStyle/>
          <a:p>
            <a:r>
              <a:rPr lang="en-US" b="1" dirty="0" smtClean="0"/>
              <a:t>When working with documents, what do we do first?</a:t>
            </a:r>
            <a:endParaRPr lang="en-US" b="1" dirty="0"/>
          </a:p>
        </p:txBody>
      </p:sp>
      <p:sp>
        <p:nvSpPr>
          <p:cNvPr id="3" name="Content Placeholder 2"/>
          <p:cNvSpPr>
            <a:spLocks noGrp="1"/>
          </p:cNvSpPr>
          <p:nvPr>
            <p:ph sz="quarter" idx="13"/>
          </p:nvPr>
        </p:nvSpPr>
        <p:spPr>
          <a:xfrm>
            <a:off x="914400" y="1828800"/>
            <a:ext cx="3566160" cy="4507992"/>
          </a:xfrm>
        </p:spPr>
        <p:txBody>
          <a:bodyPr>
            <a:normAutofit fontScale="85000" lnSpcReduction="10000"/>
          </a:bodyPr>
          <a:lstStyle/>
          <a:p>
            <a:pPr indent="3175">
              <a:lnSpc>
                <a:spcPct val="90000"/>
              </a:lnSpc>
              <a:buNone/>
            </a:pPr>
            <a:r>
              <a:rPr lang="en-US" altLang="en-US" dirty="0">
                <a:latin typeface="Helvetica" pitchFamily="2" charset="0"/>
              </a:rPr>
              <a:t>“</a:t>
            </a:r>
            <a:r>
              <a:rPr lang="en-US" dirty="0">
                <a:latin typeface="Helvetica" pitchFamily="2" charset="0"/>
              </a:rPr>
              <a:t>The Dark Ages is a term applied in its widest sense to that period of </a:t>
            </a:r>
            <a:r>
              <a:rPr lang="en-US" dirty="0">
                <a:solidFill>
                  <a:srgbClr val="FF0000"/>
                </a:solidFill>
                <a:latin typeface="Helvetica" pitchFamily="2" charset="0"/>
              </a:rPr>
              <a:t>intellectual</a:t>
            </a:r>
            <a:r>
              <a:rPr lang="en-US" dirty="0">
                <a:latin typeface="Helvetica" pitchFamily="2" charset="0"/>
              </a:rPr>
              <a:t> </a:t>
            </a:r>
            <a:r>
              <a:rPr lang="en-US" dirty="0">
                <a:solidFill>
                  <a:srgbClr val="FF0000"/>
                </a:solidFill>
                <a:latin typeface="Helvetica" pitchFamily="2" charset="0"/>
              </a:rPr>
              <a:t>depression</a:t>
            </a:r>
            <a:r>
              <a:rPr lang="en-US" dirty="0">
                <a:latin typeface="Helvetica" pitchFamily="2" charset="0"/>
              </a:rPr>
              <a:t> in the history of Europe from the establishment of the </a:t>
            </a:r>
            <a:r>
              <a:rPr lang="en-US" dirty="0">
                <a:solidFill>
                  <a:srgbClr val="FF0000"/>
                </a:solidFill>
                <a:latin typeface="Helvetica" pitchFamily="2" charset="0"/>
              </a:rPr>
              <a:t>barbarian</a:t>
            </a:r>
            <a:r>
              <a:rPr lang="en-US" dirty="0">
                <a:latin typeface="Helvetica" pitchFamily="2" charset="0"/>
              </a:rPr>
              <a:t> </a:t>
            </a:r>
            <a:r>
              <a:rPr lang="en-US" dirty="0">
                <a:solidFill>
                  <a:srgbClr val="FF0000"/>
                </a:solidFill>
                <a:latin typeface="Helvetica" pitchFamily="2" charset="0"/>
              </a:rPr>
              <a:t>supremacy</a:t>
            </a:r>
            <a:r>
              <a:rPr lang="en-US" dirty="0">
                <a:latin typeface="Helvetica" pitchFamily="2" charset="0"/>
              </a:rPr>
              <a:t> in the fifth century (400 AD) to the </a:t>
            </a:r>
            <a:r>
              <a:rPr lang="en-US" dirty="0">
                <a:solidFill>
                  <a:srgbClr val="FF0000"/>
                </a:solidFill>
                <a:latin typeface="Helvetica" pitchFamily="2" charset="0"/>
              </a:rPr>
              <a:t>revival</a:t>
            </a:r>
            <a:r>
              <a:rPr lang="en-US" dirty="0">
                <a:latin typeface="Helvetica" pitchFamily="2" charset="0"/>
              </a:rPr>
              <a:t> </a:t>
            </a:r>
            <a:r>
              <a:rPr lang="en-US" dirty="0">
                <a:solidFill>
                  <a:srgbClr val="FF0000"/>
                </a:solidFill>
                <a:latin typeface="Helvetica" pitchFamily="2" charset="0"/>
              </a:rPr>
              <a:t>of learning </a:t>
            </a:r>
            <a:r>
              <a:rPr lang="en-US" dirty="0">
                <a:latin typeface="Helvetica" pitchFamily="2" charset="0"/>
              </a:rPr>
              <a:t>at about the beginning of the fifteenth (1400 AD), thus nearly corresponding in extent with the Middle Ages.</a:t>
            </a:r>
            <a:r>
              <a:rPr lang="en-US" altLang="en-US" dirty="0">
                <a:latin typeface="Helvetica" pitchFamily="2" charset="0"/>
              </a:rPr>
              <a:t>”</a:t>
            </a:r>
            <a:endParaRPr lang="en-US" dirty="0">
              <a:latin typeface="Helvetica" pitchFamily="2" charset="0"/>
            </a:endParaRPr>
          </a:p>
          <a:p>
            <a:pPr indent="3175">
              <a:lnSpc>
                <a:spcPct val="90000"/>
              </a:lnSpc>
              <a:buNone/>
            </a:pPr>
            <a:r>
              <a:rPr lang="en-US" b="1" dirty="0">
                <a:latin typeface="Helvetica" pitchFamily="2" charset="0"/>
              </a:rPr>
              <a:t>												</a:t>
            </a:r>
          </a:p>
          <a:p>
            <a:pPr indent="3175">
              <a:lnSpc>
                <a:spcPct val="90000"/>
              </a:lnSpc>
              <a:buNone/>
            </a:pPr>
            <a:r>
              <a:rPr lang="en-US" sz="2400" i="1" dirty="0" smtClean="0">
                <a:latin typeface="Helvetica" pitchFamily="2" charset="0"/>
              </a:rPr>
              <a:t>-The </a:t>
            </a:r>
            <a:r>
              <a:rPr lang="en-US" sz="2400" i="1" dirty="0">
                <a:latin typeface="Helvetica" pitchFamily="2" charset="0"/>
              </a:rPr>
              <a:t>American </a:t>
            </a:r>
            <a:r>
              <a:rPr lang="en-US" sz="2400" i="1" dirty="0" err="1">
                <a:latin typeface="Helvetica" pitchFamily="2" charset="0"/>
              </a:rPr>
              <a:t>Cyclopaedia</a:t>
            </a:r>
            <a:r>
              <a:rPr lang="en-US" sz="2400" i="1" dirty="0">
                <a:latin typeface="Helvetica" pitchFamily="2" charset="0"/>
              </a:rPr>
              <a:t>: A Popular Dictionary of</a:t>
            </a:r>
          </a:p>
          <a:p>
            <a:pPr indent="3175">
              <a:lnSpc>
                <a:spcPct val="90000"/>
              </a:lnSpc>
              <a:buNone/>
            </a:pPr>
            <a:r>
              <a:rPr lang="en-US" sz="2400" i="1" dirty="0">
                <a:latin typeface="Helvetica" pitchFamily="2" charset="0"/>
              </a:rPr>
              <a:t>General Knowledge, 1883</a:t>
            </a:r>
            <a:endParaRPr lang="en-US" i="1" dirty="0">
              <a:latin typeface="Helvetica" pitchFamily="2" charset="0"/>
            </a:endParaRPr>
          </a:p>
          <a:p>
            <a:endParaRPr lang="en-US" dirty="0"/>
          </a:p>
        </p:txBody>
      </p:sp>
      <p:sp>
        <p:nvSpPr>
          <p:cNvPr id="13" name="Content Placeholder 12"/>
          <p:cNvSpPr>
            <a:spLocks noGrp="1"/>
          </p:cNvSpPr>
          <p:nvPr>
            <p:ph sz="quarter" idx="14"/>
          </p:nvPr>
        </p:nvSpPr>
        <p:spPr>
          <a:xfrm>
            <a:off x="4681728" y="1676400"/>
            <a:ext cx="3566160" cy="4662487"/>
          </a:xfrm>
        </p:spPr>
        <p:txBody>
          <a:bodyPr>
            <a:normAutofit/>
          </a:bodyPr>
          <a:lstStyle/>
          <a:p>
            <a:r>
              <a:rPr lang="en-US" dirty="0" smtClean="0"/>
              <a:t>TLC</a:t>
            </a:r>
          </a:p>
          <a:p>
            <a:pPr lvl="1"/>
            <a:r>
              <a:rPr lang="en-US" dirty="0" smtClean="0"/>
              <a:t>Title: No Title</a:t>
            </a:r>
          </a:p>
          <a:p>
            <a:pPr lvl="1"/>
            <a:r>
              <a:rPr lang="en-US" dirty="0" smtClean="0"/>
              <a:t>Legend: No Legend</a:t>
            </a:r>
          </a:p>
          <a:p>
            <a:pPr lvl="1"/>
            <a:r>
              <a:rPr lang="en-US" dirty="0" smtClean="0"/>
              <a:t>Captions: </a:t>
            </a:r>
            <a:r>
              <a:rPr lang="en-US" dirty="0"/>
              <a:t>The American </a:t>
            </a:r>
            <a:r>
              <a:rPr lang="en-US" dirty="0" err="1"/>
              <a:t>Cyclopaedia</a:t>
            </a:r>
            <a:r>
              <a:rPr lang="en-US" dirty="0"/>
              <a:t>: A Popular Dictionary </a:t>
            </a:r>
            <a:r>
              <a:rPr lang="en-US" dirty="0" smtClean="0"/>
              <a:t>of General </a:t>
            </a:r>
            <a:r>
              <a:rPr lang="en-US" dirty="0"/>
              <a:t>Knowledge, </a:t>
            </a:r>
            <a:r>
              <a:rPr lang="en-US" dirty="0" smtClean="0"/>
              <a:t>1883</a:t>
            </a:r>
          </a:p>
          <a:p>
            <a:pPr lvl="1"/>
            <a:endParaRPr lang="en-US" dirty="0"/>
          </a:p>
          <a:p>
            <a:r>
              <a:rPr lang="en-US" dirty="0" smtClean="0"/>
              <a:t>Observe, Question, Reflect</a:t>
            </a:r>
          </a:p>
          <a:p>
            <a:pPr lvl="1"/>
            <a:r>
              <a:rPr lang="en-US" dirty="0" smtClean="0"/>
              <a:t>What do you Observe?</a:t>
            </a:r>
          </a:p>
          <a:p>
            <a:pPr lvl="1"/>
            <a:r>
              <a:rPr lang="en-US" dirty="0" smtClean="0"/>
              <a:t>What questions do you have?</a:t>
            </a:r>
          </a:p>
          <a:p>
            <a:pPr lvl="1"/>
            <a:r>
              <a:rPr lang="en-US" dirty="0" smtClean="0"/>
              <a:t>What reflections/inferences can you make?</a:t>
            </a:r>
            <a:endParaRPr lang="en-US" dirty="0"/>
          </a:p>
          <a:p>
            <a:pPr lvl="1"/>
            <a:endParaRPr lang="en-US" dirty="0"/>
          </a:p>
        </p:txBody>
      </p:sp>
    </p:spTree>
    <p:extLst>
      <p:ext uri="{BB962C8B-B14F-4D97-AF65-F5344CB8AC3E}">
        <p14:creationId xmlns:p14="http://schemas.microsoft.com/office/powerpoint/2010/main" val="265284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 calcmode="lin" valueType="num">
                                      <p:cBhvr additive="base">
                                        <p:cTn id="21"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anim calcmode="lin" valueType="num">
                                      <p:cBhvr additive="base">
                                        <p:cTn id="27"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
                                            <p:txEl>
                                              <p:pRg st="6" end="6"/>
                                            </p:txEl>
                                          </p:spTgt>
                                        </p:tgtEl>
                                        <p:attrNameLst>
                                          <p:attrName>style.visibility</p:attrName>
                                        </p:attrNameLst>
                                      </p:cBhvr>
                                      <p:to>
                                        <p:strVal val="visible"/>
                                      </p:to>
                                    </p:set>
                                    <p:anim calcmode="lin" valueType="num">
                                      <p:cBhvr additive="base">
                                        <p:cTn id="33"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
                                            <p:txEl>
                                              <p:pRg st="7" end="7"/>
                                            </p:txEl>
                                          </p:spTgt>
                                        </p:tgtEl>
                                        <p:attrNameLst>
                                          <p:attrName>style.visibility</p:attrName>
                                        </p:attrNameLst>
                                      </p:cBhvr>
                                      <p:to>
                                        <p:strVal val="visible"/>
                                      </p:to>
                                    </p:set>
                                    <p:anim calcmode="lin" valueType="num">
                                      <p:cBhvr additive="base">
                                        <p:cTn id="37"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
                                            <p:txEl>
                                              <p:pRg st="8" end="8"/>
                                            </p:txEl>
                                          </p:spTgt>
                                        </p:tgtEl>
                                        <p:attrNameLst>
                                          <p:attrName>style.visibility</p:attrName>
                                        </p:attrNameLst>
                                      </p:cBhvr>
                                      <p:to>
                                        <p:strVal val="visible"/>
                                      </p:to>
                                    </p:set>
                                    <p:anim calcmode="lin" valueType="num">
                                      <p:cBhvr additive="base">
                                        <p:cTn id="41"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381000"/>
            <a:ext cx="7315200" cy="1154097"/>
          </a:xfrm>
        </p:spPr>
        <p:txBody>
          <a:bodyPr/>
          <a:lstStyle/>
          <a:p>
            <a:r>
              <a:rPr lang="en-US" b="1" dirty="0" smtClean="0"/>
              <a:t>Think about…</a:t>
            </a:r>
            <a:endParaRPr lang="en-US" b="1" dirty="0"/>
          </a:p>
        </p:txBody>
      </p:sp>
      <p:sp>
        <p:nvSpPr>
          <p:cNvPr id="2" name="Content Placeholder 1"/>
          <p:cNvSpPr>
            <a:spLocks noGrp="1"/>
          </p:cNvSpPr>
          <p:nvPr>
            <p:ph sz="quarter" idx="13"/>
          </p:nvPr>
        </p:nvSpPr>
        <p:spPr>
          <a:xfrm>
            <a:off x="914400" y="1600200"/>
            <a:ext cx="3566160" cy="4736592"/>
          </a:xfrm>
          <a:prstGeom prst="rect">
            <a:avLst/>
          </a:prstGeom>
        </p:spPr>
        <p:txBody>
          <a:bodyPr>
            <a:normAutofit fontScale="70000" lnSpcReduction="20000"/>
          </a:bodyPr>
          <a:lstStyle/>
          <a:p>
            <a:pPr indent="3175">
              <a:lnSpc>
                <a:spcPct val="90000"/>
              </a:lnSpc>
              <a:buFont typeface="Arial" pitchFamily="34" charset="0"/>
              <a:buNone/>
            </a:pPr>
            <a:r>
              <a:rPr lang="en-US" altLang="en-US" sz="2700" dirty="0" smtClean="0">
                <a:latin typeface="Helvetica" pitchFamily="2" charset="0"/>
              </a:rPr>
              <a:t>“</a:t>
            </a:r>
            <a:r>
              <a:rPr lang="en-US" sz="2700" dirty="0" smtClean="0">
                <a:latin typeface="Helvetica" pitchFamily="2" charset="0"/>
              </a:rPr>
              <a:t>The Dark Ages is a term applied in its widest sense to that period of </a:t>
            </a:r>
            <a:r>
              <a:rPr lang="en-US" sz="2700" dirty="0" smtClean="0">
                <a:solidFill>
                  <a:srgbClr val="FF0000"/>
                </a:solidFill>
                <a:latin typeface="Helvetica" pitchFamily="2" charset="0"/>
              </a:rPr>
              <a:t>intellectual depression</a:t>
            </a:r>
            <a:r>
              <a:rPr lang="en-US" sz="2700" dirty="0" smtClean="0">
                <a:latin typeface="Helvetica" pitchFamily="2" charset="0"/>
              </a:rPr>
              <a:t> in the history of Europe from the establishment of the </a:t>
            </a:r>
            <a:r>
              <a:rPr lang="en-US" sz="2700" dirty="0" smtClean="0">
                <a:solidFill>
                  <a:srgbClr val="FF0000"/>
                </a:solidFill>
                <a:latin typeface="Helvetica" pitchFamily="2" charset="0"/>
              </a:rPr>
              <a:t>barbarian</a:t>
            </a:r>
            <a:r>
              <a:rPr lang="en-US" sz="2700" dirty="0" smtClean="0">
                <a:latin typeface="Helvetica" pitchFamily="2" charset="0"/>
              </a:rPr>
              <a:t> </a:t>
            </a:r>
            <a:r>
              <a:rPr lang="en-US" sz="2700" dirty="0" smtClean="0">
                <a:solidFill>
                  <a:srgbClr val="FF0000"/>
                </a:solidFill>
                <a:latin typeface="Helvetica" pitchFamily="2" charset="0"/>
              </a:rPr>
              <a:t>supremacy</a:t>
            </a:r>
            <a:r>
              <a:rPr lang="en-US" sz="2700" dirty="0" smtClean="0">
                <a:latin typeface="Helvetica" pitchFamily="2" charset="0"/>
              </a:rPr>
              <a:t> in the fifth century (400 AD) to the </a:t>
            </a:r>
            <a:r>
              <a:rPr lang="en-US" sz="2700" dirty="0" smtClean="0">
                <a:solidFill>
                  <a:srgbClr val="FF0000"/>
                </a:solidFill>
                <a:latin typeface="Helvetica" pitchFamily="2" charset="0"/>
              </a:rPr>
              <a:t>revival</a:t>
            </a:r>
            <a:r>
              <a:rPr lang="en-US" sz="2700" dirty="0" smtClean="0">
                <a:latin typeface="Helvetica" pitchFamily="2" charset="0"/>
              </a:rPr>
              <a:t> </a:t>
            </a:r>
            <a:r>
              <a:rPr lang="en-US" sz="2700" dirty="0" smtClean="0">
                <a:solidFill>
                  <a:srgbClr val="FF0000"/>
                </a:solidFill>
                <a:latin typeface="Helvetica" pitchFamily="2" charset="0"/>
              </a:rPr>
              <a:t>of learning </a:t>
            </a:r>
            <a:r>
              <a:rPr lang="en-US" sz="2700" dirty="0" smtClean="0">
                <a:latin typeface="Helvetica" pitchFamily="2" charset="0"/>
              </a:rPr>
              <a:t>at about the beginning of the fifteenth (1400 AD), thus nearly corresponding in extent with the Middle Ages.</a:t>
            </a:r>
            <a:r>
              <a:rPr lang="en-US" altLang="en-US" sz="2700" dirty="0" smtClean="0">
                <a:latin typeface="Helvetica" pitchFamily="2" charset="0"/>
              </a:rPr>
              <a:t>”</a:t>
            </a:r>
            <a:endParaRPr lang="en-US" sz="2700" dirty="0" smtClean="0">
              <a:latin typeface="Helvetica" pitchFamily="2" charset="0"/>
            </a:endParaRPr>
          </a:p>
          <a:p>
            <a:pPr indent="3175">
              <a:lnSpc>
                <a:spcPct val="90000"/>
              </a:lnSpc>
              <a:buFont typeface="Arial" pitchFamily="34" charset="0"/>
              <a:buNone/>
            </a:pPr>
            <a:r>
              <a:rPr lang="en-US" sz="2700" b="1" dirty="0" smtClean="0">
                <a:latin typeface="Helvetica" pitchFamily="2" charset="0"/>
              </a:rPr>
              <a:t>												</a:t>
            </a:r>
          </a:p>
          <a:p>
            <a:pPr indent="3175">
              <a:lnSpc>
                <a:spcPct val="90000"/>
              </a:lnSpc>
              <a:buFont typeface="Arial" pitchFamily="34" charset="0"/>
              <a:buNone/>
            </a:pPr>
            <a:r>
              <a:rPr lang="en-US" sz="2000" i="1" dirty="0" smtClean="0">
                <a:latin typeface="Helvetica" pitchFamily="2" charset="0"/>
              </a:rPr>
              <a:t>-The American </a:t>
            </a:r>
            <a:r>
              <a:rPr lang="en-US" sz="2000" i="1" dirty="0" err="1" smtClean="0">
                <a:latin typeface="Helvetica" pitchFamily="2" charset="0"/>
              </a:rPr>
              <a:t>Cyclopaedia</a:t>
            </a:r>
            <a:r>
              <a:rPr lang="en-US" sz="2000" i="1" dirty="0" smtClean="0">
                <a:latin typeface="Helvetica" pitchFamily="2" charset="0"/>
              </a:rPr>
              <a:t>: A Popular Dictionary of</a:t>
            </a:r>
          </a:p>
          <a:p>
            <a:pPr indent="3175">
              <a:lnSpc>
                <a:spcPct val="90000"/>
              </a:lnSpc>
              <a:buFont typeface="Arial" pitchFamily="34" charset="0"/>
              <a:buNone/>
            </a:pPr>
            <a:r>
              <a:rPr lang="en-US" sz="2000" i="1" dirty="0" smtClean="0">
                <a:latin typeface="Helvetica" pitchFamily="2" charset="0"/>
              </a:rPr>
              <a:t>General Knowledge, 1883</a:t>
            </a:r>
            <a:endParaRPr lang="en-US" sz="2700" i="1" dirty="0" smtClean="0">
              <a:latin typeface="Helvetica" pitchFamily="2" charset="0"/>
            </a:endParaRPr>
          </a:p>
          <a:p>
            <a:pPr indent="3175">
              <a:lnSpc>
                <a:spcPct val="90000"/>
              </a:lnSpc>
              <a:buFont typeface="Arial" pitchFamily="34" charset="0"/>
              <a:buNone/>
            </a:pPr>
            <a:endParaRPr lang="en-US" sz="2700" dirty="0" smtClean="0">
              <a:latin typeface="Helvetica" pitchFamily="2" charset="0"/>
            </a:endParaRPr>
          </a:p>
        </p:txBody>
      </p:sp>
      <p:sp>
        <p:nvSpPr>
          <p:cNvPr id="5" name="Content Placeholder 4"/>
          <p:cNvSpPr>
            <a:spLocks noGrp="1"/>
          </p:cNvSpPr>
          <p:nvPr>
            <p:ph sz="quarter" idx="14"/>
          </p:nvPr>
        </p:nvSpPr>
        <p:spPr>
          <a:xfrm>
            <a:off x="4681728" y="1600200"/>
            <a:ext cx="3566160" cy="4738687"/>
          </a:xfrm>
        </p:spPr>
        <p:txBody>
          <a:bodyPr>
            <a:normAutofit/>
          </a:bodyPr>
          <a:lstStyle/>
          <a:p>
            <a:r>
              <a:rPr lang="en-US" dirty="0" smtClean="0"/>
              <a:t>What is meant by intellectual  depression?</a:t>
            </a:r>
          </a:p>
          <a:p>
            <a:r>
              <a:rPr lang="en-US" dirty="0" smtClean="0"/>
              <a:t>What is meant by barbarian supremacy </a:t>
            </a:r>
          </a:p>
          <a:p>
            <a:r>
              <a:rPr lang="en-US" dirty="0" smtClean="0"/>
              <a:t>What is meant by the revival of learning?</a:t>
            </a:r>
          </a:p>
          <a:p>
            <a:r>
              <a:rPr lang="en-US" dirty="0" smtClean="0"/>
              <a:t>How long do the “Dark Ages” last according to this statement?</a:t>
            </a:r>
          </a:p>
        </p:txBody>
      </p:sp>
    </p:spTree>
    <p:extLst>
      <p:ext uri="{BB962C8B-B14F-4D97-AF65-F5344CB8AC3E}">
        <p14:creationId xmlns:p14="http://schemas.microsoft.com/office/powerpoint/2010/main" val="229522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1512</TotalTime>
  <Words>4265</Words>
  <Application>Microsoft Office PowerPoint</Application>
  <PresentationFormat>On-screen Show (4:3)</PresentationFormat>
  <Paragraphs>411</Paragraphs>
  <Slides>61</Slides>
  <Notes>9</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Perspective</vt:lpstr>
      <vt:lpstr>Warm Up</vt:lpstr>
      <vt:lpstr>Feudal System</vt:lpstr>
      <vt:lpstr>Manor System</vt:lpstr>
      <vt:lpstr>The Rise of the Dark Ages</vt:lpstr>
      <vt:lpstr>Learning Target</vt:lpstr>
      <vt:lpstr>Discussion</vt:lpstr>
      <vt:lpstr>Overview</vt:lpstr>
      <vt:lpstr>When working with documents, what do we do first?</vt:lpstr>
      <vt:lpstr>Think about…</vt:lpstr>
      <vt:lpstr>Discussion</vt:lpstr>
      <vt:lpstr>Dark Ages </vt:lpstr>
      <vt:lpstr>Discussion</vt:lpstr>
      <vt:lpstr>Background</vt:lpstr>
      <vt:lpstr>Why “Dark”?</vt:lpstr>
      <vt:lpstr>Why “Dark”?</vt:lpstr>
      <vt:lpstr>Today</vt:lpstr>
      <vt:lpstr>Warm Up</vt:lpstr>
      <vt:lpstr>The Rise of the Dark Ages</vt:lpstr>
      <vt:lpstr>Learning Target</vt:lpstr>
      <vt:lpstr>When working with documents, what do we do first?</vt:lpstr>
      <vt:lpstr>Document A: Textbook (Excerpt)</vt:lpstr>
      <vt:lpstr>Question 5</vt:lpstr>
      <vt:lpstr>Document B: Textbook (Excerpt)</vt:lpstr>
      <vt:lpstr>Question 4</vt:lpstr>
      <vt:lpstr>Middle Ages Timeline (“Dark Ages” according to the American Cyclopaedia, 1883)</vt:lpstr>
      <vt:lpstr>What is the Point of View for Document A as well as Document B?</vt:lpstr>
      <vt:lpstr>First Claim</vt:lpstr>
      <vt:lpstr>When citing your evidence…</vt:lpstr>
      <vt:lpstr>The American Cyclopedia entry</vt:lpstr>
      <vt:lpstr>Warm Up</vt:lpstr>
      <vt:lpstr>The Rise of the Dark Ages</vt:lpstr>
      <vt:lpstr>Learning Target</vt:lpstr>
      <vt:lpstr>When working with documents, what do we do first?</vt:lpstr>
      <vt:lpstr>Document C:  Abbey of Xanten Records (Modified)</vt:lpstr>
      <vt:lpstr>Document D: Medieval Economic Law (Modified)</vt:lpstr>
      <vt:lpstr>What is the Point of View for Document C as well as Document D?</vt:lpstr>
      <vt:lpstr>Second Claim</vt:lpstr>
      <vt:lpstr>When citing your evidence…</vt:lpstr>
      <vt:lpstr>Warm Up</vt:lpstr>
      <vt:lpstr>The Rise of the Dark Ages</vt:lpstr>
      <vt:lpstr>Learning Target</vt:lpstr>
      <vt:lpstr>When working with documents, what do we do first?</vt:lpstr>
      <vt:lpstr>Document F: The Rise of Universities </vt:lpstr>
      <vt:lpstr>Document G: Gothic Cathedrals</vt:lpstr>
      <vt:lpstr>More Images of Notre Dame Cathedral</vt:lpstr>
      <vt:lpstr>The American Cyclopedia entry</vt:lpstr>
      <vt:lpstr>What is the Point of View for Document F as well as Document G?</vt:lpstr>
      <vt:lpstr>Third Claim</vt:lpstr>
      <vt:lpstr>When citing your evidence…</vt:lpstr>
      <vt:lpstr>PowerPoint Presentation</vt:lpstr>
      <vt:lpstr>Warm Up</vt:lpstr>
      <vt:lpstr>The Rise of the Dark Ages</vt:lpstr>
      <vt:lpstr>Learning Target</vt:lpstr>
      <vt:lpstr>Hash Out Taking a Stance</vt:lpstr>
      <vt:lpstr>Warm Up</vt:lpstr>
      <vt:lpstr>The Rise of the Dark Ages</vt:lpstr>
      <vt:lpstr>Learning Target</vt:lpstr>
      <vt:lpstr>Final Claim</vt:lpstr>
      <vt:lpstr>Recap 1 Recap 2</vt:lpstr>
      <vt:lpstr>Top 10 Reasons The Dark Ages Were Not Dark</vt:lpstr>
      <vt:lpstr>Discussion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dc:title>
  <dc:creator>Meghan Law</dc:creator>
  <cp:lastModifiedBy>Meghan Law</cp:lastModifiedBy>
  <cp:revision>52</cp:revision>
  <dcterms:created xsi:type="dcterms:W3CDTF">2016-04-13T19:13:14Z</dcterms:created>
  <dcterms:modified xsi:type="dcterms:W3CDTF">2016-05-06T15:22:44Z</dcterms:modified>
</cp:coreProperties>
</file>