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6" r:id="rId4"/>
    <p:sldId id="258" r:id="rId5"/>
    <p:sldId id="268" r:id="rId6"/>
    <p:sldId id="259" r:id="rId7"/>
    <p:sldId id="261" r:id="rId8"/>
    <p:sldId id="260" r:id="rId9"/>
    <p:sldId id="262" r:id="rId10"/>
    <p:sldId id="263" r:id="rId11"/>
    <p:sldId id="264"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3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3823D03-A8D2-4B38-A0CD-8ABA3C16D4B4}" type="datetimeFigureOut">
              <a:rPr lang="en-US" smtClean="0"/>
              <a:t>9/8/2015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A72BFEF-3F76-479E-8BB0-7C7F9ED974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823D03-A8D2-4B38-A0CD-8ABA3C16D4B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823D03-A8D2-4B38-A0CD-8ABA3C16D4B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823D03-A8D2-4B38-A0CD-8ABA3C16D4B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823D03-A8D2-4B38-A0CD-8ABA3C16D4B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823D03-A8D2-4B38-A0CD-8ABA3C16D4B4}"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3823D03-A8D2-4B38-A0CD-8ABA3C16D4B4}" type="datetimeFigureOut">
              <a:rPr lang="en-US" smtClean="0"/>
              <a:t>9/8/2015</a:t>
            </a:fld>
            <a:endParaRPr lang="en-US"/>
          </a:p>
        </p:txBody>
      </p:sp>
      <p:sp>
        <p:nvSpPr>
          <p:cNvPr id="27" name="Slide Number Placeholder 26"/>
          <p:cNvSpPr>
            <a:spLocks noGrp="1"/>
          </p:cNvSpPr>
          <p:nvPr>
            <p:ph type="sldNum" sz="quarter" idx="11"/>
          </p:nvPr>
        </p:nvSpPr>
        <p:spPr/>
        <p:txBody>
          <a:bodyPr rtlCol="0"/>
          <a:lstStyle/>
          <a:p>
            <a:fld id="{AA72BFEF-3F76-479E-8BB0-7C7F9ED9746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3823D03-A8D2-4B38-A0CD-8ABA3C16D4B4}" type="datetimeFigureOut">
              <a:rPr lang="en-US" smtClean="0"/>
              <a:t>9/8/2015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A72BFEF-3F76-479E-8BB0-7C7F9ED974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23D03-A8D2-4B38-A0CD-8ABA3C16D4B4}"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823D03-A8D2-4B38-A0CD-8ABA3C16D4B4}"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823D03-A8D2-4B38-A0CD-8ABA3C16D4B4}"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2BFEF-3F76-479E-8BB0-7C7F9ED974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823D03-A8D2-4B38-A0CD-8ABA3C16D4B4}" type="datetimeFigureOut">
              <a:rPr lang="en-US" smtClean="0"/>
              <a:t>9/8/2015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A72BFEF-3F76-479E-8BB0-7C7F9ED974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r>
              <a:rPr lang="en-US" b="1" dirty="0"/>
              <a:t>As you come in, please </a:t>
            </a:r>
            <a:r>
              <a:rPr lang="en-US" b="1" dirty="0" smtClean="0"/>
              <a:t>sit in any seat </a:t>
            </a:r>
            <a:r>
              <a:rPr lang="en-US" b="1" dirty="0" smtClean="0">
                <a:solidFill>
                  <a:schemeClr val="accent2"/>
                </a:solidFill>
              </a:rPr>
              <a:t>QUIETLY </a:t>
            </a:r>
            <a:r>
              <a:rPr lang="en-US" b="1" dirty="0" smtClean="0"/>
              <a:t>until further instructed by Mrs. Law and fill </a:t>
            </a:r>
            <a:r>
              <a:rPr lang="en-US" b="1" dirty="0"/>
              <a:t>out your planner, </a:t>
            </a:r>
            <a:endParaRPr lang="en-US" dirty="0"/>
          </a:p>
        </p:txBody>
      </p:sp>
    </p:spTree>
    <p:extLst>
      <p:ext uri="{BB962C8B-B14F-4D97-AF65-F5344CB8AC3E}">
        <p14:creationId xmlns:p14="http://schemas.microsoft.com/office/powerpoint/2010/main" val="3393502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Tools</a:t>
            </a:r>
            <a:endParaRPr lang="en-US" dirty="0"/>
          </a:p>
        </p:txBody>
      </p:sp>
      <p:sp>
        <p:nvSpPr>
          <p:cNvPr id="3" name="Content Placeholder 2"/>
          <p:cNvSpPr>
            <a:spLocks noGrp="1"/>
          </p:cNvSpPr>
          <p:nvPr>
            <p:ph idx="1"/>
          </p:nvPr>
        </p:nvSpPr>
        <p:spPr/>
        <p:txBody>
          <a:bodyPr>
            <a:normAutofit/>
          </a:bodyPr>
          <a:lstStyle/>
          <a:p>
            <a:r>
              <a:rPr lang="en-US" dirty="0" smtClean="0"/>
              <a:t>What tools does a carpenter use?  Much like a carpenter, a historian uses tools to study the past such as primary and secondary resources.</a:t>
            </a:r>
          </a:p>
          <a:p>
            <a:pPr lvl="1"/>
            <a:r>
              <a:rPr lang="en-US" dirty="0" smtClean="0"/>
              <a:t>Primary Resources- something written or created by a person who witnessed a historical event</a:t>
            </a:r>
          </a:p>
          <a:p>
            <a:pPr lvl="1"/>
            <a:r>
              <a:rPr lang="en-US" dirty="0" smtClean="0"/>
              <a:t>Secondary Resources- an account of a historical event written by someone who did not witness the event</a:t>
            </a:r>
            <a:endParaRPr lang="en-US" dirty="0"/>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373319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Evidence</a:t>
            </a:r>
            <a:endParaRPr lang="en-US" dirty="0"/>
          </a:p>
        </p:txBody>
      </p:sp>
      <p:sp>
        <p:nvSpPr>
          <p:cNvPr id="3" name="Content Placeholder 2"/>
          <p:cNvSpPr>
            <a:spLocks noGrp="1"/>
          </p:cNvSpPr>
          <p:nvPr>
            <p:ph idx="1"/>
          </p:nvPr>
        </p:nvSpPr>
        <p:spPr/>
        <p:txBody>
          <a:bodyPr/>
          <a:lstStyle/>
          <a:p>
            <a:r>
              <a:rPr lang="en-US" dirty="0" smtClean="0"/>
              <a:t>Detectives use fingerprints and other evidence to solve crimes. Historian use evidence from primary and secondary sources to analyze history.</a:t>
            </a:r>
          </a:p>
          <a:p>
            <a:r>
              <a:rPr lang="en-US" dirty="0" smtClean="0"/>
              <a:t>They sift through all the sources to draw conclusions about the events.</a:t>
            </a:r>
          </a:p>
          <a:p>
            <a:endParaRPr lang="en-US" dirty="0"/>
          </a:p>
        </p:txBody>
      </p:sp>
    </p:spTree>
    <p:extLst>
      <p:ext uri="{BB962C8B-B14F-4D97-AF65-F5344CB8AC3E}">
        <p14:creationId xmlns:p14="http://schemas.microsoft.com/office/powerpoint/2010/main" val="1989570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09" y="533400"/>
            <a:ext cx="8229600" cy="1066800"/>
          </a:xfrm>
        </p:spPr>
        <p:txBody>
          <a:bodyPr>
            <a:normAutofit fontScale="90000"/>
          </a:bodyPr>
          <a:lstStyle/>
          <a:p>
            <a:r>
              <a:rPr lang="en-US" dirty="0" smtClean="0"/>
              <a:t>Reviewing</a:t>
            </a:r>
            <a:br>
              <a:rPr lang="en-US" dirty="0" smtClean="0"/>
            </a:br>
            <a:r>
              <a:rPr lang="en-US" dirty="0" smtClean="0"/>
              <a:t>How do Historians Study the Past?</a:t>
            </a:r>
            <a:endParaRPr lang="en-US" dirty="0"/>
          </a:p>
        </p:txBody>
      </p:sp>
      <p:sp>
        <p:nvSpPr>
          <p:cNvPr id="4" name="Oval 3"/>
          <p:cNvSpPr/>
          <p:nvPr/>
        </p:nvSpPr>
        <p:spPr>
          <a:xfrm>
            <a:off x="3276600" y="3124200"/>
            <a:ext cx="2743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Historian’s Job</a:t>
            </a:r>
            <a:endParaRPr lang="en-US" dirty="0"/>
          </a:p>
        </p:txBody>
      </p:sp>
      <p:sp>
        <p:nvSpPr>
          <p:cNvPr id="5" name="Rounded Rectangle 4"/>
          <p:cNvSpPr/>
          <p:nvPr/>
        </p:nvSpPr>
        <p:spPr>
          <a:xfrm>
            <a:off x="838200" y="1752600"/>
            <a:ext cx="3200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Ask Questions: </a:t>
            </a:r>
          </a:p>
          <a:p>
            <a:pPr algn="ctr"/>
            <a:r>
              <a:rPr lang="en-US" dirty="0" smtClean="0"/>
              <a:t>How have groups interacted?  </a:t>
            </a:r>
          </a:p>
          <a:p>
            <a:pPr algn="ctr"/>
            <a:r>
              <a:rPr lang="en-US" dirty="0" smtClean="0"/>
              <a:t>What have been the results?</a:t>
            </a:r>
            <a:endParaRPr lang="en-US" dirty="0"/>
          </a:p>
        </p:txBody>
      </p:sp>
      <p:sp>
        <p:nvSpPr>
          <p:cNvPr id="6" name="Rounded Rectangle 5"/>
          <p:cNvSpPr/>
          <p:nvPr/>
        </p:nvSpPr>
        <p:spPr>
          <a:xfrm>
            <a:off x="5638800" y="1752600"/>
            <a:ext cx="2971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Using Tools: </a:t>
            </a:r>
          </a:p>
          <a:p>
            <a:pPr algn="ctr"/>
            <a:r>
              <a:rPr lang="en-US" dirty="0" smtClean="0"/>
              <a:t>Primary Sources</a:t>
            </a:r>
          </a:p>
          <a:p>
            <a:pPr algn="ctr"/>
            <a:r>
              <a:rPr lang="en-US" dirty="0" smtClean="0"/>
              <a:t>Secondary Sources</a:t>
            </a:r>
            <a:endParaRPr lang="en-US" dirty="0"/>
          </a:p>
        </p:txBody>
      </p:sp>
      <p:sp>
        <p:nvSpPr>
          <p:cNvPr id="7" name="Rounded Rectangle 6"/>
          <p:cNvSpPr/>
          <p:nvPr/>
        </p:nvSpPr>
        <p:spPr>
          <a:xfrm>
            <a:off x="3124200" y="5082988"/>
            <a:ext cx="3124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Examine Evidence:</a:t>
            </a:r>
          </a:p>
          <a:p>
            <a:pPr algn="ctr"/>
            <a:r>
              <a:rPr lang="en-US" dirty="0" smtClean="0"/>
              <a:t>Evaluating Sources</a:t>
            </a:r>
          </a:p>
          <a:p>
            <a:pPr algn="ctr"/>
            <a:r>
              <a:rPr lang="en-US" dirty="0" smtClean="0"/>
              <a:t>Testing Theories</a:t>
            </a:r>
            <a:endParaRPr lang="en-US" dirty="0"/>
          </a:p>
        </p:txBody>
      </p:sp>
      <p:cxnSp>
        <p:nvCxnSpPr>
          <p:cNvPr id="9" name="Straight Arrow Connector 8"/>
          <p:cNvCxnSpPr/>
          <p:nvPr/>
        </p:nvCxnSpPr>
        <p:spPr>
          <a:xfrm flipH="1" flipV="1">
            <a:off x="2819400" y="29718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019800" y="2971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48200" y="44196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115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a:t>
            </a:r>
            <a:endParaRPr lang="en-US" dirty="0"/>
          </a:p>
        </p:txBody>
      </p:sp>
      <p:sp>
        <p:nvSpPr>
          <p:cNvPr id="3" name="Content Placeholder 2"/>
          <p:cNvSpPr>
            <a:spLocks noGrp="1"/>
          </p:cNvSpPr>
          <p:nvPr>
            <p:ph idx="1"/>
          </p:nvPr>
        </p:nvSpPr>
        <p:spPr/>
        <p:txBody>
          <a:bodyPr/>
          <a:lstStyle/>
          <a:p>
            <a:r>
              <a:rPr lang="en-US" dirty="0" smtClean="0"/>
              <a:t>In this class, you are becoming a historian.  In order to learn about any event in the past, what do you need to do? </a:t>
            </a:r>
          </a:p>
          <a:p>
            <a:pPr marL="0" indent="0" algn="ctr">
              <a:buNone/>
            </a:pPr>
            <a:r>
              <a:rPr lang="en-US" dirty="0" smtClean="0"/>
              <a:t>HINT: CER</a:t>
            </a:r>
            <a:endParaRPr lang="en-US" dirty="0"/>
          </a:p>
        </p:txBody>
      </p:sp>
    </p:spTree>
    <p:extLst>
      <p:ext uri="{BB962C8B-B14F-4D97-AF65-F5344CB8AC3E}">
        <p14:creationId xmlns:p14="http://schemas.microsoft.com/office/powerpoint/2010/main" val="2608378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Warm Up</a:t>
            </a:r>
            <a:br>
              <a:rPr lang="en-US" dirty="0" smtClean="0"/>
            </a:br>
            <a:endParaRPr lang="en-US" dirty="0"/>
          </a:p>
        </p:txBody>
      </p:sp>
      <p:sp>
        <p:nvSpPr>
          <p:cNvPr id="3" name="Content Placeholder 2"/>
          <p:cNvSpPr>
            <a:spLocks noGrp="1"/>
          </p:cNvSpPr>
          <p:nvPr>
            <p:ph idx="1"/>
          </p:nvPr>
        </p:nvSpPr>
        <p:spPr/>
        <p:txBody>
          <a:bodyPr/>
          <a:lstStyle/>
          <a:p>
            <a:r>
              <a:rPr lang="en-US" dirty="0" smtClean="0"/>
              <a:t>Why do we need to learn about the past?</a:t>
            </a:r>
          </a:p>
          <a:p>
            <a:r>
              <a:rPr lang="en-US" dirty="0" smtClean="0"/>
              <a:t>How do </a:t>
            </a:r>
            <a:r>
              <a:rPr lang="en-US" dirty="0" smtClean="0"/>
              <a:t>we figure </a:t>
            </a:r>
            <a:r>
              <a:rPr lang="en-US" dirty="0" smtClean="0"/>
              <a:t>out what happened in the past?</a:t>
            </a:r>
            <a:endParaRPr lang="en-US" dirty="0"/>
          </a:p>
        </p:txBody>
      </p:sp>
    </p:spTree>
    <p:extLst>
      <p:ext uri="{BB962C8B-B14F-4D97-AF65-F5344CB8AC3E}">
        <p14:creationId xmlns:p14="http://schemas.microsoft.com/office/powerpoint/2010/main" val="278242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Historians Study the Past</a:t>
            </a:r>
            <a:endParaRPr lang="en-US" dirty="0"/>
          </a:p>
        </p:txBody>
      </p:sp>
      <p:sp>
        <p:nvSpPr>
          <p:cNvPr id="3" name="Subtitle 2"/>
          <p:cNvSpPr>
            <a:spLocks noGrp="1"/>
          </p:cNvSpPr>
          <p:nvPr>
            <p:ph type="subTitle" idx="1"/>
          </p:nvPr>
        </p:nvSpPr>
        <p:spPr/>
        <p:txBody>
          <a:bodyPr/>
          <a:lstStyle/>
          <a:p>
            <a:r>
              <a:rPr lang="en-US" dirty="0" smtClean="0"/>
              <a:t>Essential Question:  What questions do historians ask to help them understand the past?</a:t>
            </a:r>
            <a:endParaRPr lang="en-US" dirty="0"/>
          </a:p>
        </p:txBody>
      </p:sp>
    </p:spTree>
    <p:extLst>
      <p:ext uri="{BB962C8B-B14F-4D97-AF65-F5344CB8AC3E}">
        <p14:creationId xmlns:p14="http://schemas.microsoft.com/office/powerpoint/2010/main" val="34348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Students will be able to:</a:t>
            </a:r>
          </a:p>
          <a:p>
            <a:pPr lvl="1"/>
            <a:r>
              <a:rPr lang="en-US" dirty="0" smtClean="0"/>
              <a:t>Analyze the reasons why people study history</a:t>
            </a:r>
          </a:p>
          <a:p>
            <a:pPr lvl="1"/>
            <a:r>
              <a:rPr lang="en-US" dirty="0" smtClean="0"/>
              <a:t>Describe the tools historians use to study the past</a:t>
            </a:r>
          </a:p>
          <a:p>
            <a:pPr lvl="1"/>
            <a:r>
              <a:rPr lang="en-US" dirty="0" smtClean="0"/>
              <a:t>Explain how our understanding of history is always subject to change</a:t>
            </a:r>
            <a:endParaRPr lang="en-US" dirty="0"/>
          </a:p>
        </p:txBody>
      </p:sp>
    </p:spTree>
    <p:extLst>
      <p:ext uri="{BB962C8B-B14F-4D97-AF65-F5344CB8AC3E}">
        <p14:creationId xmlns:p14="http://schemas.microsoft.com/office/powerpoint/2010/main" val="390351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Goal and Learning Target</a:t>
            </a:r>
            <a:endParaRPr lang="en-US" dirty="0"/>
          </a:p>
        </p:txBody>
      </p:sp>
      <p:sp>
        <p:nvSpPr>
          <p:cNvPr id="3" name="Content Placeholder 2"/>
          <p:cNvSpPr>
            <a:spLocks noGrp="1"/>
          </p:cNvSpPr>
          <p:nvPr>
            <p:ph idx="1"/>
          </p:nvPr>
        </p:nvSpPr>
        <p:spPr/>
        <p:txBody>
          <a:bodyPr/>
          <a:lstStyle/>
          <a:p>
            <a:r>
              <a:rPr lang="en-US" dirty="0" smtClean="0"/>
              <a:t>Students will be able to analyze historical sources for accuracy.</a:t>
            </a:r>
          </a:p>
          <a:p>
            <a:r>
              <a:rPr lang="en-US" dirty="0" smtClean="0"/>
              <a:t>The purpose of this is so students can evaluate primary and secondary resources to determine point of vie.</a:t>
            </a:r>
            <a:endParaRPr lang="en-US" dirty="0"/>
          </a:p>
        </p:txBody>
      </p:sp>
    </p:spTree>
    <p:extLst>
      <p:ext uri="{BB962C8B-B14F-4D97-AF65-F5344CB8AC3E}">
        <p14:creationId xmlns:p14="http://schemas.microsoft.com/office/powerpoint/2010/main" val="685860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a:t>
            </a:r>
            <a:endParaRPr lang="en-US" dirty="0"/>
          </a:p>
        </p:txBody>
      </p:sp>
      <p:sp>
        <p:nvSpPr>
          <p:cNvPr id="3" name="Content Placeholder 2"/>
          <p:cNvSpPr>
            <a:spLocks noGrp="1"/>
          </p:cNvSpPr>
          <p:nvPr>
            <p:ph idx="1"/>
          </p:nvPr>
        </p:nvSpPr>
        <p:spPr/>
        <p:txBody>
          <a:bodyPr>
            <a:normAutofit/>
          </a:bodyPr>
          <a:lstStyle/>
          <a:p>
            <a:r>
              <a:rPr lang="en-US" dirty="0" smtClean="0"/>
              <a:t>Primary Resources- something written or created by a person who witnessed a historical event</a:t>
            </a:r>
          </a:p>
          <a:p>
            <a:r>
              <a:rPr lang="en-US" dirty="0" smtClean="0"/>
              <a:t>Secondary Resources- an account of a historical event written by someone who did not witness the event</a:t>
            </a:r>
          </a:p>
          <a:p>
            <a:r>
              <a:rPr lang="en-US" dirty="0" smtClean="0"/>
              <a:t>Oral History- an unwritten account of an event</a:t>
            </a:r>
            <a:endParaRPr lang="en-US" dirty="0"/>
          </a:p>
        </p:txBody>
      </p:sp>
    </p:spTree>
    <p:extLst>
      <p:ext uri="{BB962C8B-B14F-4D97-AF65-F5344CB8AC3E}">
        <p14:creationId xmlns:p14="http://schemas.microsoft.com/office/powerpoint/2010/main" val="2245582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a:t>
            </a:r>
            <a:r>
              <a:rPr lang="en-US" dirty="0"/>
              <a:t>S</a:t>
            </a:r>
            <a:r>
              <a:rPr lang="en-US" dirty="0" smtClean="0"/>
              <a:t>tudy History?</a:t>
            </a:r>
            <a:endParaRPr lang="en-US" dirty="0"/>
          </a:p>
        </p:txBody>
      </p:sp>
      <p:sp>
        <p:nvSpPr>
          <p:cNvPr id="6" name="Text Placeholder 5"/>
          <p:cNvSpPr>
            <a:spLocks noGrp="1"/>
          </p:cNvSpPr>
          <p:nvPr>
            <p:ph type="body" idx="1"/>
          </p:nvPr>
        </p:nvSpPr>
        <p:spPr>
          <a:xfrm>
            <a:off x="722313" y="3367088"/>
            <a:ext cx="7772400" cy="2881312"/>
          </a:xfrm>
        </p:spPr>
        <p:txBody>
          <a:bodyPr>
            <a:normAutofit/>
          </a:bodyPr>
          <a:lstStyle/>
          <a:p>
            <a:r>
              <a:rPr lang="en-US" dirty="0" smtClean="0"/>
              <a:t>When historians examine past events, they try to find patterns.  They look for causes and effects that explain how and why events happened.  They also try to understand why some ideas and traditions last and why other dies out.  Just as important, historians attempt to see the past through the eyes of the people who lived it.  By doing so, historians gain greater insight into human nature and answer important historical questions</a:t>
            </a:r>
            <a:endParaRPr lang="en-US" dirty="0"/>
          </a:p>
        </p:txBody>
      </p:sp>
    </p:spTree>
    <p:extLst>
      <p:ext uri="{BB962C8B-B14F-4D97-AF65-F5344CB8AC3E}">
        <p14:creationId xmlns:p14="http://schemas.microsoft.com/office/powerpoint/2010/main" val="211877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782782"/>
            <a:ext cx="8229600" cy="1066800"/>
          </a:xfrm>
        </p:spPr>
        <p:txBody>
          <a:bodyPr/>
          <a:lstStyle/>
          <a:p>
            <a:r>
              <a:rPr lang="en-US" dirty="0" smtClean="0"/>
              <a:t>How do Historians Study the Past?</a:t>
            </a:r>
            <a:endParaRPr lang="en-US" dirty="0"/>
          </a:p>
        </p:txBody>
      </p:sp>
      <p:sp>
        <p:nvSpPr>
          <p:cNvPr id="4" name="Oval 3"/>
          <p:cNvSpPr/>
          <p:nvPr/>
        </p:nvSpPr>
        <p:spPr>
          <a:xfrm>
            <a:off x="3276600" y="3124200"/>
            <a:ext cx="2743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Historian’s Job</a:t>
            </a:r>
            <a:endParaRPr lang="en-US" dirty="0"/>
          </a:p>
        </p:txBody>
      </p:sp>
      <p:sp>
        <p:nvSpPr>
          <p:cNvPr id="5" name="Rounded Rectangle 4"/>
          <p:cNvSpPr/>
          <p:nvPr/>
        </p:nvSpPr>
        <p:spPr>
          <a:xfrm>
            <a:off x="838200" y="1828800"/>
            <a:ext cx="2895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Ask Questions</a:t>
            </a:r>
            <a:endParaRPr lang="en-US" dirty="0"/>
          </a:p>
        </p:txBody>
      </p:sp>
      <p:sp>
        <p:nvSpPr>
          <p:cNvPr id="6" name="Rounded Rectangle 5"/>
          <p:cNvSpPr/>
          <p:nvPr/>
        </p:nvSpPr>
        <p:spPr>
          <a:xfrm>
            <a:off x="5638800" y="1752600"/>
            <a:ext cx="2971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Using Tools</a:t>
            </a:r>
            <a:endParaRPr lang="en-US" dirty="0"/>
          </a:p>
        </p:txBody>
      </p:sp>
      <p:sp>
        <p:nvSpPr>
          <p:cNvPr id="7" name="Rounded Rectangle 6"/>
          <p:cNvSpPr/>
          <p:nvPr/>
        </p:nvSpPr>
        <p:spPr>
          <a:xfrm>
            <a:off x="3124200" y="5082988"/>
            <a:ext cx="3124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Examine Evidence</a:t>
            </a:r>
            <a:endParaRPr lang="en-US" dirty="0"/>
          </a:p>
        </p:txBody>
      </p:sp>
      <p:cxnSp>
        <p:nvCxnSpPr>
          <p:cNvPr id="9" name="Straight Arrow Connector 8"/>
          <p:cNvCxnSpPr/>
          <p:nvPr/>
        </p:nvCxnSpPr>
        <p:spPr>
          <a:xfrm flipH="1" flipV="1">
            <a:off x="2819400" y="29718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019800" y="2971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48200" y="44196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71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Questions</a:t>
            </a:r>
            <a:endParaRPr lang="en-US" dirty="0"/>
          </a:p>
        </p:txBody>
      </p:sp>
      <p:sp>
        <p:nvSpPr>
          <p:cNvPr id="3" name="Content Placeholder 2"/>
          <p:cNvSpPr>
            <a:spLocks noGrp="1"/>
          </p:cNvSpPr>
          <p:nvPr>
            <p:ph idx="1"/>
          </p:nvPr>
        </p:nvSpPr>
        <p:spPr/>
        <p:txBody>
          <a:bodyPr>
            <a:normAutofit/>
          </a:bodyPr>
          <a:lstStyle/>
          <a:p>
            <a:r>
              <a:rPr lang="en-US" dirty="0" smtClean="0"/>
              <a:t>Historians ask questions like:</a:t>
            </a:r>
          </a:p>
          <a:p>
            <a:pPr lvl="1"/>
            <a:r>
              <a:rPr lang="en-US" dirty="0" smtClean="0"/>
              <a:t>How have groups or societies interacted, and what have been the results?</a:t>
            </a:r>
          </a:p>
          <a:p>
            <a:pPr lvl="1"/>
            <a:r>
              <a:rPr lang="en-US" dirty="0" smtClean="0"/>
              <a:t>How have leaders governed societies?</a:t>
            </a:r>
          </a:p>
          <a:p>
            <a:pPr lvl="1"/>
            <a:r>
              <a:rPr lang="en-US" dirty="0" smtClean="0"/>
              <a:t>How have belief systems developed and changed?</a:t>
            </a:r>
          </a:p>
          <a:p>
            <a:pPr lvl="1"/>
            <a:r>
              <a:rPr lang="en-US" dirty="0" smtClean="0"/>
              <a:t>How have societies dealt with differences among their people?</a:t>
            </a:r>
          </a:p>
          <a:p>
            <a:pPr lvl="1"/>
            <a:r>
              <a:rPr lang="en-US" dirty="0" smtClean="0"/>
              <a:t>How have societies tried to protect people’s security?</a:t>
            </a:r>
          </a:p>
          <a:p>
            <a:pPr lvl="1"/>
            <a:r>
              <a:rPr lang="en-US" dirty="0" smtClean="0"/>
              <a:t>How are societies similar and different?</a:t>
            </a:r>
          </a:p>
          <a:p>
            <a:pPr marL="457200" lvl="1" indent="0">
              <a:buNone/>
            </a:pPr>
            <a:endParaRPr lang="en-US" dirty="0"/>
          </a:p>
        </p:txBody>
      </p:sp>
    </p:spTree>
    <p:extLst>
      <p:ext uri="{BB962C8B-B14F-4D97-AF65-F5344CB8AC3E}">
        <p14:creationId xmlns:p14="http://schemas.microsoft.com/office/powerpoint/2010/main" val="15118180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297</TotalTime>
  <Words>497</Words>
  <Application>Microsoft Office PowerPoint</Application>
  <PresentationFormat>On-screen Show (4:3)</PresentationFormat>
  <Paragraphs>55</Paragraphs>
  <Slides>13</Slides>
  <Notes>0</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Directions</vt:lpstr>
      <vt:lpstr>Warm Up </vt:lpstr>
      <vt:lpstr>How Historians Study the Past</vt:lpstr>
      <vt:lpstr>Objective</vt:lpstr>
      <vt:lpstr>Unit Goal and Learning Target</vt:lpstr>
      <vt:lpstr>Key Vocabulary</vt:lpstr>
      <vt:lpstr>Why Study History?</vt:lpstr>
      <vt:lpstr>How do Historians Study the Past?</vt:lpstr>
      <vt:lpstr>Ask Questions</vt:lpstr>
      <vt:lpstr>Using Tools</vt:lpstr>
      <vt:lpstr>Examining Evidence</vt:lpstr>
      <vt:lpstr>Reviewing How do Historians Study the Past?</vt:lpstr>
      <vt:lpstr>Processing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9</cp:revision>
  <dcterms:created xsi:type="dcterms:W3CDTF">2015-07-30T20:22:31Z</dcterms:created>
  <dcterms:modified xsi:type="dcterms:W3CDTF">2015-09-08T17:20:52Z</dcterms:modified>
</cp:coreProperties>
</file>