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1" r:id="rId5"/>
    <p:sldId id="266" r:id="rId6"/>
    <p:sldId id="280" r:id="rId7"/>
    <p:sldId id="286" r:id="rId8"/>
    <p:sldId id="271" r:id="rId9"/>
    <p:sldId id="259" r:id="rId10"/>
    <p:sldId id="267" r:id="rId11"/>
    <p:sldId id="279" r:id="rId12"/>
    <p:sldId id="263" r:id="rId13"/>
    <p:sldId id="269" r:id="rId14"/>
    <p:sldId id="292" r:id="rId15"/>
    <p:sldId id="291" r:id="rId16"/>
    <p:sldId id="270" r:id="rId17"/>
    <p:sldId id="268"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2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6787E0-FE54-4F40-A66F-C31BE17678F1}"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CCBD-BFB0-48EE-A038-5AC3DBE073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787E0-FE54-4F40-A66F-C31BE17678F1}"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CCBD-BFB0-48EE-A038-5AC3DBE073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787E0-FE54-4F40-A66F-C31BE17678F1}"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CCBD-BFB0-48EE-A038-5AC3DBE073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787E0-FE54-4F40-A66F-C31BE17678F1}"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CCBD-BFB0-48EE-A038-5AC3DBE073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787E0-FE54-4F40-A66F-C31BE17678F1}"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8CCBD-BFB0-48EE-A038-5AC3DBE073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6787E0-FE54-4F40-A66F-C31BE17678F1}"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8CCBD-BFB0-48EE-A038-5AC3DBE073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787E0-FE54-4F40-A66F-C31BE17678F1}"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8CCBD-BFB0-48EE-A038-5AC3DBE073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787E0-FE54-4F40-A66F-C31BE17678F1}"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8CCBD-BFB0-48EE-A038-5AC3DBE073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787E0-FE54-4F40-A66F-C31BE17678F1}"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8CCBD-BFB0-48EE-A038-5AC3DBE073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787E0-FE54-4F40-A66F-C31BE17678F1}"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8CCBD-BFB0-48EE-A038-5AC3DBE0734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B6787E0-FE54-4F40-A66F-C31BE17678F1}" type="datetimeFigureOut">
              <a:rPr lang="en-US" smtClean="0"/>
              <a:t>5/10/2016</a:t>
            </a:fld>
            <a:endParaRPr lang="en-US"/>
          </a:p>
        </p:txBody>
      </p:sp>
      <p:sp>
        <p:nvSpPr>
          <p:cNvPr id="9" name="Slide Number Placeholder 8"/>
          <p:cNvSpPr>
            <a:spLocks noGrp="1"/>
          </p:cNvSpPr>
          <p:nvPr>
            <p:ph type="sldNum" sz="quarter" idx="11"/>
          </p:nvPr>
        </p:nvSpPr>
        <p:spPr/>
        <p:txBody>
          <a:bodyPr/>
          <a:lstStyle/>
          <a:p>
            <a:fld id="{9878CCBD-BFB0-48EE-A038-5AC3DBE0734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878CCBD-BFB0-48EE-A038-5AC3DBE0734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6787E0-FE54-4F40-A66F-C31BE17678F1}" type="datetimeFigureOut">
              <a:rPr lang="en-US" smtClean="0"/>
              <a:t>5/10/2016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sz="3200" dirty="0"/>
              <a:t>With the rise of Feudalism, what other organization started to gain power</a:t>
            </a:r>
            <a:r>
              <a:rPr lang="en-US" sz="3200" dirty="0" smtClean="0"/>
              <a:t>?</a:t>
            </a:r>
          </a:p>
          <a:p>
            <a:endParaRPr lang="en-US" sz="3200" b="0" dirty="0" smtClean="0">
              <a:effectLst/>
            </a:endParaRPr>
          </a:p>
          <a:p>
            <a:pPr marL="0" indent="0">
              <a:buNone/>
            </a:pPr>
            <a:r>
              <a:rPr lang="en-US" dirty="0" smtClean="0"/>
              <a:t/>
            </a:r>
            <a:br>
              <a:rPr lang="en-US" dirty="0" smtClean="0"/>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7401"/>
            <a:ext cx="4889500" cy="392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383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0"/>
            <a:ext cx="7772400" cy="1362075"/>
          </a:xfrm>
        </p:spPr>
        <p:txBody>
          <a:bodyPr>
            <a:normAutofit fontScale="90000"/>
          </a:bodyPr>
          <a:lstStyle/>
          <a:p>
            <a:r>
              <a:rPr lang="en-US" dirty="0"/>
              <a:t>In the Middle Ages, almost all Europeans were Christians and members of the Roman Catholic Church.  </a:t>
            </a:r>
            <a:r>
              <a:rPr lang="en-US" dirty="0" smtClean="0"/>
              <a:t/>
            </a:r>
            <a:br>
              <a:rPr lang="en-US" dirty="0" smtClean="0"/>
            </a:br>
            <a:r>
              <a:rPr lang="en-US" dirty="0" smtClean="0"/>
              <a:t>IN </a:t>
            </a:r>
            <a:r>
              <a:rPr lang="en-US" dirty="0"/>
              <a:t>Southwest Asia, most people were Muslims.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799"/>
            <a:ext cx="5562600" cy="268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24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Terms</a:t>
            </a:r>
            <a:endParaRPr lang="en-US" dirty="0"/>
          </a:p>
        </p:txBody>
      </p:sp>
      <p:sp>
        <p:nvSpPr>
          <p:cNvPr id="3" name="Text Placeholder 2"/>
          <p:cNvSpPr>
            <a:spLocks noGrp="1"/>
          </p:cNvSpPr>
          <p:nvPr>
            <p:ph type="body" idx="1"/>
          </p:nvPr>
        </p:nvSpPr>
        <p:spPr/>
        <p:txBody>
          <a:bodyPr/>
          <a:lstStyle/>
          <a:p>
            <a:r>
              <a:rPr lang="en-US" dirty="0"/>
              <a:t>Islam and Muslim are words that are both interconnected and are used to represent the message and religion revealed to Prophet Muhammad. </a:t>
            </a:r>
            <a:endParaRPr lang="en-US" dirty="0" smtClean="0"/>
          </a:p>
          <a:p>
            <a:r>
              <a:rPr lang="en-US" b="1" dirty="0" smtClean="0"/>
              <a:t>I </a:t>
            </a:r>
            <a:r>
              <a:rPr lang="en-US" b="1" dirty="0"/>
              <a:t>am a Muslim, my religion is Islam.</a:t>
            </a:r>
          </a:p>
        </p:txBody>
      </p:sp>
    </p:spTree>
    <p:extLst>
      <p:ext uri="{BB962C8B-B14F-4D97-AF65-F5344CB8AC3E}">
        <p14:creationId xmlns:p14="http://schemas.microsoft.com/office/powerpoint/2010/main" val="3092885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Non-Christians</a:t>
            </a:r>
            <a:endParaRPr lang="en-US" dirty="0"/>
          </a:p>
        </p:txBody>
      </p:sp>
      <p:sp>
        <p:nvSpPr>
          <p:cNvPr id="3" name="Content Placeholder 2"/>
          <p:cNvSpPr>
            <a:spLocks noGrp="1"/>
          </p:cNvSpPr>
          <p:nvPr>
            <p:ph idx="1"/>
          </p:nvPr>
        </p:nvSpPr>
        <p:spPr/>
        <p:txBody>
          <a:bodyPr>
            <a:normAutofit/>
          </a:bodyPr>
          <a:lstStyle/>
          <a:p>
            <a:r>
              <a:rPr lang="en-US" dirty="0" smtClean="0"/>
              <a:t>Jewish communities existed in Europe for centuries. Many Jewish people were moneylenders since Christians were not allowed to enter that profession of lending money.</a:t>
            </a:r>
          </a:p>
          <a:p>
            <a:r>
              <a:rPr lang="en-US" dirty="0" smtClean="0"/>
              <a:t>As Europe became more Christianized, tolerance for non-Christians decreased</a:t>
            </a:r>
          </a:p>
          <a:p>
            <a:r>
              <a:rPr lang="en-US" dirty="0" smtClean="0"/>
              <a:t>Jews sought refuge in Eastern Europe and the Holy Land</a:t>
            </a:r>
            <a:endParaRPr lang="en-US" dirty="0"/>
          </a:p>
        </p:txBody>
      </p:sp>
    </p:spTree>
    <p:extLst>
      <p:ext uri="{BB962C8B-B14F-4D97-AF65-F5344CB8AC3E}">
        <p14:creationId xmlns:p14="http://schemas.microsoft.com/office/powerpoint/2010/main" val="86948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Crusades</a:t>
            </a:r>
            <a:endParaRPr lang="en-US" dirty="0"/>
          </a:p>
        </p:txBody>
      </p:sp>
      <p:sp>
        <p:nvSpPr>
          <p:cNvPr id="5" name="Text Placeholder 4"/>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33400"/>
            <a:ext cx="755941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105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077200" cy="1143000"/>
          </a:xfrm>
        </p:spPr>
        <p:txBody>
          <a:bodyPr/>
          <a:lstStyle/>
          <a:p>
            <a:r>
              <a:rPr lang="en-US" dirty="0" smtClean="0"/>
              <a:t>The Christian Church and Politics</a:t>
            </a:r>
            <a:endParaRPr lang="en-US" dirty="0"/>
          </a:p>
        </p:txBody>
      </p:sp>
      <p:sp>
        <p:nvSpPr>
          <p:cNvPr id="3" name="Content Placeholder 2"/>
          <p:cNvSpPr>
            <a:spLocks noGrp="1"/>
          </p:cNvSpPr>
          <p:nvPr>
            <p:ph idx="1"/>
          </p:nvPr>
        </p:nvSpPr>
        <p:spPr/>
        <p:txBody>
          <a:bodyPr/>
          <a:lstStyle/>
          <a:p>
            <a:r>
              <a:rPr lang="en-US" dirty="0" smtClean="0"/>
              <a:t>The pope wanted Europeans to take over the Holy Land, the region in which Jesus had lived.  For many years, the region had been in the hands of another religious group, the Muslims.</a:t>
            </a:r>
          </a:p>
          <a:p>
            <a:endParaRPr lang="en-US" dirty="0"/>
          </a:p>
          <a:p>
            <a:r>
              <a:rPr lang="en-US" dirty="0" smtClean="0"/>
              <a:t>Thousands of people answered the pope’s call for the Crusades.  They traveled  thousands of miles to fight the church's enemies.  </a:t>
            </a:r>
            <a:endParaRPr lang="en-US" dirty="0"/>
          </a:p>
        </p:txBody>
      </p:sp>
    </p:spTree>
    <p:extLst>
      <p:ext uri="{BB962C8B-B14F-4D97-AF65-F5344CB8AC3E}">
        <p14:creationId xmlns:p14="http://schemas.microsoft.com/office/powerpoint/2010/main" val="3555448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709"/>
            <a:ext cx="7620000" cy="1143000"/>
          </a:xfrm>
        </p:spPr>
        <p:txBody>
          <a:bodyPr/>
          <a:lstStyle/>
          <a:p>
            <a:r>
              <a:rPr lang="en-US" dirty="0" smtClean="0"/>
              <a:t>Movement </a:t>
            </a:r>
            <a:endParaRPr lang="en-US" dirty="0"/>
          </a:p>
        </p:txBody>
      </p:sp>
      <p:sp>
        <p:nvSpPr>
          <p:cNvPr id="5" name="Content Placeholder 4"/>
          <p:cNvSpPr>
            <a:spLocks noGrp="1"/>
          </p:cNvSpPr>
          <p:nvPr>
            <p:ph idx="1"/>
          </p:nvPr>
        </p:nvSpPr>
        <p:spPr>
          <a:xfrm>
            <a:off x="457200" y="914400"/>
            <a:ext cx="7620000" cy="5486400"/>
          </a:xfrm>
        </p:spPr>
        <p:txBody>
          <a:bodyPr/>
          <a:lstStyle/>
          <a:p>
            <a:r>
              <a:rPr lang="en-US" dirty="0" smtClean="0"/>
              <a:t>In 1096, the pope called  on Christian Crusaders to take the Holy Land away from the Muslims who controlled it.</a:t>
            </a:r>
          </a:p>
          <a:p>
            <a:endParaRPr lang="en-US" dirty="0"/>
          </a:p>
          <a:p>
            <a:r>
              <a:rPr lang="en-US" dirty="0" smtClean="0"/>
              <a:t>Abased on the map below, which direction di the Crusaders travel?</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33278"/>
            <a:ext cx="60198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21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Crusades</a:t>
            </a:r>
            <a:endParaRPr lang="en-US" dirty="0"/>
          </a:p>
        </p:txBody>
      </p:sp>
      <p:sp>
        <p:nvSpPr>
          <p:cNvPr id="4" name="Content Placeholder 3"/>
          <p:cNvSpPr>
            <a:spLocks noGrp="1"/>
          </p:cNvSpPr>
          <p:nvPr>
            <p:ph idx="1"/>
          </p:nvPr>
        </p:nvSpPr>
        <p:spPr/>
        <p:txBody>
          <a:bodyPr/>
          <a:lstStyle/>
          <a:p>
            <a:r>
              <a:rPr lang="en-US" dirty="0" smtClean="0"/>
              <a:t>The Crusades was a series of military expeditions from Christian Europe to Jerusalem (located in present day Palestine) issued by the Pope, which is also known as the Holy land, between 1000’s and 1200’s.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3124200"/>
            <a:ext cx="5620159" cy="342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042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928059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594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676400"/>
          </a:xfrm>
        </p:spPr>
        <p:txBody>
          <a:bodyPr/>
          <a:lstStyle/>
          <a:p>
            <a:r>
              <a:rPr lang="en-US" sz="4800" dirty="0" smtClean="0"/>
              <a:t>The Crusades will leave a lasting impact on European politics and society!</a:t>
            </a:r>
            <a:endParaRPr lang="en-US" sz="4800" dirty="0"/>
          </a:p>
        </p:txBody>
      </p:sp>
      <p:sp>
        <p:nvSpPr>
          <p:cNvPr id="3" name="Subtitle 2"/>
          <p:cNvSpPr>
            <a:spLocks noGrp="1"/>
          </p:cNvSpPr>
          <p:nvPr>
            <p:ph type="subTitle"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57600"/>
            <a:ext cx="458921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362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317" y="823302"/>
            <a:ext cx="7543800" cy="2593975"/>
          </a:xfrm>
        </p:spPr>
        <p:txBody>
          <a:bodyPr>
            <a:normAutofit fontScale="90000"/>
          </a:bodyPr>
          <a:lstStyle/>
          <a:p>
            <a:r>
              <a:rPr lang="en-US" dirty="0" smtClean="0"/>
              <a:t>The Roman Catholic Church </a:t>
            </a:r>
            <a:br>
              <a:rPr lang="en-US" dirty="0" smtClean="0"/>
            </a:br>
            <a:r>
              <a:rPr lang="en-US" dirty="0" smtClean="0"/>
              <a:t>and the Crusades</a:t>
            </a:r>
            <a:endParaRPr lang="en-US" dirty="0"/>
          </a:p>
        </p:txBody>
      </p:sp>
      <p:sp>
        <p:nvSpPr>
          <p:cNvPr id="3" name="Subtitle 2"/>
          <p:cNvSpPr>
            <a:spLocks noGrp="1"/>
          </p:cNvSpPr>
          <p:nvPr>
            <p:ph type="subTitle" idx="1"/>
          </p:nvPr>
        </p:nvSpPr>
        <p:spPr>
          <a:xfrm>
            <a:off x="685800" y="3519881"/>
            <a:ext cx="6461760" cy="1066800"/>
          </a:xfrm>
        </p:spPr>
        <p:txBody>
          <a:bodyPr/>
          <a:lstStyle/>
          <a:p>
            <a:r>
              <a:rPr lang="en-US" dirty="0" smtClean="0"/>
              <a:t>1096-1204</a:t>
            </a:r>
            <a:endParaRPr lang="en-US" dirty="0"/>
          </a:p>
        </p:txBody>
      </p:sp>
      <p:sp>
        <p:nvSpPr>
          <p:cNvPr id="4" name="Rectangle 3"/>
          <p:cNvSpPr/>
          <p:nvPr/>
        </p:nvSpPr>
        <p:spPr>
          <a:xfrm>
            <a:off x="4453217" y="3244334"/>
            <a:ext cx="237566" cy="369332"/>
          </a:xfrm>
          <a:prstGeom prst="rect">
            <a:avLst/>
          </a:prstGeom>
        </p:spPr>
        <p:txBody>
          <a:bodyPr wrap="none">
            <a:spAutoFit/>
          </a:bodyPr>
          <a:lstStyle/>
          <a:p>
            <a:r>
              <a:rPr lang="en-US" b="0" dirty="0" smtClean="0">
                <a:effectLst/>
              </a:rPr>
              <a:t>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56827"/>
            <a:ext cx="5486400" cy="314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13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Target</a:t>
            </a:r>
            <a:endParaRPr lang="en-US" dirty="0"/>
          </a:p>
        </p:txBody>
      </p:sp>
      <p:sp>
        <p:nvSpPr>
          <p:cNvPr id="3" name="Content Placeholder 2"/>
          <p:cNvSpPr>
            <a:spLocks noGrp="1"/>
          </p:cNvSpPr>
          <p:nvPr>
            <p:ph idx="1"/>
          </p:nvPr>
        </p:nvSpPr>
        <p:spPr/>
        <p:txBody>
          <a:bodyPr>
            <a:normAutofit/>
          </a:bodyPr>
          <a:lstStyle/>
          <a:p>
            <a:r>
              <a:rPr lang="en-US" dirty="0"/>
              <a:t>I will be able to identify and describe factors that </a:t>
            </a:r>
            <a:r>
              <a:rPr lang="en-US" dirty="0" smtClean="0"/>
              <a:t>contributed </a:t>
            </a:r>
            <a:r>
              <a:rPr lang="en-US" dirty="0"/>
              <a:t>to </a:t>
            </a:r>
            <a:r>
              <a:rPr lang="en-US" dirty="0" smtClean="0"/>
              <a:t>disputes between different groups during the </a:t>
            </a:r>
            <a:r>
              <a:rPr lang="en-US" dirty="0"/>
              <a:t>Crusades.</a:t>
            </a:r>
            <a:endParaRPr lang="en-US" b="0" dirty="0" smtClean="0">
              <a:effectLst/>
            </a:endParaRPr>
          </a:p>
          <a:p>
            <a:endParaRPr lang="en-US" dirty="0"/>
          </a:p>
          <a:p>
            <a:r>
              <a:rPr lang="en-US" dirty="0" smtClean="0"/>
              <a:t>Success </a:t>
            </a:r>
            <a:r>
              <a:rPr lang="en-US" dirty="0"/>
              <a:t>Criteria: </a:t>
            </a:r>
            <a:endParaRPr lang="en-US" b="0" dirty="0" smtClean="0">
              <a:effectLst/>
            </a:endParaRPr>
          </a:p>
          <a:p>
            <a:pPr lvl="1"/>
            <a:r>
              <a:rPr lang="en-US" dirty="0" smtClean="0"/>
              <a:t>Analyze Maps</a:t>
            </a:r>
          </a:p>
          <a:p>
            <a:pPr lvl="1"/>
            <a:r>
              <a:rPr lang="en-US" dirty="0" smtClean="0"/>
              <a:t>Make inferences to answer questions</a:t>
            </a:r>
          </a:p>
          <a:p>
            <a:pPr lvl="1"/>
            <a:r>
              <a:rPr lang="en-US" dirty="0" smtClean="0"/>
              <a:t>Explain causes of conflicts </a:t>
            </a:r>
            <a:r>
              <a:rPr lang="en-US" dirty="0"/>
              <a:t>among Eurasian </a:t>
            </a:r>
            <a:r>
              <a:rPr lang="en-US" dirty="0" smtClean="0"/>
              <a:t>powers</a:t>
            </a:r>
            <a:br>
              <a:rPr lang="en-US" dirty="0" smtClean="0"/>
            </a:br>
            <a:endParaRPr lang="en-US" dirty="0"/>
          </a:p>
        </p:txBody>
      </p:sp>
    </p:spTree>
    <p:extLst>
      <p:ext uri="{BB962C8B-B14F-4D97-AF65-F5344CB8AC3E}">
        <p14:creationId xmlns:p14="http://schemas.microsoft.com/office/powerpoint/2010/main" val="910993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Vocabulary</a:t>
            </a:r>
            <a:endParaRPr lang="en-US" dirty="0"/>
          </a:p>
        </p:txBody>
      </p:sp>
      <p:sp>
        <p:nvSpPr>
          <p:cNvPr id="3" name="Content Placeholder 2"/>
          <p:cNvSpPr>
            <a:spLocks noGrp="1"/>
          </p:cNvSpPr>
          <p:nvPr>
            <p:ph idx="1"/>
          </p:nvPr>
        </p:nvSpPr>
        <p:spPr/>
        <p:txBody>
          <a:bodyPr>
            <a:normAutofit fontScale="92500"/>
          </a:bodyPr>
          <a:lstStyle/>
          <a:p>
            <a:pPr algn="ctr"/>
            <a:r>
              <a:rPr lang="en-US" dirty="0" smtClean="0"/>
              <a:t>Middle Ages</a:t>
            </a:r>
          </a:p>
          <a:p>
            <a:pPr algn="ctr"/>
            <a:r>
              <a:rPr lang="en-US" dirty="0" smtClean="0"/>
              <a:t>Chivalry</a:t>
            </a:r>
          </a:p>
          <a:p>
            <a:pPr algn="ctr"/>
            <a:r>
              <a:rPr lang="en-US" dirty="0" smtClean="0"/>
              <a:t>Guilds</a:t>
            </a:r>
          </a:p>
          <a:p>
            <a:pPr algn="ctr"/>
            <a:r>
              <a:rPr lang="en-US" dirty="0" smtClean="0"/>
              <a:t>Crusades</a:t>
            </a:r>
          </a:p>
          <a:p>
            <a:pPr algn="ctr"/>
            <a:r>
              <a:rPr lang="en-US" dirty="0" smtClean="0"/>
              <a:t>Feudalism  </a:t>
            </a:r>
          </a:p>
          <a:p>
            <a:pPr algn="ctr"/>
            <a:r>
              <a:rPr lang="en-US" dirty="0" smtClean="0"/>
              <a:t>Manor</a:t>
            </a:r>
          </a:p>
          <a:p>
            <a:pPr algn="ctr"/>
            <a:r>
              <a:rPr lang="en-US" dirty="0" smtClean="0"/>
              <a:t>Vassals</a:t>
            </a:r>
          </a:p>
          <a:p>
            <a:pPr algn="ctr"/>
            <a:r>
              <a:rPr lang="en-US" dirty="0" smtClean="0"/>
              <a:t>Lord  </a:t>
            </a:r>
          </a:p>
          <a:p>
            <a:pPr algn="ctr"/>
            <a:r>
              <a:rPr lang="en-US" dirty="0" smtClean="0"/>
              <a:t>Serfs</a:t>
            </a:r>
          </a:p>
          <a:p>
            <a:pPr algn="ctr"/>
            <a:r>
              <a:rPr lang="en-US" dirty="0" smtClean="0"/>
              <a:t>Charlemagne</a:t>
            </a:r>
          </a:p>
          <a:p>
            <a:pPr algn="ctr"/>
            <a:r>
              <a:rPr lang="en-US" dirty="0" smtClean="0"/>
              <a:t>Clergy</a:t>
            </a:r>
          </a:p>
          <a:p>
            <a:pPr algn="ctr"/>
            <a:r>
              <a:rPr lang="en-US" dirty="0" smtClean="0"/>
              <a:t>Bubonic Plague</a:t>
            </a:r>
          </a:p>
          <a:p>
            <a:pPr algn="ctr"/>
            <a:r>
              <a:rPr lang="en-US" dirty="0" smtClean="0"/>
              <a:t>Migrate</a:t>
            </a:r>
          </a:p>
          <a:p>
            <a:endParaRPr lang="en-US" dirty="0" smtClean="0"/>
          </a:p>
          <a:p>
            <a:pPr marL="0" indent="0" algn="ctr">
              <a:buNone/>
            </a:pPr>
            <a:endParaRPr lang="en-US" dirty="0"/>
          </a:p>
        </p:txBody>
      </p:sp>
    </p:spTree>
    <p:extLst>
      <p:ext uri="{BB962C8B-B14F-4D97-AF65-F5344CB8AC3E}">
        <p14:creationId xmlns:p14="http://schemas.microsoft.com/office/powerpoint/2010/main" val="2313513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5029200"/>
            <a:ext cx="7659687" cy="1168400"/>
          </a:xfrm>
          <a:solidFill>
            <a:schemeClr val="bg1"/>
          </a:solidFill>
          <a:ln>
            <a:solidFill>
              <a:schemeClr val="accent1"/>
            </a:solidFill>
          </a:ln>
        </p:spPr>
        <p:txBody>
          <a:bodyPr>
            <a:noAutofit/>
          </a:bodyPr>
          <a:lstStyle/>
          <a:p>
            <a:r>
              <a:rPr lang="en-US" sz="3100" dirty="0"/>
              <a:t>The Roman Catholic Church </a:t>
            </a:r>
            <a:r>
              <a:rPr lang="en-US" sz="3100" dirty="0" smtClean="0"/>
              <a:t>gains </a:t>
            </a:r>
            <a:r>
              <a:rPr lang="en-US" sz="3100" dirty="0"/>
              <a:t>strength </a:t>
            </a:r>
            <a:r>
              <a:rPr lang="en-US" sz="3100" dirty="0" smtClean="0"/>
              <a:t>throughout the middle ages</a:t>
            </a:r>
            <a:endParaRPr lang="en-US" sz="3100" dirty="0"/>
          </a:p>
        </p:txBody>
      </p:sp>
      <p:sp>
        <p:nvSpPr>
          <p:cNvPr id="7" name="Text Placeholder 6"/>
          <p:cNvSpPr>
            <a:spLocks noGrp="1"/>
          </p:cNvSpPr>
          <p:nvPr>
            <p:ph type="body" idx="1"/>
          </p:nvPr>
        </p:nvSpPr>
        <p:spPr>
          <a:xfrm>
            <a:off x="685800" y="3352800"/>
            <a:ext cx="6135687" cy="1633538"/>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838201"/>
            <a:ext cx="393848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861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of the Roman Catholic Church</a:t>
            </a:r>
            <a:endParaRPr lang="en-US" dirty="0"/>
          </a:p>
        </p:txBody>
      </p:sp>
      <p:sp>
        <p:nvSpPr>
          <p:cNvPr id="3" name="Content Placeholder 2"/>
          <p:cNvSpPr>
            <a:spLocks noGrp="1"/>
          </p:cNvSpPr>
          <p:nvPr>
            <p:ph idx="1"/>
          </p:nvPr>
        </p:nvSpPr>
        <p:spPr/>
        <p:txBody>
          <a:bodyPr>
            <a:normAutofit/>
          </a:bodyPr>
          <a:lstStyle/>
          <a:p>
            <a:r>
              <a:rPr lang="en-US" dirty="0" smtClean="0"/>
              <a:t>In the Middle Ages, almost all Europeans were Christians and members of the Roman Catholic Church. In Southwest Asia, most people were Muslims.  </a:t>
            </a:r>
          </a:p>
          <a:p>
            <a:endParaRPr lang="en-US" dirty="0" smtClean="0"/>
          </a:p>
          <a:p>
            <a:r>
              <a:rPr lang="en-US" dirty="0" smtClean="0"/>
              <a:t>From the 1000s through 1400s, some aspects of feudalism could still be found in Europe.  For example, nobles still ruled much of the countryside. However</a:t>
            </a:r>
            <a:r>
              <a:rPr lang="en-US" smtClean="0"/>
              <a:t>, both the </a:t>
            </a:r>
            <a:r>
              <a:rPr lang="en-US" dirty="0" smtClean="0"/>
              <a:t>Roman Catholic Church and Europe’s monarchies were increasing their power.  The Church and the monarchies were also trying to centralize political and religious authority.  </a:t>
            </a:r>
            <a:endParaRPr lang="en-US" dirty="0"/>
          </a:p>
        </p:txBody>
      </p:sp>
    </p:spTree>
    <p:extLst>
      <p:ext uri="{BB962C8B-B14F-4D97-AF65-F5344CB8AC3E}">
        <p14:creationId xmlns:p14="http://schemas.microsoft.com/office/powerpoint/2010/main" val="725501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04" y="1143000"/>
            <a:ext cx="788539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211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idx="1"/>
          </p:nvPr>
        </p:nvSpPr>
        <p:spPr/>
        <p:txBody>
          <a:bodyPr/>
          <a:lstStyle/>
          <a:p>
            <a:r>
              <a:rPr lang="en-US" dirty="0" smtClean="0"/>
              <a:t>Why you think the Catholic Church would become so powerful during the Middle Ages?</a:t>
            </a:r>
            <a:endParaRPr lang="en-US" dirty="0"/>
          </a:p>
        </p:txBody>
      </p:sp>
    </p:spTree>
    <p:extLst>
      <p:ext uri="{BB962C8B-B14F-4D97-AF65-F5344CB8AC3E}">
        <p14:creationId xmlns:p14="http://schemas.microsoft.com/office/powerpoint/2010/main" val="2584609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The Power of the </a:t>
            </a:r>
            <a:br>
              <a:rPr lang="en-US" b="1" dirty="0" smtClean="0"/>
            </a:br>
            <a:r>
              <a:rPr lang="en-US" b="1" dirty="0" smtClean="0"/>
              <a:t>Roman Catholic Church</a:t>
            </a:r>
            <a:endParaRPr lang="en-US" b="1" dirty="0"/>
          </a:p>
        </p:txBody>
      </p:sp>
      <p:sp>
        <p:nvSpPr>
          <p:cNvPr id="3" name="Content Placeholder 2"/>
          <p:cNvSpPr>
            <a:spLocks noGrp="1"/>
          </p:cNvSpPr>
          <p:nvPr>
            <p:ph idx="1"/>
          </p:nvPr>
        </p:nvSpPr>
        <p:spPr/>
        <p:txBody>
          <a:bodyPr>
            <a:normAutofit/>
          </a:bodyPr>
          <a:lstStyle/>
          <a:p>
            <a:r>
              <a:rPr lang="en-US" dirty="0" smtClean="0"/>
              <a:t>After the fall of Rome, the Church grew in power and acted as a unifying force in Europe</a:t>
            </a:r>
          </a:p>
          <a:p>
            <a:r>
              <a:rPr lang="en-US" dirty="0" smtClean="0"/>
              <a:t>Christian missionaries converted the pagan barbarian tribes of Europe</a:t>
            </a:r>
          </a:p>
          <a:p>
            <a:r>
              <a:rPr lang="en-US" dirty="0" smtClean="0"/>
              <a:t>Many groups adopted the Latin alphabet</a:t>
            </a:r>
          </a:p>
          <a:p>
            <a:r>
              <a:rPr lang="en-US" dirty="0"/>
              <a:t>The Church served the political, social, and religious needs of the </a:t>
            </a:r>
            <a:r>
              <a:rPr lang="en-US" dirty="0" smtClean="0"/>
              <a:t>people.</a:t>
            </a:r>
            <a:endParaRPr lang="en-US" dirty="0"/>
          </a:p>
          <a:p>
            <a:r>
              <a:rPr lang="en-US" dirty="0"/>
              <a:t>Daily life revolved around the Christian calendar—a cycle of feast days, and holy days</a:t>
            </a:r>
          </a:p>
          <a:p>
            <a:endParaRPr lang="en-US" dirty="0"/>
          </a:p>
        </p:txBody>
      </p:sp>
    </p:spTree>
    <p:extLst>
      <p:ext uri="{BB962C8B-B14F-4D97-AF65-F5344CB8AC3E}">
        <p14:creationId xmlns:p14="http://schemas.microsoft.com/office/powerpoint/2010/main" val="1181469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720</TotalTime>
  <Words>519</Words>
  <Application>Microsoft Office PowerPoint</Application>
  <PresentationFormat>On-screen Show (4:3)</PresentationFormat>
  <Paragraphs>61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Warm Up</vt:lpstr>
      <vt:lpstr>The Roman Catholic Church  and the Crusades</vt:lpstr>
      <vt:lpstr>Learning Target</vt:lpstr>
      <vt:lpstr>Key Vocabulary</vt:lpstr>
      <vt:lpstr>The Roman Catholic Church gains strength throughout the middle ages</vt:lpstr>
      <vt:lpstr>Power of the Roman Catholic Church</vt:lpstr>
      <vt:lpstr>PowerPoint Presentation</vt:lpstr>
      <vt:lpstr>Discussion</vt:lpstr>
      <vt:lpstr>The Power of the  Roman Catholic Church</vt:lpstr>
      <vt:lpstr>In the Middle Ages, almost all Europeans were Christians and members of the Roman Catholic Church.   IN Southwest Asia, most people were Muslims. </vt:lpstr>
      <vt:lpstr>Understanding Terms</vt:lpstr>
      <vt:lpstr>Non-Christians</vt:lpstr>
      <vt:lpstr>The Crusades</vt:lpstr>
      <vt:lpstr>The Christian Church and Politics</vt:lpstr>
      <vt:lpstr>Movement </vt:lpstr>
      <vt:lpstr>The Crusades</vt:lpstr>
      <vt:lpstr>PowerPoint Presentation</vt:lpstr>
      <vt:lpstr>The Crusades will leave a lasting impact on European politics and society!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Meghan Law</dc:creator>
  <cp:lastModifiedBy>Meghan Law</cp:lastModifiedBy>
  <cp:revision>32</cp:revision>
  <dcterms:created xsi:type="dcterms:W3CDTF">2016-04-19T13:51:51Z</dcterms:created>
  <dcterms:modified xsi:type="dcterms:W3CDTF">2016-05-10T15:07:15Z</dcterms:modified>
</cp:coreProperties>
</file>