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70" r:id="rId3"/>
    <p:sldId id="272" r:id="rId4"/>
    <p:sldId id="271" r:id="rId5"/>
    <p:sldId id="273" r:id="rId6"/>
    <p:sldId id="277" r:id="rId7"/>
    <p:sldId id="278" r:id="rId8"/>
    <p:sldId id="258" r:id="rId9"/>
    <p:sldId id="259" r:id="rId10"/>
    <p:sldId id="260" r:id="rId11"/>
    <p:sldId id="267" r:id="rId12"/>
    <p:sldId id="261" r:id="rId13"/>
    <p:sldId id="275" r:id="rId14"/>
    <p:sldId id="274" r:id="rId15"/>
    <p:sldId id="276" r:id="rId16"/>
    <p:sldId id="268" r:id="rId17"/>
    <p:sldId id="262" r:id="rId18"/>
    <p:sldId id="265" r:id="rId19"/>
    <p:sldId id="263" r:id="rId20"/>
    <p:sldId id="282" r:id="rId21"/>
    <p:sldId id="264" r:id="rId22"/>
    <p:sldId id="266" r:id="rId23"/>
    <p:sldId id="269" r:id="rId24"/>
    <p:sldId id="279" r:id="rId25"/>
    <p:sldId id="280" r:id="rId26"/>
    <p:sldId id="281" r:id="rId27"/>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1" d="100"/>
          <a:sy n="41" d="100"/>
        </p:scale>
        <p:origin x="-12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Picture 33"/>
          <p:cNvPicPr/>
          <p:nvPr/>
        </p:nvPicPr>
        <p:blipFill>
          <a:blip r:embed="rId2"/>
          <a:stretch/>
        </p:blipFill>
        <p:spPr>
          <a:xfrm>
            <a:off x="2079000" y="1604520"/>
            <a:ext cx="4985280" cy="3977280"/>
          </a:xfrm>
          <a:prstGeom prst="rect">
            <a:avLst/>
          </a:prstGeom>
          <a:ln>
            <a:noFill/>
          </a:ln>
        </p:spPr>
      </p:pic>
      <p:pic>
        <p:nvPicPr>
          <p:cNvPr id="35" name="Picture 34"/>
          <p:cNvPicPr/>
          <p:nvPr/>
        </p:nvPicPr>
        <p:blipFill>
          <a:blip r:embed="rId2"/>
          <a:stretch/>
        </p:blipFill>
        <p:spPr>
          <a:xfrm>
            <a:off x="2079000" y="1604520"/>
            <a:ext cx="498528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2"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5"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0"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1"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5"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9"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1"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2"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6"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7"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9"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70"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1" name="Picture 70"/>
          <p:cNvPicPr/>
          <p:nvPr/>
        </p:nvPicPr>
        <p:blipFill>
          <a:blip r:embed="rId2"/>
          <a:stretch/>
        </p:blipFill>
        <p:spPr>
          <a:xfrm>
            <a:off x="2079000" y="1604520"/>
            <a:ext cx="4985280" cy="3977280"/>
          </a:xfrm>
          <a:prstGeom prst="rect">
            <a:avLst/>
          </a:prstGeom>
          <a:ln>
            <a:noFill/>
          </a:ln>
        </p:spPr>
      </p:pic>
      <p:pic>
        <p:nvPicPr>
          <p:cNvPr id="72" name="Picture 71"/>
          <p:cNvPicPr/>
          <p:nvPr/>
        </p:nvPicPr>
        <p:blipFill>
          <a:blip r:embed="rId2"/>
          <a:stretch/>
        </p:blipFill>
        <p:spPr>
          <a:xfrm>
            <a:off x="2079000" y="1604520"/>
            <a:ext cx="498528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en-US" sz="3200" spc="-1">
                <a:latin typeface="Arial"/>
              </a:rPr>
              <a:t>Click to edit the outline text format</a:t>
            </a:r>
            <a:endParaRPr/>
          </a:p>
          <a:p>
            <a:pPr marL="864000" lvl="1" indent="-324000">
              <a:buClr>
                <a:srgbClr val="FFFFFF"/>
              </a:buClr>
              <a:buSzPct val="75000"/>
              <a:buFont typeface="Symbol" charset="2"/>
              <a:buChar char=""/>
            </a:pPr>
            <a:r>
              <a:rPr lang="en-US" sz="2800" spc="-1">
                <a:latin typeface="Arial"/>
              </a:rPr>
              <a:t>Second Outline Level</a:t>
            </a:r>
            <a:endParaRPr/>
          </a:p>
          <a:p>
            <a:pPr marL="1296000" lvl="2" indent="-288000">
              <a:buClr>
                <a:srgbClr val="FFFFFF"/>
              </a:buClr>
              <a:buSzPct val="45000"/>
              <a:buFont typeface="Wingdings" charset="2"/>
              <a:buChar char=""/>
            </a:pPr>
            <a:r>
              <a:rPr lang="en-US" sz="2400" spc="-1">
                <a:latin typeface="Arial"/>
              </a:rPr>
              <a:t>Third Outline Level</a:t>
            </a:r>
            <a:endParaRPr/>
          </a:p>
          <a:p>
            <a:pPr marL="1728000" lvl="3" indent="-216000">
              <a:buClr>
                <a:srgbClr val="FFFFFF"/>
              </a:buClr>
              <a:buSzPct val="75000"/>
              <a:buFont typeface="Symbol" charset="2"/>
              <a:buChar char=""/>
            </a:pPr>
            <a:r>
              <a:rPr lang="en-US" sz="2000" spc="-1">
                <a:latin typeface="Arial"/>
              </a:rPr>
              <a:t>Fourth Outline Level</a:t>
            </a:r>
            <a:endParaRPr/>
          </a:p>
          <a:p>
            <a:pPr marL="2160000" lvl="4" indent="-216000">
              <a:buClr>
                <a:srgbClr val="FFFFFF"/>
              </a:buClr>
              <a:buSzPct val="45000"/>
              <a:buFont typeface="Wingdings" charset="2"/>
              <a:buChar char=""/>
            </a:pPr>
            <a:r>
              <a:rPr lang="en-US" sz="2000" spc="-1">
                <a:latin typeface="Arial"/>
              </a:rPr>
              <a:t>Fifth Outline Level</a:t>
            </a:r>
            <a:endParaRPr/>
          </a:p>
          <a:p>
            <a:pPr marL="2592000" lvl="5" indent="-216000">
              <a:buClr>
                <a:srgbClr val="FFFFFF"/>
              </a:buClr>
              <a:buSzPct val="45000"/>
              <a:buFont typeface="Wingdings" charset="2"/>
              <a:buChar char=""/>
            </a:pPr>
            <a:r>
              <a:rPr lang="en-US" sz="2000" spc="-1">
                <a:latin typeface="Arial"/>
              </a:rPr>
              <a:t>Sixth Outline Level</a:t>
            </a:r>
            <a:endParaRPr/>
          </a:p>
          <a:p>
            <a:pPr marL="3024000" lvl="6" indent="-216000">
              <a:buClr>
                <a:srgbClr val="FFFFFF"/>
              </a:buClr>
              <a:buSzPct val="45000"/>
              <a:buFont typeface="Wingdings" charset="2"/>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56550-C593-44EF-960E-CC855C2D4224}" type="datetimeFigureOut">
              <a:rPr lang="en-US" smtClean="0"/>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DF7D1-86AF-4CFB-80FC-16A9DBC2D8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history.com/topics/black-death"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istory.com/topics/black-death"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q1aULu6BqNs"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a:solidFill>
                  <a:srgbClr val="000000"/>
                </a:solidFill>
                <a:uFill>
                  <a:solidFill>
                    <a:srgbClr val="FFFFFF"/>
                  </a:solidFill>
                </a:uFill>
                <a:latin typeface="Calibri"/>
              </a:rPr>
              <a:t>Warm Up</a:t>
            </a:r>
            <a:endParaRPr/>
          </a:p>
        </p:txBody>
      </p:sp>
      <p:sp>
        <p:nvSpPr>
          <p:cNvPr id="11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3200" strike="noStrike" spc="-1" dirty="0">
                <a:solidFill>
                  <a:srgbClr val="000000"/>
                </a:solidFill>
                <a:uFill>
                  <a:solidFill>
                    <a:srgbClr val="FFFFFF"/>
                  </a:solidFill>
                </a:uFill>
              </a:rPr>
              <a:t>What is an epidemic</a:t>
            </a:r>
            <a:r>
              <a:rPr lang="en-US" sz="3200" strike="noStrike" spc="-1" dirty="0" smtClean="0">
                <a:solidFill>
                  <a:srgbClr val="000000"/>
                </a:solidFill>
                <a:uFill>
                  <a:solidFill>
                    <a:srgbClr val="FFFFFF"/>
                  </a:solidFill>
                </a:uFill>
              </a:rPr>
              <a:t>?</a:t>
            </a:r>
          </a:p>
          <a:p>
            <a:pPr marL="343080" indent="-342360">
              <a:lnSpc>
                <a:spcPct val="100000"/>
              </a:lnSpc>
              <a:buFont typeface="Arial"/>
              <a:buChar char="•"/>
            </a:pPr>
            <a:endParaRPr lang="en-US" sz="3200" spc="-1" dirty="0">
              <a:solidFill>
                <a:srgbClr val="000000"/>
              </a:solidFill>
              <a:uFill>
                <a:solidFill>
                  <a:srgbClr val="FFFFFF"/>
                </a:solidFill>
              </a:uFill>
            </a:endParaRPr>
          </a:p>
          <a:p>
            <a:pPr marL="343080" indent="-342360">
              <a:lnSpc>
                <a:spcPct val="100000"/>
              </a:lnSpc>
              <a:buFont typeface="Arial"/>
              <a:buChar char="•"/>
            </a:pPr>
            <a:endParaRPr dirty="0"/>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56851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438" y="-1"/>
            <a:ext cx="5117123" cy="704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p:nvPr>
        </p:nvSpPr>
        <p:spPr>
          <a:xfrm>
            <a:off x="7391400" y="838200"/>
            <a:ext cx="1371240" cy="4210200"/>
          </a:xfrm>
        </p:spPr>
        <p:txBody>
          <a:bodyPr>
            <a:normAutofit/>
          </a:bodyPr>
          <a:lstStyle/>
          <a:p>
            <a:r>
              <a:rPr lang="en-US" sz="2400" b="1" dirty="0" smtClean="0"/>
              <a:t>Observe</a:t>
            </a:r>
          </a:p>
          <a:p>
            <a:endParaRPr lang="en-US" sz="2400" b="1" dirty="0"/>
          </a:p>
          <a:p>
            <a:r>
              <a:rPr lang="en-US" sz="2400" b="1" dirty="0" smtClean="0"/>
              <a:t>Question</a:t>
            </a:r>
          </a:p>
          <a:p>
            <a:r>
              <a:rPr lang="en-US" sz="2400" b="1" dirty="0"/>
              <a:t> </a:t>
            </a:r>
            <a:endParaRPr lang="en-US" sz="2400" b="1" dirty="0" smtClean="0"/>
          </a:p>
          <a:p>
            <a:r>
              <a:rPr lang="en-US" sz="2400" b="1" dirty="0" smtClean="0"/>
              <a:t>Reflect</a:t>
            </a:r>
            <a:endParaRPr lang="en-US" sz="2400" b="1" dirty="0"/>
          </a:p>
        </p:txBody>
      </p:sp>
    </p:spTree>
    <p:extLst>
      <p:ext uri="{BB962C8B-B14F-4D97-AF65-F5344CB8AC3E}">
        <p14:creationId xmlns:p14="http://schemas.microsoft.com/office/powerpoint/2010/main" val="2074873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57200" y="274680"/>
            <a:ext cx="8228880" cy="147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a:solidFill>
                  <a:srgbClr val="000000"/>
                </a:solidFill>
                <a:uFill>
                  <a:solidFill>
                    <a:srgbClr val="FFFFFF"/>
                  </a:solidFill>
                </a:uFill>
                <a:latin typeface="Calibri"/>
              </a:rPr>
              <a:t>Historical </a:t>
            </a:r>
            <a:r>
              <a:rPr lang="en-US" sz="4400" b="1" strike="noStrike" spc="-1" dirty="0" smtClean="0">
                <a:solidFill>
                  <a:srgbClr val="000000"/>
                </a:solidFill>
                <a:uFill>
                  <a:solidFill>
                    <a:srgbClr val="FFFFFF"/>
                  </a:solidFill>
                </a:uFill>
                <a:latin typeface="Calibri"/>
              </a:rPr>
              <a:t>Background</a:t>
            </a:r>
          </a:p>
          <a:p>
            <a:pPr algn="ctr">
              <a:lnSpc>
                <a:spcPct val="100000"/>
              </a:lnSpc>
            </a:pPr>
            <a:endParaRPr lang="en-US" sz="2400" b="1" spc="-1" dirty="0">
              <a:solidFill>
                <a:srgbClr val="000000"/>
              </a:solidFill>
              <a:uFill>
                <a:solidFill>
                  <a:srgbClr val="FFFFFF"/>
                </a:solidFill>
              </a:uFill>
              <a:latin typeface="Calibri"/>
            </a:endParaRPr>
          </a:p>
          <a:p>
            <a:pPr algn="ctr"/>
            <a:r>
              <a:rPr lang="en-US" sz="2400" spc="-1" dirty="0">
                <a:solidFill>
                  <a:srgbClr val="000000"/>
                </a:solidFill>
                <a:uFill>
                  <a:solidFill>
                    <a:srgbClr val="FFFFFF"/>
                  </a:solidFill>
                </a:uFill>
                <a:latin typeface="Calibri"/>
                <a:hlinkClick r:id="rId2"/>
              </a:rPr>
              <a:t>What was the Black Plague?</a:t>
            </a:r>
            <a:endParaRPr lang="en-US" sz="2400" spc="-1" dirty="0">
              <a:solidFill>
                <a:srgbClr val="000000"/>
              </a:solidFill>
              <a:uFill>
                <a:solidFill>
                  <a:srgbClr val="FFFFFF"/>
                </a:solidFill>
              </a:uFill>
              <a:latin typeface="Calibri"/>
            </a:endParaRPr>
          </a:p>
          <a:p>
            <a:pPr algn="ctr">
              <a:lnSpc>
                <a:spcPct val="100000"/>
              </a:lnSpc>
            </a:pPr>
            <a:endParaRPr b="1" dirty="0"/>
          </a:p>
        </p:txBody>
      </p:sp>
      <p:sp>
        <p:nvSpPr>
          <p:cNvPr id="2" name="AutoShape 2" descr="Image result for black plag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740" y="2039815"/>
            <a:ext cx="6019800" cy="431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910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Three forms for the Plague:</a:t>
            </a:r>
            <a:endParaRPr lang="en-US" sz="3200" b="1" dirty="0"/>
          </a:p>
        </p:txBody>
      </p:sp>
      <p:sp>
        <p:nvSpPr>
          <p:cNvPr id="3" name="Subtitle 2"/>
          <p:cNvSpPr>
            <a:spLocks noGrp="1"/>
          </p:cNvSpPr>
          <p:nvPr>
            <p:ph type="subTitle"/>
          </p:nvPr>
        </p:nvSpPr>
        <p:spPr>
          <a:xfrm>
            <a:off x="457200" y="1604520"/>
            <a:ext cx="8229240" cy="5024880"/>
          </a:xfrm>
        </p:spPr>
        <p:txBody>
          <a:bodyPr/>
          <a:lstStyle/>
          <a:p>
            <a:r>
              <a:rPr lang="en-US" b="1" dirty="0"/>
              <a:t>B</a:t>
            </a:r>
            <a:r>
              <a:rPr lang="en-US" b="1" dirty="0" smtClean="0"/>
              <a:t>ubonic </a:t>
            </a:r>
            <a:r>
              <a:rPr lang="en-US" b="1" dirty="0"/>
              <a:t>P</a:t>
            </a:r>
            <a:r>
              <a:rPr lang="en-US" b="1" dirty="0" smtClean="0"/>
              <a:t>lague</a:t>
            </a:r>
            <a:r>
              <a:rPr lang="en-US" dirty="0" smtClean="0"/>
              <a:t>, </a:t>
            </a:r>
          </a:p>
          <a:p>
            <a:r>
              <a:rPr lang="en-US" dirty="0" smtClean="0"/>
              <a:t>the most common form, bacteria infect the lymph system and causes it to become inflamed. Within three to seven days of exposure to plague bacteria, you will develop flu-like symptoms such as fever, headache, chills, weakness, and swollen, tender lymph glands (called buboes—hence the name bubonic). </a:t>
            </a:r>
            <a:r>
              <a:rPr lang="en-US" dirty="0" err="1" smtClean="0"/>
              <a:t>ubonic</a:t>
            </a:r>
            <a:r>
              <a:rPr lang="en-US" dirty="0" smtClean="0"/>
              <a:t> plague is rarely spread from person to person.</a:t>
            </a:r>
          </a:p>
          <a:p>
            <a:endParaRPr lang="en-US" b="1" dirty="0"/>
          </a:p>
          <a:p>
            <a:r>
              <a:rPr lang="en-US" b="1" dirty="0" err="1" smtClean="0"/>
              <a:t>Septicemic</a:t>
            </a:r>
            <a:r>
              <a:rPr lang="en-US" b="1" dirty="0" smtClean="0"/>
              <a:t> P​</a:t>
            </a:r>
            <a:r>
              <a:rPr lang="en-US" b="1" dirty="0" err="1" smtClean="0"/>
              <a:t>lague</a:t>
            </a:r>
            <a:endParaRPr lang="en-US" b="1" dirty="0" smtClean="0"/>
          </a:p>
          <a:p>
            <a:r>
              <a:rPr lang="en-US" dirty="0" smtClean="0"/>
              <a:t>This form of plague occurs when the bacteria multiply in the blood. Symptoms include fever, chills, weakness, abdominal pain, shock, and bleeding underneath the skin or in other organs. Buboes, however, do not develop. </a:t>
            </a:r>
            <a:r>
              <a:rPr lang="en-US" dirty="0" err="1" smtClean="0"/>
              <a:t>Septicemic</a:t>
            </a:r>
            <a:r>
              <a:rPr lang="en-US" dirty="0" smtClean="0"/>
              <a:t> plague is rarely spread from person to person.</a:t>
            </a:r>
          </a:p>
          <a:p>
            <a:endParaRPr lang="en-US" dirty="0"/>
          </a:p>
          <a:p>
            <a:r>
              <a:rPr lang="en-US" b="1" dirty="0" smtClean="0"/>
              <a:t>Pneumonic Plague</a:t>
            </a:r>
          </a:p>
          <a:p>
            <a:r>
              <a:rPr lang="en-US" dirty="0" smtClean="0"/>
              <a:t>This is the most serious form of plague and occurs when Y. </a:t>
            </a:r>
            <a:r>
              <a:rPr lang="en-US" dirty="0" err="1" smtClean="0"/>
              <a:t>pestis</a:t>
            </a:r>
            <a:r>
              <a:rPr lang="en-US" dirty="0" smtClean="0"/>
              <a:t> bacteria infect the lungs and cause pneumonia. You get primary pneumonic plague when you inhale plague bacteria from an infected person or animal. You usually have to be in direct or close contact with the ill person or animal. Pneumonic plague is contagious. If someone has pneumonic plague and coughs, droplets containing Y. </a:t>
            </a:r>
            <a:r>
              <a:rPr lang="en-US" dirty="0" err="1" smtClean="0"/>
              <a:t>pestis</a:t>
            </a:r>
            <a:r>
              <a:rPr lang="en-US" dirty="0" smtClean="0"/>
              <a:t> bacteria are released into the air. An uninfected person can then develop pneumonic plague by breathing in those droplets.</a:t>
            </a:r>
            <a:endParaRPr lang="en-US" dirty="0"/>
          </a:p>
        </p:txBody>
      </p:sp>
    </p:spTree>
    <p:extLst>
      <p:ext uri="{BB962C8B-B14F-4D97-AF65-F5344CB8AC3E}">
        <p14:creationId xmlns:p14="http://schemas.microsoft.com/office/powerpoint/2010/main" val="216643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57200" y="274680"/>
            <a:ext cx="8228880" cy="147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a:solidFill>
                  <a:srgbClr val="000000"/>
                </a:solidFill>
                <a:uFill>
                  <a:solidFill>
                    <a:srgbClr val="FFFFFF"/>
                  </a:solidFill>
                </a:uFill>
                <a:latin typeface="Calibri"/>
              </a:rPr>
              <a:t>Historical </a:t>
            </a:r>
            <a:r>
              <a:rPr lang="en-US" sz="4400" b="1" strike="noStrike" spc="-1" dirty="0" smtClean="0">
                <a:solidFill>
                  <a:srgbClr val="000000"/>
                </a:solidFill>
                <a:uFill>
                  <a:solidFill>
                    <a:srgbClr val="FFFFFF"/>
                  </a:solidFill>
                </a:uFill>
                <a:latin typeface="Calibri"/>
              </a:rPr>
              <a:t>Background</a:t>
            </a:r>
          </a:p>
          <a:p>
            <a:pPr algn="ctr">
              <a:lnSpc>
                <a:spcPct val="100000"/>
              </a:lnSpc>
            </a:pPr>
            <a:endParaRPr lang="en-US" sz="2400" b="1" spc="-1" dirty="0">
              <a:solidFill>
                <a:srgbClr val="000000"/>
              </a:solidFill>
              <a:uFill>
                <a:solidFill>
                  <a:srgbClr val="FFFFFF"/>
                </a:solidFill>
              </a:uFill>
              <a:latin typeface="Calibri"/>
            </a:endParaRPr>
          </a:p>
          <a:p>
            <a:pPr algn="ctr"/>
            <a:r>
              <a:rPr lang="en-US" sz="2400" spc="-1" dirty="0">
                <a:solidFill>
                  <a:srgbClr val="000000"/>
                </a:solidFill>
                <a:uFill>
                  <a:solidFill>
                    <a:srgbClr val="FFFFFF"/>
                  </a:solidFill>
                </a:uFill>
                <a:latin typeface="Calibri"/>
                <a:hlinkClick r:id="rId2"/>
              </a:rPr>
              <a:t>What was the Black Plague?</a:t>
            </a:r>
            <a:endParaRPr lang="en-US" sz="2400" spc="-1" dirty="0">
              <a:solidFill>
                <a:srgbClr val="000000"/>
              </a:solidFill>
              <a:uFill>
                <a:solidFill>
                  <a:srgbClr val="FFFFFF"/>
                </a:solidFill>
              </a:uFill>
              <a:latin typeface="Calibri"/>
            </a:endParaRPr>
          </a:p>
          <a:p>
            <a:pPr algn="ctr">
              <a:lnSpc>
                <a:spcPct val="100000"/>
              </a:lnSpc>
            </a:pPr>
            <a:endParaRPr b="1" dirty="0"/>
          </a:p>
        </p:txBody>
      </p:sp>
      <p:sp>
        <p:nvSpPr>
          <p:cNvPr id="125" name="CustomShape 2"/>
          <p:cNvSpPr/>
          <p:nvPr/>
        </p:nvSpPr>
        <p:spPr>
          <a:xfrm>
            <a:off x="155575" y="1981200"/>
            <a:ext cx="3836158" cy="373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2800" strike="noStrike" spc="-1" dirty="0" smtClean="0">
                <a:solidFill>
                  <a:srgbClr val="000000"/>
                </a:solidFill>
                <a:uFill>
                  <a:solidFill>
                    <a:srgbClr val="FFFFFF"/>
                  </a:solidFill>
                </a:uFill>
                <a:latin typeface="Calibri"/>
              </a:rPr>
              <a:t>Read </a:t>
            </a:r>
            <a:r>
              <a:rPr lang="en-US" sz="2800" strike="noStrike" spc="-1" dirty="0">
                <a:solidFill>
                  <a:srgbClr val="000000"/>
                </a:solidFill>
                <a:uFill>
                  <a:solidFill>
                    <a:srgbClr val="FFFFFF"/>
                  </a:solidFill>
                </a:uFill>
                <a:latin typeface="Calibri"/>
              </a:rPr>
              <a:t>the Historical </a:t>
            </a:r>
            <a:r>
              <a:rPr lang="en-US" sz="2800" strike="noStrike" spc="-1" dirty="0" smtClean="0">
                <a:solidFill>
                  <a:srgbClr val="000000"/>
                </a:solidFill>
                <a:uFill>
                  <a:solidFill>
                    <a:srgbClr val="FFFFFF"/>
                  </a:solidFill>
                </a:uFill>
                <a:latin typeface="Calibri"/>
              </a:rPr>
              <a:t>Background article about the Black Plague</a:t>
            </a:r>
            <a:endParaRPr sz="1600" dirty="0"/>
          </a:p>
          <a:p>
            <a:pPr marL="343080" indent="-342360">
              <a:lnSpc>
                <a:spcPct val="100000"/>
              </a:lnSpc>
              <a:buFont typeface="Arial"/>
              <a:buChar char="•"/>
            </a:pPr>
            <a:r>
              <a:rPr lang="en-US" sz="2800" strike="noStrike" spc="-1" dirty="0">
                <a:solidFill>
                  <a:srgbClr val="000000"/>
                </a:solidFill>
                <a:uFill>
                  <a:solidFill>
                    <a:srgbClr val="FFFFFF"/>
                  </a:solidFill>
                </a:uFill>
                <a:latin typeface="Calibri"/>
              </a:rPr>
              <a:t>Complete the following questions on </a:t>
            </a:r>
            <a:r>
              <a:rPr lang="en-US" sz="2800" strike="noStrike" spc="-1" dirty="0" smtClean="0">
                <a:solidFill>
                  <a:srgbClr val="000000"/>
                </a:solidFill>
                <a:uFill>
                  <a:solidFill>
                    <a:srgbClr val="FFFFFF"/>
                  </a:solidFill>
                </a:uFill>
                <a:latin typeface="Calibri"/>
              </a:rPr>
              <a:t>page 98 of your spiral </a:t>
            </a:r>
            <a:r>
              <a:rPr lang="en-US" sz="2800" b="1" u="sng" strike="noStrike" spc="-1" dirty="0" smtClean="0">
                <a:solidFill>
                  <a:srgbClr val="000000"/>
                </a:solidFill>
                <a:uFill>
                  <a:solidFill>
                    <a:srgbClr val="FFFFFF"/>
                  </a:solidFill>
                </a:uFill>
                <a:latin typeface="Calibri"/>
              </a:rPr>
              <a:t>QUIETLY</a:t>
            </a:r>
            <a:r>
              <a:rPr lang="en-US" sz="2800" strike="noStrike" spc="-1" dirty="0" smtClean="0">
                <a:solidFill>
                  <a:srgbClr val="000000"/>
                </a:solidFill>
                <a:uFill>
                  <a:solidFill>
                    <a:srgbClr val="FFFFFF"/>
                  </a:solidFill>
                </a:uFill>
                <a:latin typeface="Calibri"/>
              </a:rPr>
              <a:t> </a:t>
            </a:r>
            <a:r>
              <a:rPr lang="en-US" sz="2800" strike="noStrike" spc="-1" dirty="0">
                <a:solidFill>
                  <a:srgbClr val="000000"/>
                </a:solidFill>
                <a:uFill>
                  <a:solidFill>
                    <a:srgbClr val="FFFFFF"/>
                  </a:solidFill>
                </a:uFill>
                <a:latin typeface="Calibri"/>
              </a:rPr>
              <a:t>and </a:t>
            </a:r>
            <a:r>
              <a:rPr lang="en-US" sz="2800" b="1" u="sng" strike="noStrike" spc="-1" dirty="0">
                <a:solidFill>
                  <a:srgbClr val="000000"/>
                </a:solidFill>
                <a:uFill>
                  <a:solidFill>
                    <a:srgbClr val="FFFFFF"/>
                  </a:solidFill>
                </a:uFill>
                <a:latin typeface="Calibri"/>
              </a:rPr>
              <a:t>INDIVIDUALLY!</a:t>
            </a:r>
            <a:endParaRPr sz="1600" dirty="0"/>
          </a:p>
          <a:p>
            <a:pPr>
              <a:lnSpc>
                <a:spcPct val="100000"/>
              </a:lnSpc>
            </a:pPr>
            <a:endParaRPr dirty="0"/>
          </a:p>
          <a:p>
            <a:pPr>
              <a:lnSpc>
                <a:spcPct val="100000"/>
              </a:lnSpc>
            </a:pPr>
            <a:endParaRPr dirty="0"/>
          </a:p>
          <a:p>
            <a:pPr>
              <a:lnSpc>
                <a:spcPct val="100000"/>
              </a:lnSpc>
            </a:pPr>
            <a:endParaRPr dirty="0"/>
          </a:p>
          <a:p>
            <a:pPr marL="720">
              <a:lnSpc>
                <a:spcPct val="100000"/>
              </a:lnSpc>
            </a:pPr>
            <a:r>
              <a:rPr lang="en-US" sz="3200" strike="noStrike" spc="-1" dirty="0">
                <a:solidFill>
                  <a:srgbClr val="000000"/>
                </a:solidFill>
                <a:uFill>
                  <a:solidFill>
                    <a:srgbClr val="FFFFFF"/>
                  </a:solidFill>
                </a:uFill>
                <a:latin typeface="Calibri"/>
              </a:rPr>
              <a:t> </a:t>
            </a:r>
            <a:endParaRPr dirty="0"/>
          </a:p>
        </p:txBody>
      </p:sp>
      <p:sp>
        <p:nvSpPr>
          <p:cNvPr id="2" name="AutoShape 2" descr="Image result for black plag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81200"/>
            <a:ext cx="47625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6279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Historical Background Essay</a:t>
            </a:r>
            <a:endParaRPr lang="en-US" sz="4000" b="1" dirty="0"/>
          </a:p>
        </p:txBody>
      </p:sp>
      <p:sp>
        <p:nvSpPr>
          <p:cNvPr id="3" name="Subtitle 2"/>
          <p:cNvSpPr>
            <a:spLocks noGrp="1"/>
          </p:cNvSpPr>
          <p:nvPr>
            <p:ph type="subTitle"/>
          </p:nvPr>
        </p:nvSpPr>
        <p:spPr>
          <a:xfrm>
            <a:off x="457200" y="1371600"/>
            <a:ext cx="8229240" cy="5486400"/>
          </a:xfrm>
        </p:spPr>
        <p:txBody>
          <a:bodyPr/>
          <a:lstStyle/>
          <a:p>
            <a:r>
              <a:rPr lang="en-US" dirty="0" smtClean="0"/>
              <a:t>During the fourteenth century, Europe was living through a deadly epidemic known as the Great Plague. Probably originating in Asia in 1330, the Black Death spread through the land and sea trading routes of the time. Contact from these trade routes reached North Africa, Europe and the Middle East. Known by names such as the Great Plague, the Black Death and the Black Plague the disease that tore through Europe is now more commonly known as the bubonic plague. </a:t>
            </a:r>
          </a:p>
          <a:p>
            <a:endParaRPr lang="en-US" dirty="0" smtClean="0"/>
          </a:p>
          <a:p>
            <a:r>
              <a:rPr lang="en-US" dirty="0" smtClean="0"/>
              <a:t>The plague's rapid transmission can be traced to a small bacterium, </a:t>
            </a:r>
            <a:r>
              <a:rPr lang="en-US" dirty="0" err="1" smtClean="0"/>
              <a:t>Yersina</a:t>
            </a:r>
            <a:r>
              <a:rPr lang="en-US" dirty="0" smtClean="0"/>
              <a:t> </a:t>
            </a:r>
            <a:r>
              <a:rPr lang="en-US" dirty="0" err="1" smtClean="0"/>
              <a:t>pestis</a:t>
            </a:r>
            <a:r>
              <a:rPr lang="en-US" dirty="0" smtClean="0"/>
              <a:t>, that usually infected the black rat. Infected fleas, however, transmitted the disease to humans initially. Eventually humans spread the disease as well, through infected saliva. Once people became infected, the symptoms of the disease were painful and difficult, and many died. Symptoms included swollen nodes in the groin, severe headache and severe pneumonia. The disease became known as the black plague because of the dark blood clots that appeared under the skin. </a:t>
            </a:r>
          </a:p>
          <a:p>
            <a:endParaRPr lang="en-US" dirty="0" smtClean="0"/>
          </a:p>
          <a:p>
            <a:r>
              <a:rPr lang="en-US" dirty="0" smtClean="0"/>
              <a:t>The overall effects of the plague devastated Europe. The population decreased as much as 33% in 20 years, affecting agricultural production, family structure and economics. </a:t>
            </a:r>
          </a:p>
          <a:p>
            <a:endParaRPr lang="en-US" dirty="0"/>
          </a:p>
        </p:txBody>
      </p:sp>
    </p:spTree>
    <p:extLst>
      <p:ext uri="{BB962C8B-B14F-4D97-AF65-F5344CB8AC3E}">
        <p14:creationId xmlns:p14="http://schemas.microsoft.com/office/powerpoint/2010/main" val="2026953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a:solidFill>
                  <a:srgbClr val="000000"/>
                </a:solidFill>
                <a:uFill>
                  <a:solidFill>
                    <a:srgbClr val="FFFFFF"/>
                  </a:solidFill>
                </a:uFill>
                <a:latin typeface="Calibri"/>
              </a:rPr>
              <a:t>Historical Background </a:t>
            </a:r>
            <a:r>
              <a:rPr lang="en-US" sz="4400" b="1" strike="noStrike" spc="-1" dirty="0" smtClean="0">
                <a:solidFill>
                  <a:srgbClr val="000000"/>
                </a:solidFill>
                <a:uFill>
                  <a:solidFill>
                    <a:srgbClr val="FFFFFF"/>
                  </a:solidFill>
                </a:uFill>
                <a:latin typeface="Calibri"/>
              </a:rPr>
              <a:t>Questions</a:t>
            </a:r>
          </a:p>
          <a:p>
            <a:pPr algn="ctr">
              <a:lnSpc>
                <a:spcPct val="100000"/>
              </a:lnSpc>
            </a:pPr>
            <a:r>
              <a:rPr lang="en-US" sz="3200" spc="-1" dirty="0" smtClean="0">
                <a:solidFill>
                  <a:srgbClr val="000000"/>
                </a:solidFill>
                <a:uFill>
                  <a:solidFill>
                    <a:srgbClr val="FFFFFF"/>
                  </a:solidFill>
                </a:uFill>
                <a:latin typeface="Calibri"/>
              </a:rPr>
              <a:t>Completed on page 98 of  your spiral</a:t>
            </a:r>
            <a:endParaRPr sz="1200" dirty="0"/>
          </a:p>
        </p:txBody>
      </p:sp>
      <p:sp>
        <p:nvSpPr>
          <p:cNvPr id="128"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000" strike="noStrike" spc="-1" dirty="0" smtClean="0">
                <a:solidFill>
                  <a:srgbClr val="000000"/>
                </a:solidFill>
                <a:uFill>
                  <a:solidFill>
                    <a:srgbClr val="FFFFFF"/>
                  </a:solidFill>
                </a:uFill>
              </a:rPr>
              <a:t>1. Why </a:t>
            </a:r>
            <a:r>
              <a:rPr lang="en-US" sz="2000" strike="noStrike" spc="-1" dirty="0">
                <a:solidFill>
                  <a:srgbClr val="000000"/>
                </a:solidFill>
                <a:uFill>
                  <a:solidFill>
                    <a:srgbClr val="FFFFFF"/>
                  </a:solidFill>
                </a:uFill>
              </a:rPr>
              <a:t>do you think the plague spread to rapidly throughout Europe</a:t>
            </a:r>
            <a:r>
              <a:rPr lang="en-US" sz="2000" strike="noStrike" spc="-1" dirty="0" smtClean="0">
                <a:solidFill>
                  <a:srgbClr val="000000"/>
                </a:solidFill>
                <a:uFill>
                  <a:solidFill>
                    <a:srgbClr val="FFFFFF"/>
                  </a:solidFill>
                </a:uFill>
              </a:rPr>
              <a:t>?</a:t>
            </a:r>
          </a:p>
          <a:p>
            <a:pPr marL="457200" indent="-457200">
              <a:buAutoNum type="arabicPeriod"/>
            </a:pPr>
            <a:endParaRPr sz="2000" dirty="0"/>
          </a:p>
          <a:p>
            <a:r>
              <a:rPr lang="en-US" sz="2000" strike="noStrike" spc="-1" dirty="0">
                <a:solidFill>
                  <a:srgbClr val="000000"/>
                </a:solidFill>
                <a:uFill>
                  <a:solidFill>
                    <a:srgbClr val="FFFFFF"/>
                  </a:solidFill>
                </a:uFill>
              </a:rPr>
              <a:t>2. What areas of medieval life probably faced the most impact as a result of this plague</a:t>
            </a:r>
            <a:r>
              <a:rPr lang="en-US" sz="2000" strike="noStrike" spc="-1" dirty="0" smtClean="0">
                <a:solidFill>
                  <a:srgbClr val="000000"/>
                </a:solidFill>
                <a:uFill>
                  <a:solidFill>
                    <a:srgbClr val="FFFFFF"/>
                  </a:solidFill>
                </a:uFill>
              </a:rPr>
              <a:t>?</a:t>
            </a:r>
          </a:p>
          <a:p>
            <a:endParaRPr sz="2000" dirty="0"/>
          </a:p>
          <a:p>
            <a:r>
              <a:rPr lang="en-US" sz="2000" strike="noStrike" spc="-1" dirty="0">
                <a:solidFill>
                  <a:srgbClr val="000000"/>
                </a:solidFill>
                <a:uFill>
                  <a:solidFill>
                    <a:srgbClr val="FFFFFF"/>
                  </a:solidFill>
                </a:uFill>
              </a:rPr>
              <a:t>3. What were the likely effects of a die-off of about one third of a total population in a 10-year period upon the economic life and structure in medieval times</a:t>
            </a:r>
            <a:r>
              <a:rPr lang="en-US" sz="2000" strike="noStrike" spc="-1" dirty="0" smtClean="0">
                <a:solidFill>
                  <a:srgbClr val="000000"/>
                </a:solidFill>
                <a:uFill>
                  <a:solidFill>
                    <a:srgbClr val="FFFFFF"/>
                  </a:solidFill>
                </a:uFill>
              </a:rPr>
              <a:t>?</a:t>
            </a:r>
          </a:p>
          <a:p>
            <a:endParaRPr sz="2000" dirty="0"/>
          </a:p>
          <a:p>
            <a:r>
              <a:rPr lang="en-US" sz="2000" strike="noStrike" spc="-1" dirty="0">
                <a:solidFill>
                  <a:srgbClr val="000000"/>
                </a:solidFill>
                <a:uFill>
                  <a:solidFill>
                    <a:srgbClr val="FFFFFF"/>
                  </a:solidFill>
                </a:uFill>
              </a:rPr>
              <a:t>4. What were the likely effects of a die-off of about one third of a total population in a 10-year period upon the family life and structure in medieval times</a:t>
            </a:r>
            <a:r>
              <a:rPr lang="en-US" sz="2000" strike="noStrike" spc="-1" dirty="0" smtClean="0">
                <a:solidFill>
                  <a:srgbClr val="000000"/>
                </a:solidFill>
                <a:uFill>
                  <a:solidFill>
                    <a:srgbClr val="FFFFFF"/>
                  </a:solidFill>
                </a:uFill>
              </a:rPr>
              <a:t>?</a:t>
            </a:r>
          </a:p>
          <a:p>
            <a:endParaRPr sz="2000" dirty="0"/>
          </a:p>
          <a:p>
            <a:r>
              <a:rPr lang="en-US" sz="2000" strike="noStrike" spc="-1" dirty="0">
                <a:solidFill>
                  <a:srgbClr val="000000"/>
                </a:solidFill>
                <a:uFill>
                  <a:solidFill>
                    <a:srgbClr val="FFFFFF"/>
                  </a:solidFill>
                </a:uFill>
              </a:rPr>
              <a:t>5. What were the likely effects of a die-off of about one third of a total population in a 10-year period upon the population growth or decline in medieval times? </a:t>
            </a:r>
            <a:endParaRPr sz="2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smtClean="0">
                <a:solidFill>
                  <a:srgbClr val="000000"/>
                </a:solidFill>
                <a:uFill>
                  <a:solidFill>
                    <a:srgbClr val="FFFFFF"/>
                  </a:solidFill>
                </a:uFill>
                <a:latin typeface="Calibri"/>
              </a:rPr>
              <a:t>Copy the following chart down on to page 97 of your spiral</a:t>
            </a:r>
            <a:endParaRPr b="1" dirty="0"/>
          </a:p>
        </p:txBody>
      </p:sp>
      <p:graphicFrame>
        <p:nvGraphicFramePr>
          <p:cNvPr id="131" name="Table 3"/>
          <p:cNvGraphicFramePr/>
          <p:nvPr>
            <p:extLst>
              <p:ext uri="{D42A27DB-BD31-4B8C-83A1-F6EECF244321}">
                <p14:modId xmlns:p14="http://schemas.microsoft.com/office/powerpoint/2010/main" val="1053809323"/>
              </p:ext>
            </p:extLst>
          </p:nvPr>
        </p:nvGraphicFramePr>
        <p:xfrm>
          <a:off x="613260" y="1828801"/>
          <a:ext cx="7916760" cy="4824719"/>
        </p:xfrm>
        <a:graphic>
          <a:graphicData uri="http://schemas.openxmlformats.org/drawingml/2006/table">
            <a:tbl>
              <a:tblPr/>
              <a:tblGrid>
                <a:gridCol w="1367940"/>
                <a:gridCol w="6548820"/>
              </a:tblGrid>
              <a:tr h="838199">
                <a:tc>
                  <a:txBody>
                    <a:bodyPr/>
                    <a:lstStyle/>
                    <a:p>
                      <a:pPr algn="ctr"/>
                      <a:r>
                        <a:rPr lang="en-US" sz="1800" b="1" strike="noStrike" spc="-1" dirty="0">
                          <a:uFill>
                            <a:solidFill>
                              <a:srgbClr val="FFFFFF"/>
                            </a:solidFill>
                          </a:uFill>
                          <a:latin typeface="Arial"/>
                        </a:rPr>
                        <a:t>Document</a:t>
                      </a:r>
                      <a:endParaRPr sz="1800" b="1"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600" b="1" strike="noStrike" spc="-1" dirty="0" smtClean="0">
                          <a:uFill>
                            <a:solidFill>
                              <a:srgbClr val="FFFFFF"/>
                            </a:solidFill>
                          </a:uFill>
                          <a:latin typeface="OfficinaSans"/>
                        </a:rPr>
                        <a:t>What </a:t>
                      </a:r>
                      <a:r>
                        <a:rPr lang="en-US" sz="1600" b="1" strike="noStrike" spc="-1" dirty="0">
                          <a:uFill>
                            <a:solidFill>
                              <a:srgbClr val="FFFFFF"/>
                            </a:solidFill>
                          </a:uFill>
                          <a:latin typeface="OfficinaSans"/>
                        </a:rPr>
                        <a:t>was the belief and concern expressed for the </a:t>
                      </a:r>
                      <a:endParaRPr lang="en-US" sz="1600" b="1" strike="noStrike" spc="-1" dirty="0" smtClean="0">
                        <a:uFill>
                          <a:solidFill>
                            <a:srgbClr val="FFFFFF"/>
                          </a:solidFill>
                        </a:uFill>
                        <a:latin typeface="OfficinaSans"/>
                      </a:endParaRPr>
                    </a:p>
                    <a:p>
                      <a:pPr algn="ctr"/>
                      <a:r>
                        <a:rPr lang="en-US" sz="1600" b="1" strike="noStrike" spc="-1" dirty="0" smtClean="0">
                          <a:uFill>
                            <a:solidFill>
                              <a:srgbClr val="FFFFFF"/>
                            </a:solidFill>
                          </a:uFill>
                          <a:latin typeface="OfficinaSans"/>
                        </a:rPr>
                        <a:t>plague </a:t>
                      </a:r>
                      <a:r>
                        <a:rPr lang="en-US" sz="1600" b="1" strike="noStrike" spc="-1" dirty="0">
                          <a:uFill>
                            <a:solidFill>
                              <a:srgbClr val="FFFFFF"/>
                            </a:solidFill>
                          </a:uFill>
                          <a:latin typeface="OfficinaSans"/>
                        </a:rPr>
                        <a:t>by this </a:t>
                      </a:r>
                      <a:r>
                        <a:rPr lang="en-US" sz="1600" b="1" strike="noStrike" spc="-1" dirty="0" smtClean="0">
                          <a:uFill>
                            <a:solidFill>
                              <a:srgbClr val="FFFFFF"/>
                            </a:solidFill>
                          </a:uFill>
                          <a:latin typeface="OfficinaSans"/>
                        </a:rPr>
                        <a:t>document.</a:t>
                      </a:r>
                      <a:r>
                        <a:rPr lang="en-US" sz="1600" b="1" strike="noStrike" spc="-1" baseline="0" dirty="0" smtClean="0">
                          <a:uFill>
                            <a:solidFill>
                              <a:srgbClr val="FFFFFF"/>
                            </a:solidFill>
                          </a:uFill>
                          <a:latin typeface="OfficinaSans"/>
                        </a:rPr>
                        <a:t>  </a:t>
                      </a:r>
                    </a:p>
                    <a:p>
                      <a:pPr algn="ctr"/>
                      <a:r>
                        <a:rPr lang="en-US" sz="1600" b="1" strike="noStrike" spc="-1" baseline="0" dirty="0" smtClean="0">
                          <a:uFill>
                            <a:solidFill>
                              <a:srgbClr val="FFFFFF"/>
                            </a:solidFill>
                          </a:uFill>
                          <a:latin typeface="OfficinaSans"/>
                        </a:rPr>
                        <a:t>Support with evidence from the document.</a:t>
                      </a:r>
                      <a:endParaRPr sz="2400" b="1"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98652">
                <a:tc>
                  <a:txBody>
                    <a:bodyPr/>
                    <a:lstStyle/>
                    <a:p>
                      <a:pPr algn="ctr"/>
                      <a:r>
                        <a:rPr lang="en-US" sz="1800" strike="noStrike" spc="-1" dirty="0">
                          <a:uFill>
                            <a:solidFill>
                              <a:srgbClr val="FFFFFF"/>
                            </a:solidFill>
                          </a:uFill>
                          <a:latin typeface="Arial"/>
                        </a:rPr>
                        <a:t>1</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98652">
                <a:tc>
                  <a:txBody>
                    <a:bodyPr/>
                    <a:lstStyle/>
                    <a:p>
                      <a:pPr algn="ctr"/>
                      <a:r>
                        <a:rPr lang="en-US" sz="1800" strike="noStrike" spc="-1">
                          <a:uFill>
                            <a:solidFill>
                              <a:srgbClr val="FFFFFF"/>
                            </a:solidFill>
                          </a:uFill>
                          <a:latin typeface="Arial"/>
                        </a:rPr>
                        <a:t>2</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98652">
                <a:tc>
                  <a:txBody>
                    <a:bodyPr/>
                    <a:lstStyle/>
                    <a:p>
                      <a:pPr algn="ctr"/>
                      <a:r>
                        <a:rPr lang="en-US" sz="1800" strike="noStrike" spc="-1">
                          <a:uFill>
                            <a:solidFill>
                              <a:srgbClr val="FFFFFF"/>
                            </a:solidFill>
                          </a:uFill>
                          <a:latin typeface="Arial"/>
                        </a:rPr>
                        <a:t>3</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98652">
                <a:tc>
                  <a:txBody>
                    <a:bodyPr/>
                    <a:lstStyle/>
                    <a:p>
                      <a:pPr algn="ctr"/>
                      <a:r>
                        <a:rPr lang="en-US" sz="1800" strike="noStrike" spc="-1">
                          <a:uFill>
                            <a:solidFill>
                              <a:srgbClr val="FFFFFF"/>
                            </a:solidFill>
                          </a:uFill>
                          <a:latin typeface="Arial"/>
                        </a:rPr>
                        <a:t>4</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98652">
                <a:tc>
                  <a:txBody>
                    <a:bodyPr/>
                    <a:lstStyle/>
                    <a:p>
                      <a:pPr algn="ctr"/>
                      <a:r>
                        <a:rPr lang="en-US" sz="1800" strike="noStrike" spc="-1">
                          <a:uFill>
                            <a:solidFill>
                              <a:srgbClr val="FFFFFF"/>
                            </a:solidFill>
                          </a:uFill>
                          <a:latin typeface="Arial"/>
                        </a:rPr>
                        <a:t>5</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98652">
                <a:tc>
                  <a:txBody>
                    <a:bodyPr/>
                    <a:lstStyle/>
                    <a:p>
                      <a:pPr algn="ctr"/>
                      <a:r>
                        <a:rPr lang="en-US" sz="1800" strike="noStrike" spc="-1">
                          <a:uFill>
                            <a:solidFill>
                              <a:srgbClr val="FFFFFF"/>
                            </a:solidFill>
                          </a:uFill>
                          <a:latin typeface="Arial"/>
                        </a:rPr>
                        <a:t>6</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98652">
                <a:tc>
                  <a:txBody>
                    <a:bodyPr/>
                    <a:lstStyle/>
                    <a:p>
                      <a:pPr algn="ctr"/>
                      <a:r>
                        <a:rPr lang="en-US" sz="1800" strike="noStrike" spc="-1">
                          <a:uFill>
                            <a:solidFill>
                              <a:srgbClr val="FFFFFF"/>
                            </a:solidFill>
                          </a:uFill>
                          <a:latin typeface="Arial"/>
                        </a:rPr>
                        <a:t>7</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98652">
                <a:tc>
                  <a:txBody>
                    <a:bodyPr/>
                    <a:lstStyle/>
                    <a:p>
                      <a:pPr algn="ctr"/>
                      <a:r>
                        <a:rPr lang="en-US" sz="1800" strike="noStrike" spc="-1">
                          <a:uFill>
                            <a:solidFill>
                              <a:srgbClr val="FFFFFF"/>
                            </a:solidFill>
                          </a:uFill>
                          <a:latin typeface="Arial"/>
                        </a:rPr>
                        <a:t>8</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98652">
                <a:tc>
                  <a:txBody>
                    <a:bodyPr/>
                    <a:lstStyle/>
                    <a:p>
                      <a:pPr algn="ctr"/>
                      <a:r>
                        <a:rPr lang="en-US" sz="1800" strike="noStrike" spc="-1">
                          <a:uFill>
                            <a:solidFill>
                              <a:srgbClr val="FFFFFF"/>
                            </a:solidFill>
                          </a:uFill>
                          <a:latin typeface="Arial"/>
                        </a:rPr>
                        <a:t>9</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98652">
                <a:tc>
                  <a:txBody>
                    <a:bodyPr/>
                    <a:lstStyle/>
                    <a:p>
                      <a:pPr algn="ctr"/>
                      <a:r>
                        <a:rPr lang="en-US" sz="1800" strike="noStrike" spc="-1">
                          <a:uFill>
                            <a:solidFill>
                              <a:srgbClr val="FFFFFF"/>
                            </a:solidFill>
                          </a:uFill>
                          <a:latin typeface="Arial"/>
                        </a:rPr>
                        <a:t>10</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extLst>
      <p:ext uri="{BB962C8B-B14F-4D97-AF65-F5344CB8AC3E}">
        <p14:creationId xmlns:p14="http://schemas.microsoft.com/office/powerpoint/2010/main" val="38902757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smtClean="0">
                <a:solidFill>
                  <a:srgbClr val="000000"/>
                </a:solidFill>
                <a:uFill>
                  <a:solidFill>
                    <a:srgbClr val="FFFFFF"/>
                  </a:solidFill>
                </a:uFill>
                <a:latin typeface="Calibri"/>
              </a:rPr>
              <a:t>Task to be completed on page 97</a:t>
            </a:r>
            <a:endParaRPr b="1" dirty="0"/>
          </a:p>
        </p:txBody>
      </p:sp>
      <p:sp>
        <p:nvSpPr>
          <p:cNvPr id="130" name="CustomShape 2"/>
          <p:cNvSpPr/>
          <p:nvPr/>
        </p:nvSpPr>
        <p:spPr>
          <a:xfrm>
            <a:off x="457200" y="1600200"/>
            <a:ext cx="8228880" cy="16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400" strike="noStrike" spc="-1" dirty="0">
                <a:solidFill>
                  <a:srgbClr val="000000"/>
                </a:solidFill>
                <a:uFill>
                  <a:solidFill>
                    <a:srgbClr val="FFFFFF"/>
                  </a:solidFill>
                </a:uFill>
                <a:latin typeface="OfficinaSans"/>
              </a:rPr>
              <a:t>With your elbow partner, you are going to investigate the previous discussion questions further through an activity using documents from the fourteenth through the eighteenth centuries. </a:t>
            </a:r>
            <a:endParaRPr lang="en-US" sz="2400" strike="noStrike" spc="-1" dirty="0" smtClean="0">
              <a:solidFill>
                <a:srgbClr val="000000"/>
              </a:solidFill>
              <a:uFill>
                <a:solidFill>
                  <a:srgbClr val="FFFFFF"/>
                </a:solidFill>
              </a:uFill>
              <a:latin typeface="OfficinaSans"/>
            </a:endParaRPr>
          </a:p>
          <a:p>
            <a:endParaRPr lang="en-US" sz="2400" spc="-1" dirty="0">
              <a:solidFill>
                <a:srgbClr val="000000"/>
              </a:solidFill>
              <a:uFill>
                <a:solidFill>
                  <a:srgbClr val="FFFFFF"/>
                </a:solidFill>
              </a:uFill>
              <a:latin typeface="OfficinaSans"/>
            </a:endParaRPr>
          </a:p>
          <a:p>
            <a:r>
              <a:rPr lang="en-US" sz="2400" strike="noStrike" spc="-1" dirty="0" smtClean="0">
                <a:solidFill>
                  <a:srgbClr val="000000"/>
                </a:solidFill>
                <a:uFill>
                  <a:solidFill>
                    <a:srgbClr val="FFFFFF"/>
                  </a:solidFill>
                </a:uFill>
                <a:latin typeface="OfficinaSans"/>
              </a:rPr>
              <a:t>1. Look through documents 1-10 and at </a:t>
            </a:r>
            <a:r>
              <a:rPr lang="en-US" sz="2400" strike="noStrike" spc="-1" dirty="0">
                <a:solidFill>
                  <a:srgbClr val="000000"/>
                </a:solidFill>
                <a:uFill>
                  <a:solidFill>
                    <a:srgbClr val="FFFFFF"/>
                  </a:solidFill>
                </a:uFill>
                <a:latin typeface="OfficinaSans"/>
              </a:rPr>
              <a:t>the various responses to the outbreaks of plague in the fourteenth and fifteenth centuries. </a:t>
            </a:r>
            <a:endParaRPr lang="en-US" sz="2400" strike="noStrike" spc="-1" dirty="0" smtClean="0">
              <a:solidFill>
                <a:srgbClr val="000000"/>
              </a:solidFill>
              <a:uFill>
                <a:solidFill>
                  <a:srgbClr val="FFFFFF"/>
                </a:solidFill>
              </a:uFill>
              <a:latin typeface="OfficinaSans"/>
            </a:endParaRPr>
          </a:p>
          <a:p>
            <a:endParaRPr lang="en-US" sz="2400" spc="-1" dirty="0">
              <a:solidFill>
                <a:srgbClr val="000000"/>
              </a:solidFill>
              <a:uFill>
                <a:solidFill>
                  <a:srgbClr val="FFFFFF"/>
                </a:solidFill>
              </a:uFill>
              <a:latin typeface="OfficinaSans"/>
            </a:endParaRPr>
          </a:p>
          <a:p>
            <a:r>
              <a:rPr lang="en-US" sz="2400" strike="noStrike" spc="-1" dirty="0" smtClean="0">
                <a:solidFill>
                  <a:srgbClr val="000000"/>
                </a:solidFill>
                <a:uFill>
                  <a:solidFill>
                    <a:srgbClr val="FFFFFF"/>
                  </a:solidFill>
                </a:uFill>
                <a:latin typeface="OfficinaSans"/>
              </a:rPr>
              <a:t>2. For </a:t>
            </a:r>
            <a:r>
              <a:rPr lang="en-US" sz="2400" strike="noStrike" spc="-1" dirty="0">
                <a:solidFill>
                  <a:srgbClr val="000000"/>
                </a:solidFill>
                <a:uFill>
                  <a:solidFill>
                    <a:srgbClr val="FFFFFF"/>
                  </a:solidFill>
                </a:uFill>
                <a:latin typeface="OfficinaSans"/>
              </a:rPr>
              <a:t>each document, what was the belief and concern expressed for the </a:t>
            </a:r>
            <a:r>
              <a:rPr lang="en-US" sz="2400" strike="noStrike" spc="-1" dirty="0" smtClean="0">
                <a:solidFill>
                  <a:srgbClr val="000000"/>
                </a:solidFill>
                <a:uFill>
                  <a:solidFill>
                    <a:srgbClr val="FFFFFF"/>
                  </a:solidFill>
                </a:uFill>
                <a:latin typeface="OfficinaSans"/>
              </a:rPr>
              <a:t>plague</a:t>
            </a:r>
            <a:r>
              <a:rPr lang="en-US" sz="2400" spc="-1" dirty="0" smtClean="0">
                <a:solidFill>
                  <a:srgbClr val="000000"/>
                </a:solidFill>
                <a:uFill>
                  <a:solidFill>
                    <a:srgbClr val="FFFFFF"/>
                  </a:solidFill>
                </a:uFill>
                <a:latin typeface="OfficinaSans"/>
              </a:rPr>
              <a:t>. Support with evidence from the document.  </a:t>
            </a:r>
            <a:endParaRPr sz="2400" dirty="0"/>
          </a:p>
          <a:p>
            <a:pPr>
              <a:lnSpc>
                <a:spcPct val="100000"/>
              </a:lnSpc>
            </a:pPr>
            <a:endParaRPr dirty="0"/>
          </a:p>
          <a:p>
            <a:pPr>
              <a:lnSpc>
                <a:spcPct val="100000"/>
              </a:lnSpc>
            </a:pPr>
            <a:endParaRPr dirty="0"/>
          </a:p>
          <a:p>
            <a:pPr>
              <a:lnSpc>
                <a:spcPct val="100000"/>
              </a:lnSpc>
            </a:pPr>
            <a:endParaRPr dirty="0"/>
          </a:p>
          <a:p>
            <a:pPr marL="720">
              <a:lnSpc>
                <a:spcPct val="100000"/>
              </a:lnSpc>
            </a:pPr>
            <a:r>
              <a:rPr lang="en-US" sz="3200" strike="noStrike" spc="-1" dirty="0">
                <a:solidFill>
                  <a:srgbClr val="000000"/>
                </a:solidFill>
                <a:uFill>
                  <a:solidFill>
                    <a:srgbClr val="FFFFFF"/>
                  </a:solidFill>
                </a:uFill>
                <a:latin typeface="Calibri"/>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Key Words for this Assignment</a:t>
            </a:r>
            <a:endParaRPr lang="en-US" sz="4000" b="1" dirty="0"/>
          </a:p>
        </p:txBody>
      </p:sp>
      <p:sp>
        <p:nvSpPr>
          <p:cNvPr id="3" name="Subtitle 2"/>
          <p:cNvSpPr>
            <a:spLocks noGrp="1"/>
          </p:cNvSpPr>
          <p:nvPr>
            <p:ph type="subTitle"/>
          </p:nvPr>
        </p:nvSpPr>
        <p:spPr>
          <a:xfrm>
            <a:off x="457200" y="1604520"/>
            <a:ext cx="8382000" cy="3977280"/>
          </a:xfrm>
        </p:spPr>
        <p:txBody>
          <a:bodyPr/>
          <a:lstStyle/>
          <a:p>
            <a:r>
              <a:rPr lang="en-US" sz="3600" dirty="0" smtClean="0"/>
              <a:t>Doc 2:  avarice= greed</a:t>
            </a:r>
          </a:p>
          <a:p>
            <a:r>
              <a:rPr lang="en-US" sz="3600" dirty="0" smtClean="0"/>
              <a:t>Doc 2:  plunder= steal</a:t>
            </a:r>
          </a:p>
          <a:p>
            <a:r>
              <a:rPr lang="en-US" sz="3600" dirty="0" smtClean="0"/>
              <a:t>Doc 6:  miasmas= smell</a:t>
            </a:r>
          </a:p>
          <a:p>
            <a:r>
              <a:rPr lang="en-US" sz="3600" dirty="0" smtClean="0"/>
              <a:t>Doc 7:  injurious= likely to cause damage</a:t>
            </a:r>
          </a:p>
          <a:p>
            <a:r>
              <a:rPr lang="en-US" sz="3600" dirty="0" smtClean="0"/>
              <a:t>Doc 8:  sentient= feel</a:t>
            </a:r>
          </a:p>
          <a:p>
            <a:r>
              <a:rPr lang="en-US" sz="3600" dirty="0" smtClean="0"/>
              <a:t>Doc 9:  pestilence= fatal disease</a:t>
            </a:r>
            <a:endParaRPr lang="en-US" sz="3600" dirty="0"/>
          </a:p>
        </p:txBody>
      </p:sp>
    </p:spTree>
    <p:extLst>
      <p:ext uri="{BB962C8B-B14F-4D97-AF65-F5344CB8AC3E}">
        <p14:creationId xmlns:p14="http://schemas.microsoft.com/office/powerpoint/2010/main" val="65547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a:solidFill>
                  <a:srgbClr val="000000"/>
                </a:solidFill>
                <a:uFill>
                  <a:solidFill>
                    <a:srgbClr val="FFFFFF"/>
                  </a:solidFill>
                </a:uFill>
                <a:latin typeface="Calibri"/>
              </a:rPr>
              <a:t>Warm Up</a:t>
            </a:r>
            <a:endParaRPr/>
          </a:p>
        </p:txBody>
      </p:sp>
      <p:sp>
        <p:nvSpPr>
          <p:cNvPr id="11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3200" strike="noStrike" spc="-1" dirty="0">
                <a:solidFill>
                  <a:srgbClr val="000000"/>
                </a:solidFill>
                <a:uFill>
                  <a:solidFill>
                    <a:srgbClr val="FFFFFF"/>
                  </a:solidFill>
                </a:uFill>
              </a:rPr>
              <a:t>What is an epidemic</a:t>
            </a:r>
            <a:r>
              <a:rPr lang="en-US" sz="3200" strike="noStrike" spc="-1" dirty="0" smtClean="0">
                <a:solidFill>
                  <a:srgbClr val="000000"/>
                </a:solidFill>
                <a:uFill>
                  <a:solidFill>
                    <a:srgbClr val="FFFFFF"/>
                  </a:solidFill>
                </a:uFill>
              </a:rPr>
              <a:t>?</a:t>
            </a:r>
          </a:p>
          <a:p>
            <a:pPr marL="343080" indent="-342360">
              <a:lnSpc>
                <a:spcPct val="100000"/>
              </a:lnSpc>
              <a:buFont typeface="Arial"/>
              <a:buChar char="•"/>
            </a:pPr>
            <a:endParaRPr lang="en-US" sz="3200" spc="-1" dirty="0">
              <a:solidFill>
                <a:srgbClr val="000000"/>
              </a:solidFill>
              <a:uFill>
                <a:solidFill>
                  <a:srgbClr val="FFFFFF"/>
                </a:solidFill>
              </a:uFill>
            </a:endParaRPr>
          </a:p>
          <a:p>
            <a:pPr marL="343080" indent="-342360">
              <a:lnSpc>
                <a:spcPct val="100000"/>
              </a:lnSpc>
              <a:buFont typeface="Arial"/>
              <a:buChar char="•"/>
            </a:pPr>
            <a:r>
              <a:rPr lang="en-US" sz="3200" dirty="0"/>
              <a:t>An epidemic is a widespread occurrence of an infectious disease in a community at a particular time. </a:t>
            </a:r>
          </a:p>
          <a:p>
            <a:pPr marL="343080" indent="-342360">
              <a:lnSpc>
                <a:spcPct val="100000"/>
              </a:lnSpc>
              <a:buFont typeface="Arial"/>
              <a:buChar char="•"/>
            </a:pPr>
            <a:endParaRPr lang="en-US" sz="3200" dirty="0"/>
          </a:p>
          <a:p>
            <a:pPr marL="343080" indent="-342360">
              <a:lnSpc>
                <a:spcPct val="100000"/>
              </a:lnSpc>
              <a:buFont typeface="Arial"/>
              <a:buChar char="•"/>
            </a:pPr>
            <a:r>
              <a:rPr lang="en-US" sz="3200" dirty="0"/>
              <a:t>Example:  flu</a:t>
            </a:r>
          </a:p>
          <a:p>
            <a:pPr marL="343080" indent="-342360">
              <a:lnSpc>
                <a:spcPct val="100000"/>
              </a:lnSpc>
              <a:buFont typeface="Arial"/>
              <a:buChar char="•"/>
            </a:pPr>
            <a:endParaRPr lang="en-US" sz="3200" dirty="0"/>
          </a:p>
          <a:p>
            <a:pPr marL="343080" indent="-342360">
              <a:lnSpc>
                <a:spcPct val="100000"/>
              </a:lnSpc>
              <a:buFont typeface="Arial"/>
              <a:buChar char="•"/>
            </a:pPr>
            <a:r>
              <a:rPr lang="en-US" sz="3200" dirty="0"/>
              <a:t>Synonyms:  outbreak, plague, pandemic </a:t>
            </a:r>
          </a:p>
          <a:p>
            <a:pPr marL="343080" indent="-342360">
              <a:lnSpc>
                <a:spcPct val="100000"/>
              </a:lnSpc>
              <a:buFont typeface="Arial"/>
              <a:buChar char="•"/>
            </a:pPr>
            <a:endParaRPr dirty="0"/>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204185071"/>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xEl>
                                              <p:pRg st="2" end="2"/>
                                            </p:txEl>
                                          </p:spTgt>
                                        </p:tgtEl>
                                        <p:attrNameLst>
                                          <p:attrName>style.visibility</p:attrName>
                                        </p:attrNameLst>
                                      </p:cBhvr>
                                      <p:to>
                                        <p:strVal val="visible"/>
                                      </p:to>
                                    </p:set>
                                    <p:anim calcmode="lin" valueType="num">
                                      <p:cBhvr additive="base">
                                        <p:cTn id="7" dur="500" fill="hold"/>
                                        <p:tgtEl>
                                          <p:spTgt spid="1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3">
                                            <p:txEl>
                                              <p:pRg st="4" end="4"/>
                                            </p:txEl>
                                          </p:spTgt>
                                        </p:tgtEl>
                                        <p:attrNameLst>
                                          <p:attrName>style.visibility</p:attrName>
                                        </p:attrNameLst>
                                      </p:cBhvr>
                                      <p:to>
                                        <p:strVal val="visible"/>
                                      </p:to>
                                    </p:set>
                                    <p:anim calcmode="lin" valueType="num">
                                      <p:cBhvr additive="base">
                                        <p:cTn id="11" dur="500" fill="hold"/>
                                        <p:tgtEl>
                                          <p:spTgt spid="11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3">
                                            <p:txEl>
                                              <p:pRg st="6" end="6"/>
                                            </p:txEl>
                                          </p:spTgt>
                                        </p:tgtEl>
                                        <p:attrNameLst>
                                          <p:attrName>style.visibility</p:attrName>
                                        </p:attrNameLst>
                                      </p:cBhvr>
                                      <p:to>
                                        <p:strVal val="visible"/>
                                      </p:to>
                                    </p:set>
                                    <p:anim calcmode="lin" valueType="num">
                                      <p:cBhvr additive="base">
                                        <p:cTn id="15" dur="500" fill="hold"/>
                                        <p:tgtEl>
                                          <p:spTgt spid="11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457560" y="649080"/>
            <a:ext cx="8228880" cy="1789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endParaRPr sz="1200" dirty="0"/>
          </a:p>
        </p:txBody>
      </p:sp>
      <p:sp>
        <p:nvSpPr>
          <p:cNvPr id="11" name="Subtitle 10"/>
          <p:cNvSpPr>
            <a:spLocks noGrp="1"/>
          </p:cNvSpPr>
          <p:nvPr>
            <p:ph type="body"/>
          </p:nvPr>
        </p:nvSpPr>
        <p:spPr>
          <a:xfrm>
            <a:off x="457200" y="990600"/>
            <a:ext cx="8229240" cy="1752600"/>
          </a:xfrm>
        </p:spPr>
        <p:txBody>
          <a:bodyPr>
            <a:normAutofit fontScale="92500" lnSpcReduction="10000"/>
          </a:bodyPr>
          <a:lstStyle/>
          <a:p>
            <a:pPr algn="ctr"/>
            <a:r>
              <a:rPr lang="en-US" sz="3200" dirty="0" smtClean="0"/>
              <a:t>After analyzing each of the documents, answer the following questions </a:t>
            </a:r>
            <a:r>
              <a:rPr lang="en-US" sz="3200" b="1" dirty="0" smtClean="0"/>
              <a:t>INDIVIDUALLY</a:t>
            </a:r>
            <a:r>
              <a:rPr lang="en-US" sz="3200" dirty="0" smtClean="0"/>
              <a:t>, on a separate sheet of paper, using evidence to support your responses.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2743200"/>
            <a:ext cx="65341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p:nvPr>
        </p:nvSpPr>
        <p:spPr>
          <a:xfrm>
            <a:off x="228600" y="1752600"/>
            <a:ext cx="8457840" cy="4872480"/>
          </a:xfrm>
        </p:spPr>
        <p:txBody>
          <a:bodyPr/>
          <a:lstStyle/>
          <a:p>
            <a:r>
              <a:rPr lang="en-US" sz="2000" dirty="0" smtClean="0"/>
              <a:t>1. Do you believe the pope's fear of losing power was justified? Why or why not? </a:t>
            </a:r>
          </a:p>
          <a:p>
            <a:r>
              <a:rPr lang="en-US" sz="2000" dirty="0" smtClean="0"/>
              <a:t>2. Which 3 documents or reactions to the plague seemed most interesting to you?  Support your answer with evidence from the document on why.</a:t>
            </a:r>
          </a:p>
          <a:p>
            <a:r>
              <a:rPr lang="en-US" sz="2000" dirty="0" smtClean="0"/>
              <a:t>3. Which 3 reactions seemed the most unrealistic or outrageous? Support your answer with evidence from the document on why.</a:t>
            </a:r>
          </a:p>
          <a:p>
            <a:r>
              <a:rPr lang="en-US" sz="2000" dirty="0" smtClean="0"/>
              <a:t>4. Do you understand the concept of a scapegoat? Support your answer with evidence from the document on what your definition.</a:t>
            </a:r>
          </a:p>
          <a:p>
            <a:r>
              <a:rPr lang="en-US" sz="2000" dirty="0" smtClean="0"/>
              <a:t>5. What would a modern Black Plague do to society today? Questions 5 and 6 are the same as earlier in the day, </a:t>
            </a:r>
            <a:r>
              <a:rPr lang="en-US" sz="2000" dirty="0" err="1" smtClean="0"/>
              <a:t>appling</a:t>
            </a:r>
            <a:r>
              <a:rPr lang="en-US" sz="2000" dirty="0" smtClean="0"/>
              <a:t> to current times.</a:t>
            </a:r>
          </a:p>
          <a:p>
            <a:r>
              <a:rPr lang="en-US" sz="2000" dirty="0" smtClean="0"/>
              <a:t>6. What are the likely effects of a die-off of about one third of a total population in a 10-year period upon the economic life and structure in current times?</a:t>
            </a:r>
          </a:p>
          <a:p>
            <a:r>
              <a:rPr lang="en-US" sz="2000" dirty="0" smtClean="0"/>
              <a:t>7. What would be the effects on family life and structure in current times?</a:t>
            </a:r>
          </a:p>
          <a:p>
            <a:r>
              <a:rPr lang="en-US" sz="2000" dirty="0" smtClean="0"/>
              <a:t>8. What would be the effects on the role of religion, religious tolerance and the rise or fall of secularism?</a:t>
            </a:r>
          </a:p>
          <a:p>
            <a:r>
              <a:rPr lang="en-US" sz="2000" smtClean="0"/>
              <a:t>9. If </a:t>
            </a:r>
            <a:r>
              <a:rPr lang="en-US" sz="2000" dirty="0" smtClean="0"/>
              <a:t>you lived through and survived a catastrophe like the Black Plague, would it strengthen or weaken your religious faith? </a:t>
            </a:r>
          </a:p>
          <a:p>
            <a:r>
              <a:rPr lang="en-US" sz="2000" dirty="0" smtClean="0"/>
              <a:t>10. What about your belief in the power and utility of the scientific method? </a:t>
            </a:r>
          </a:p>
          <a:p>
            <a:r>
              <a:rPr lang="en-US" sz="2000" dirty="0" smtClean="0"/>
              <a:t>11. What modern epidemics or plagues have we seen today? </a:t>
            </a:r>
          </a:p>
          <a:p>
            <a:endParaRPr lang="en-US" dirty="0" smtClean="0"/>
          </a:p>
          <a:p>
            <a:endParaRPr lang="en-US" dirty="0" smtClean="0"/>
          </a:p>
          <a:p>
            <a:endParaRPr lang="en-US" dirty="0" smtClean="0"/>
          </a:p>
          <a:p>
            <a:r>
              <a:rPr lang="en-US" dirty="0" smtClean="0"/>
              <a:t> </a:t>
            </a:r>
          </a:p>
          <a:p>
            <a:endParaRPr lang="en-US" dirty="0"/>
          </a:p>
        </p:txBody>
      </p:sp>
    </p:spTree>
    <p:extLst>
      <p:ext uri="{BB962C8B-B14F-4D97-AF65-F5344CB8AC3E}">
        <p14:creationId xmlns:p14="http://schemas.microsoft.com/office/powerpoint/2010/main" val="3316478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8372"/>
            <a:ext cx="8229240" cy="1144800"/>
          </a:xfrm>
        </p:spPr>
        <p:txBody>
          <a:bodyPr/>
          <a:lstStyle/>
          <a:p>
            <a:pPr algn="ctr"/>
            <a:r>
              <a:rPr lang="en-US" sz="3200" dirty="0" smtClean="0">
                <a:hlinkClick r:id="rId2"/>
              </a:rPr>
              <a:t>What if the Black Plague never happened?</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30569"/>
            <a:ext cx="7162800" cy="532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854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mtClean="0"/>
              <a:t>Additional Middle </a:t>
            </a:r>
            <a:r>
              <a:rPr lang="en-US" sz="4000" b="1" dirty="0" smtClean="0"/>
              <a:t>Ages Facts</a:t>
            </a:r>
            <a:endParaRPr lang="en-US" sz="4000" b="1" dirty="0"/>
          </a:p>
        </p:txBody>
      </p:sp>
      <p:sp>
        <p:nvSpPr>
          <p:cNvPr id="3" name="Rectangle 2"/>
          <p:cNvSpPr/>
          <p:nvPr/>
        </p:nvSpPr>
        <p:spPr>
          <a:xfrm>
            <a:off x="457200" y="1524000"/>
            <a:ext cx="8229600" cy="3416320"/>
          </a:xfrm>
          <a:prstGeom prst="rect">
            <a:avLst/>
          </a:prstGeom>
        </p:spPr>
        <p:txBody>
          <a:bodyPr wrap="square">
            <a:spAutoFit/>
          </a:bodyPr>
          <a:lstStyle/>
          <a:p>
            <a:r>
              <a:rPr lang="en-US" dirty="0"/>
              <a:t>The bread eaten by people of the Middle Ages was gritty from the millstones used to grind the grain. This caused the people's teeth wear down quickly. </a:t>
            </a:r>
            <a:endParaRPr lang="en-US" dirty="0" smtClean="0"/>
          </a:p>
          <a:p>
            <a:r>
              <a:rPr lang="en-US" dirty="0" smtClean="0"/>
              <a:t>Peasants </a:t>
            </a:r>
            <a:r>
              <a:rPr lang="en-US" dirty="0"/>
              <a:t>were not allowed to hunt on the lord's land. Punishment for killing a deer was sometimes death. </a:t>
            </a:r>
            <a:endParaRPr lang="en-US" dirty="0" smtClean="0"/>
          </a:p>
          <a:p>
            <a:r>
              <a:rPr lang="en-US" dirty="0" smtClean="0"/>
              <a:t>Medicine </a:t>
            </a:r>
            <a:r>
              <a:rPr lang="en-US" dirty="0"/>
              <a:t>was very primitive at the time. Sometimes doctors would "bleed" people by putting leeches on their skin. </a:t>
            </a:r>
            <a:endParaRPr lang="en-US" dirty="0" smtClean="0"/>
          </a:p>
          <a:p>
            <a:r>
              <a:rPr lang="en-US" dirty="0" smtClean="0"/>
              <a:t>People </a:t>
            </a:r>
            <a:r>
              <a:rPr lang="en-US" dirty="0"/>
              <a:t>mostly drank ale or wine. The water was bad and would make them sick. </a:t>
            </a:r>
            <a:endParaRPr lang="en-US" dirty="0" smtClean="0"/>
          </a:p>
          <a:p>
            <a:r>
              <a:rPr lang="en-US" dirty="0" smtClean="0"/>
              <a:t>Marriages </a:t>
            </a:r>
            <a:r>
              <a:rPr lang="en-US" dirty="0"/>
              <a:t>were often arranged, especially for nobles. Noble girls often married at 12 years old and boys at 14.</a:t>
            </a:r>
            <a:br>
              <a:rPr lang="en-US" dirty="0"/>
            </a:br>
            <a:r>
              <a:rPr lang="en-US" dirty="0"/>
              <a:t/>
            </a:r>
            <a:br>
              <a:rPr lang="en-US" dirty="0"/>
            </a:br>
            <a:endParaRPr lang="en-US" dirty="0"/>
          </a:p>
        </p:txBody>
      </p:sp>
    </p:spTree>
    <p:extLst>
      <p:ext uri="{BB962C8B-B14F-4D97-AF65-F5344CB8AC3E}">
        <p14:creationId xmlns:p14="http://schemas.microsoft.com/office/powerpoint/2010/main" val="1702493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516" y="0"/>
            <a:ext cx="8229600" cy="1143000"/>
          </a:xfrm>
        </p:spPr>
        <p:txBody>
          <a:bodyPr/>
          <a:lstStyle/>
          <a:p>
            <a:pPr algn="ctr"/>
            <a:r>
              <a:rPr lang="en-US" sz="4400" b="1" dirty="0" smtClean="0"/>
              <a:t>The Black Plague Newspaper</a:t>
            </a:r>
            <a:endParaRPr lang="en-US" sz="2400" b="1" dirty="0"/>
          </a:p>
        </p:txBody>
      </p:sp>
      <p:sp>
        <p:nvSpPr>
          <p:cNvPr id="3" name="Content Placeholder 2"/>
          <p:cNvSpPr>
            <a:spLocks noGrp="1"/>
          </p:cNvSpPr>
          <p:nvPr>
            <p:ph idx="4294967295"/>
          </p:nvPr>
        </p:nvSpPr>
        <p:spPr>
          <a:xfrm>
            <a:off x="0" y="1066800"/>
            <a:ext cx="9144000" cy="5791200"/>
          </a:xfrm>
          <a:prstGeom prst="rect">
            <a:avLst/>
          </a:prstGeom>
        </p:spPr>
        <p:txBody>
          <a:bodyPr>
            <a:normAutofit fontScale="92500" lnSpcReduction="10000"/>
          </a:bodyPr>
          <a:lstStyle/>
          <a:p>
            <a:pPr algn="ctr"/>
            <a:r>
              <a:rPr lang="en-US" sz="2800" dirty="0"/>
              <a:t>On the outlined sheet of paper from the teacher, you are going to be creating a newspaper describing the arrival of the plague on your city and exactly what is happening to the people around you</a:t>
            </a:r>
            <a:r>
              <a:rPr lang="en-US" sz="2800" dirty="0" smtClean="0"/>
              <a:t>.</a:t>
            </a:r>
          </a:p>
          <a:p>
            <a:pPr algn="ctr"/>
            <a:endParaRPr lang="en-US" sz="2800" dirty="0"/>
          </a:p>
          <a:p>
            <a:pPr algn="ctr"/>
            <a:r>
              <a:rPr lang="en-US" sz="2800" b="1" dirty="0"/>
              <a:t>You will need to have the following requirements within your newspaper:</a:t>
            </a:r>
            <a:endParaRPr lang="en-US" sz="2800" dirty="0"/>
          </a:p>
          <a:p>
            <a:pPr lvl="0" algn="ctr"/>
            <a:r>
              <a:rPr lang="en-US" sz="2800" dirty="0"/>
              <a:t>Title</a:t>
            </a:r>
          </a:p>
          <a:p>
            <a:pPr lvl="0" algn="ctr"/>
            <a:r>
              <a:rPr lang="en-US" sz="2800" dirty="0"/>
              <a:t>Catchy Headline</a:t>
            </a:r>
          </a:p>
          <a:p>
            <a:pPr lvl="0" algn="ctr"/>
            <a:r>
              <a:rPr lang="en-US" sz="2800" dirty="0"/>
              <a:t>1 Article about life in the city during the Black Plague</a:t>
            </a:r>
          </a:p>
          <a:p>
            <a:pPr lvl="0" algn="ctr"/>
            <a:r>
              <a:rPr lang="en-US" sz="2800" dirty="0"/>
              <a:t>1 Advertisement for a Plague Doctor</a:t>
            </a:r>
          </a:p>
          <a:p>
            <a:pPr lvl="0" algn="ctr"/>
            <a:r>
              <a:rPr lang="en-US" sz="2800" dirty="0"/>
              <a:t>1 Advertisement for a Priest</a:t>
            </a:r>
          </a:p>
          <a:p>
            <a:pPr algn="ctr"/>
            <a:r>
              <a:rPr lang="en-US" sz="2800" dirty="0"/>
              <a:t> </a:t>
            </a:r>
          </a:p>
          <a:p>
            <a:pPr algn="ctr"/>
            <a:r>
              <a:rPr lang="en-US" sz="2800" dirty="0"/>
              <a:t> </a:t>
            </a:r>
          </a:p>
          <a:p>
            <a:pPr algn="ctr"/>
            <a:r>
              <a:rPr lang="en-US" sz="2800" dirty="0"/>
              <a:t>This will be due at the end of the period on Friday!</a:t>
            </a:r>
          </a:p>
        </p:txBody>
      </p:sp>
    </p:spTree>
    <p:extLst>
      <p:ext uri="{BB962C8B-B14F-4D97-AF65-F5344CB8AC3E}">
        <p14:creationId xmlns:p14="http://schemas.microsoft.com/office/powerpoint/2010/main" val="1502844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516" y="0"/>
            <a:ext cx="8229600" cy="1143000"/>
          </a:xfrm>
        </p:spPr>
        <p:txBody>
          <a:bodyPr/>
          <a:lstStyle/>
          <a:p>
            <a:pPr algn="ctr"/>
            <a:r>
              <a:rPr lang="en-US" sz="5400" b="1" dirty="0" smtClean="0"/>
              <a:t>Processing</a:t>
            </a:r>
            <a:endParaRPr lang="en-US" sz="3200" b="1" dirty="0"/>
          </a:p>
        </p:txBody>
      </p:sp>
      <p:sp>
        <p:nvSpPr>
          <p:cNvPr id="3" name="Content Placeholder 2"/>
          <p:cNvSpPr>
            <a:spLocks noGrp="1"/>
          </p:cNvSpPr>
          <p:nvPr>
            <p:ph idx="4294967295"/>
          </p:nvPr>
        </p:nvSpPr>
        <p:spPr>
          <a:xfrm>
            <a:off x="0" y="1371600"/>
            <a:ext cx="9144000" cy="5486400"/>
          </a:xfrm>
          <a:prstGeom prst="rect">
            <a:avLst/>
          </a:prstGeom>
        </p:spPr>
        <p:txBody>
          <a:bodyPr>
            <a:normAutofit fontScale="92500" lnSpcReduction="20000"/>
          </a:bodyPr>
          <a:lstStyle/>
          <a:p>
            <a:pPr marL="0" indent="0" algn="ctr">
              <a:buNone/>
            </a:pPr>
            <a:r>
              <a:rPr lang="en-US" sz="3200" dirty="0" smtClean="0"/>
              <a:t>On the opposite side of your sheet of paper, answer the following question:</a:t>
            </a:r>
          </a:p>
          <a:p>
            <a:pPr algn="ctr"/>
            <a:endParaRPr lang="en-US" sz="3200" dirty="0"/>
          </a:p>
          <a:p>
            <a:pPr marL="0" indent="0" algn="ctr">
              <a:buNone/>
            </a:pPr>
            <a:r>
              <a:rPr lang="en-US" sz="3200" dirty="0" smtClean="0"/>
              <a:t>Based on what you have learned, was the black plague a curse or a blessing?</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2000" b="1" dirty="0" smtClean="0"/>
              <a:t>Remember how we write here at Stuart when answering prompts </a:t>
            </a:r>
            <a:r>
              <a:rPr lang="en-US" sz="2000" b="1" dirty="0" smtClean="0">
                <a:sym typeface="Wingdings" pitchFamily="2" charset="2"/>
              </a:rPr>
              <a:t></a:t>
            </a:r>
            <a:endParaRPr lang="en-US" sz="20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277" y="3581400"/>
            <a:ext cx="2971800" cy="220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562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a:solidFill>
                  <a:srgbClr val="000000"/>
                </a:solidFill>
                <a:uFill>
                  <a:solidFill>
                    <a:srgbClr val="FFFFFF"/>
                  </a:solidFill>
                </a:uFill>
                <a:latin typeface="Calibri"/>
              </a:rPr>
              <a:t>Warm Up</a:t>
            </a:r>
            <a:endParaRPr/>
          </a:p>
        </p:txBody>
      </p:sp>
      <p:sp>
        <p:nvSpPr>
          <p:cNvPr id="11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3200" strike="noStrike" spc="-1" dirty="0">
                <a:solidFill>
                  <a:srgbClr val="000000"/>
                </a:solidFill>
                <a:uFill>
                  <a:solidFill>
                    <a:srgbClr val="FFFFFF"/>
                  </a:solidFill>
                </a:uFill>
              </a:rPr>
              <a:t>What </a:t>
            </a:r>
            <a:r>
              <a:rPr lang="en-US" sz="3200" spc="-1" dirty="0" smtClean="0">
                <a:solidFill>
                  <a:srgbClr val="000000"/>
                </a:solidFill>
                <a:uFill>
                  <a:solidFill>
                    <a:srgbClr val="FFFFFF"/>
                  </a:solidFill>
                </a:uFill>
              </a:rPr>
              <a:t>are some synonyms for an epidemic?</a:t>
            </a:r>
          </a:p>
          <a:p>
            <a:pPr marL="343080" indent="-342360">
              <a:lnSpc>
                <a:spcPct val="100000"/>
              </a:lnSpc>
              <a:buFont typeface="Arial"/>
              <a:buChar char="•"/>
            </a:pPr>
            <a:endParaRPr lang="en-US" sz="3200" spc="-1" dirty="0">
              <a:solidFill>
                <a:srgbClr val="000000"/>
              </a:solidFill>
              <a:uFill>
                <a:solidFill>
                  <a:srgbClr val="FFFFFF"/>
                </a:solidFill>
              </a:uFill>
            </a:endParaRPr>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2632770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a:solidFill>
                  <a:srgbClr val="000000"/>
                </a:solidFill>
                <a:uFill>
                  <a:solidFill>
                    <a:srgbClr val="FFFFFF"/>
                  </a:solidFill>
                </a:uFill>
                <a:latin typeface="Calibri"/>
              </a:rPr>
              <a:t>Warm Up</a:t>
            </a:r>
            <a:endParaRPr/>
          </a:p>
        </p:txBody>
      </p:sp>
      <p:sp>
        <p:nvSpPr>
          <p:cNvPr id="11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3200" strike="noStrike" spc="-1" dirty="0">
                <a:solidFill>
                  <a:srgbClr val="000000"/>
                </a:solidFill>
                <a:uFill>
                  <a:solidFill>
                    <a:srgbClr val="FFFFFF"/>
                  </a:solidFill>
                </a:uFill>
              </a:rPr>
              <a:t>What </a:t>
            </a:r>
            <a:r>
              <a:rPr lang="en-US" sz="3200" spc="-1" dirty="0" smtClean="0">
                <a:solidFill>
                  <a:srgbClr val="000000"/>
                </a:solidFill>
                <a:uFill>
                  <a:solidFill>
                    <a:srgbClr val="FFFFFF"/>
                  </a:solidFill>
                </a:uFill>
              </a:rPr>
              <a:t>are some synonyms for an epidemic?</a:t>
            </a:r>
          </a:p>
          <a:p>
            <a:pPr marL="343080" indent="-342360">
              <a:lnSpc>
                <a:spcPct val="100000"/>
              </a:lnSpc>
              <a:buFont typeface="Arial"/>
              <a:buChar char="•"/>
            </a:pPr>
            <a:endParaRPr lang="en-US" sz="3200" spc="-1" dirty="0">
              <a:solidFill>
                <a:srgbClr val="000000"/>
              </a:solidFill>
              <a:uFill>
                <a:solidFill>
                  <a:srgbClr val="FFFFFF"/>
                </a:solidFill>
              </a:uFill>
            </a:endParaRPr>
          </a:p>
          <a:p>
            <a:pPr marL="343080" indent="-342360">
              <a:lnSpc>
                <a:spcPct val="100000"/>
              </a:lnSpc>
              <a:buFont typeface="Arial"/>
              <a:buChar char="•"/>
            </a:pPr>
            <a:r>
              <a:rPr lang="en-US" sz="3200" spc="-1" dirty="0" smtClean="0">
                <a:solidFill>
                  <a:srgbClr val="000000"/>
                </a:solidFill>
                <a:uFill>
                  <a:solidFill>
                    <a:srgbClr val="FFFFFF"/>
                  </a:solidFill>
                </a:uFill>
              </a:rPr>
              <a:t>Examples:</a:t>
            </a:r>
          </a:p>
          <a:p>
            <a:pPr marL="800280" lvl="1" indent="-342360">
              <a:buFont typeface="Arial"/>
              <a:buChar char="•"/>
            </a:pPr>
            <a:r>
              <a:rPr lang="en-US" sz="3200" spc="-1" dirty="0" smtClean="0">
                <a:solidFill>
                  <a:srgbClr val="000000"/>
                </a:solidFill>
                <a:uFill>
                  <a:solidFill>
                    <a:srgbClr val="FFFFFF"/>
                  </a:solidFill>
                </a:uFill>
              </a:rPr>
              <a:t>Outbreak</a:t>
            </a:r>
          </a:p>
          <a:p>
            <a:pPr marL="800280" lvl="1" indent="-342360">
              <a:buFont typeface="Arial"/>
              <a:buChar char="•"/>
            </a:pPr>
            <a:r>
              <a:rPr lang="en-US" sz="3200" spc="-1" dirty="0" smtClean="0">
                <a:solidFill>
                  <a:srgbClr val="000000"/>
                </a:solidFill>
                <a:uFill>
                  <a:solidFill>
                    <a:srgbClr val="FFFFFF"/>
                  </a:solidFill>
                </a:uFill>
              </a:rPr>
              <a:t>Plague</a:t>
            </a:r>
          </a:p>
          <a:p>
            <a:pPr marL="800280" lvl="1" indent="-342360">
              <a:buFont typeface="Arial"/>
              <a:buChar char="•"/>
            </a:pPr>
            <a:r>
              <a:rPr lang="en-US" sz="3200" spc="-1" dirty="0" smtClean="0">
                <a:solidFill>
                  <a:srgbClr val="000000"/>
                </a:solidFill>
                <a:uFill>
                  <a:solidFill>
                    <a:srgbClr val="FFFFFF"/>
                  </a:solidFill>
                </a:uFill>
              </a:rPr>
              <a:t>Pandemic</a:t>
            </a:r>
          </a:p>
          <a:p>
            <a:pPr marL="800280" lvl="1" indent="-342360">
              <a:buFont typeface="Arial"/>
              <a:buChar char="•"/>
            </a:pPr>
            <a:r>
              <a:rPr lang="en-US" sz="3200" spc="-1" dirty="0" smtClean="0">
                <a:solidFill>
                  <a:srgbClr val="000000"/>
                </a:solidFill>
                <a:uFill>
                  <a:solidFill>
                    <a:srgbClr val="FFFFFF"/>
                  </a:solidFill>
                </a:uFill>
              </a:rPr>
              <a:t>Disease</a:t>
            </a:r>
          </a:p>
          <a:p>
            <a:pPr marL="800280" lvl="1" indent="-342360">
              <a:buFont typeface="Arial"/>
              <a:buChar char="•"/>
            </a:pPr>
            <a:r>
              <a:rPr lang="en-US" sz="3200" spc="-1" dirty="0" smtClean="0">
                <a:solidFill>
                  <a:srgbClr val="000000"/>
                </a:solidFill>
                <a:uFill>
                  <a:solidFill>
                    <a:srgbClr val="FFFFFF"/>
                  </a:solidFill>
                </a:uFill>
              </a:rPr>
              <a:t>Viruses</a:t>
            </a:r>
            <a:endParaRPr lang="en-US" sz="3200" spc="-1" dirty="0">
              <a:solidFill>
                <a:srgbClr val="000000"/>
              </a:solidFill>
              <a:uFill>
                <a:solidFill>
                  <a:srgbClr val="FFFFFF"/>
                </a:solidFill>
              </a:uFill>
            </a:endParaRPr>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2612450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a:solidFill>
                  <a:srgbClr val="000000"/>
                </a:solidFill>
                <a:uFill>
                  <a:solidFill>
                    <a:srgbClr val="FFFFFF"/>
                  </a:solidFill>
                </a:uFill>
                <a:latin typeface="Calibri"/>
              </a:rPr>
              <a:t>Warm Up</a:t>
            </a:r>
            <a:endParaRPr/>
          </a:p>
        </p:txBody>
      </p:sp>
      <p:sp>
        <p:nvSpPr>
          <p:cNvPr id="11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3200" spc="-1" dirty="0">
                <a:solidFill>
                  <a:srgbClr val="000000"/>
                </a:solidFill>
                <a:uFill>
                  <a:solidFill>
                    <a:srgbClr val="FFFFFF"/>
                  </a:solidFill>
                </a:uFill>
              </a:rPr>
              <a:t>What was the belief and concern expressed for the </a:t>
            </a:r>
            <a:r>
              <a:rPr lang="en-US" sz="3200" spc="-1" dirty="0" smtClean="0">
                <a:solidFill>
                  <a:srgbClr val="000000"/>
                </a:solidFill>
                <a:uFill>
                  <a:solidFill>
                    <a:srgbClr val="FFFFFF"/>
                  </a:solidFill>
                </a:uFill>
              </a:rPr>
              <a:t>plague based on document 1?</a:t>
            </a:r>
            <a:endParaRPr lang="en-US" sz="3200" spc="-1" dirty="0">
              <a:solidFill>
                <a:srgbClr val="000000"/>
              </a:solidFill>
              <a:uFill>
                <a:solidFill>
                  <a:srgbClr val="FFFFFF"/>
                </a:solidFill>
              </a:uFill>
            </a:endParaRPr>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3188379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7200" y="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dirty="0">
                <a:solidFill>
                  <a:srgbClr val="000000"/>
                </a:solidFill>
                <a:uFill>
                  <a:solidFill>
                    <a:srgbClr val="FFFFFF"/>
                  </a:solidFill>
                </a:uFill>
                <a:latin typeface="Calibri"/>
              </a:rPr>
              <a:t>Warm Up</a:t>
            </a:r>
            <a:endParaRPr dirty="0"/>
          </a:p>
        </p:txBody>
      </p:sp>
      <p:sp>
        <p:nvSpPr>
          <p:cNvPr id="113" name="CustomShape 2"/>
          <p:cNvSpPr/>
          <p:nvPr/>
        </p:nvSpPr>
        <p:spPr>
          <a:xfrm>
            <a:off x="457200" y="1142280"/>
            <a:ext cx="8228880" cy="498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3200" spc="-1" dirty="0">
                <a:solidFill>
                  <a:srgbClr val="000000"/>
                </a:solidFill>
                <a:uFill>
                  <a:solidFill>
                    <a:srgbClr val="FFFFFF"/>
                  </a:solidFill>
                </a:uFill>
              </a:rPr>
              <a:t>What was the belief and concern expressed for the </a:t>
            </a:r>
            <a:r>
              <a:rPr lang="en-US" sz="3200" spc="-1" dirty="0" smtClean="0">
                <a:solidFill>
                  <a:srgbClr val="000000"/>
                </a:solidFill>
                <a:uFill>
                  <a:solidFill>
                    <a:srgbClr val="FFFFFF"/>
                  </a:solidFill>
                </a:uFill>
              </a:rPr>
              <a:t>plague based on document 1?</a:t>
            </a:r>
          </a:p>
          <a:p>
            <a:pPr marL="343080" indent="-342360">
              <a:lnSpc>
                <a:spcPct val="100000"/>
              </a:lnSpc>
              <a:buFont typeface="Arial"/>
              <a:buChar char="•"/>
            </a:pPr>
            <a:endParaRPr lang="en-US" sz="3200" spc="-1" dirty="0">
              <a:solidFill>
                <a:srgbClr val="000000"/>
              </a:solidFill>
              <a:uFill>
                <a:solidFill>
                  <a:srgbClr val="FFFFFF"/>
                </a:solidFill>
              </a:uFill>
            </a:endParaRPr>
          </a:p>
          <a:p>
            <a:pPr marL="343080" indent="-342360">
              <a:lnSpc>
                <a:spcPct val="100000"/>
              </a:lnSpc>
              <a:buFont typeface="Arial"/>
              <a:buChar char="•"/>
            </a:pPr>
            <a:r>
              <a:rPr lang="en-US" sz="2000" spc="-1" dirty="0" smtClean="0">
                <a:solidFill>
                  <a:srgbClr val="000000"/>
                </a:solidFill>
                <a:uFill>
                  <a:solidFill>
                    <a:srgbClr val="FFFFFF"/>
                  </a:solidFill>
                </a:uFill>
              </a:rPr>
              <a:t>Beliefs:</a:t>
            </a:r>
          </a:p>
          <a:p>
            <a:pPr marL="800280" lvl="1" indent="-342360">
              <a:buFont typeface="Arial"/>
              <a:buChar char="•"/>
            </a:pPr>
            <a:r>
              <a:rPr lang="en-US" sz="2000" spc="-1" dirty="0" smtClean="0">
                <a:solidFill>
                  <a:srgbClr val="000000"/>
                </a:solidFill>
                <a:uFill>
                  <a:solidFill>
                    <a:srgbClr val="FFFFFF"/>
                  </a:solidFill>
                </a:uFill>
              </a:rPr>
              <a:t>Clean streets would prevent the plague from coming</a:t>
            </a:r>
          </a:p>
          <a:p>
            <a:pPr marL="800280" lvl="1" indent="-342360">
              <a:buFont typeface="Arial"/>
              <a:buChar char="•"/>
            </a:pPr>
            <a:r>
              <a:rPr lang="en-US" sz="2000" spc="-1" dirty="0" smtClean="0">
                <a:solidFill>
                  <a:srgbClr val="000000"/>
                </a:solidFill>
                <a:uFill>
                  <a:solidFill>
                    <a:srgbClr val="FFFFFF"/>
                  </a:solidFill>
                </a:uFill>
              </a:rPr>
              <a:t>Those left behind behaviors of either cutting themselves off from the public or drinking a great deal.</a:t>
            </a:r>
          </a:p>
          <a:p>
            <a:pPr marL="800280" lvl="1" indent="-342360">
              <a:buFont typeface="Arial"/>
              <a:buChar char="•"/>
            </a:pPr>
            <a:r>
              <a:rPr lang="en-US" sz="2000" spc="-1" dirty="0" smtClean="0">
                <a:solidFill>
                  <a:srgbClr val="000000"/>
                </a:solidFill>
                <a:uFill>
                  <a:solidFill>
                    <a:srgbClr val="FFFFFF"/>
                  </a:solidFill>
                </a:uFill>
              </a:rPr>
              <a:t>Carrying bunches of flowers, herbs or spices to feel healthy and to stop the smell of dead/dying bodies</a:t>
            </a:r>
          </a:p>
          <a:p>
            <a:pPr marL="343080" indent="-342360">
              <a:buFont typeface="Arial"/>
              <a:buChar char="•"/>
            </a:pPr>
            <a:r>
              <a:rPr lang="en-US" sz="2000" spc="-1" dirty="0" smtClean="0">
                <a:solidFill>
                  <a:srgbClr val="000000"/>
                </a:solidFill>
                <a:uFill>
                  <a:solidFill>
                    <a:srgbClr val="FFFFFF"/>
                  </a:solidFill>
                </a:uFill>
              </a:rPr>
              <a:t>Concerns:</a:t>
            </a:r>
          </a:p>
          <a:p>
            <a:pPr marL="800280" lvl="1" indent="-342360">
              <a:buFont typeface="Arial"/>
              <a:buChar char="•"/>
            </a:pPr>
            <a:r>
              <a:rPr lang="en-US" sz="2000" spc="-1" dirty="0" smtClean="0">
                <a:solidFill>
                  <a:srgbClr val="000000"/>
                </a:solidFill>
                <a:uFill>
                  <a:solidFill>
                    <a:srgbClr val="FFFFFF"/>
                  </a:solidFill>
                </a:uFill>
              </a:rPr>
              <a:t>Brother leaving brothers and husbands leaving wives.</a:t>
            </a:r>
          </a:p>
          <a:p>
            <a:pPr marL="800280" lvl="1" indent="-342360">
              <a:buFont typeface="Arial"/>
              <a:buChar char="•"/>
            </a:pPr>
            <a:r>
              <a:rPr lang="en-US" sz="2000" spc="-1" dirty="0" smtClean="0">
                <a:solidFill>
                  <a:srgbClr val="000000"/>
                </a:solidFill>
                <a:uFill>
                  <a:solidFill>
                    <a:srgbClr val="FFFFFF"/>
                  </a:solidFill>
                </a:uFill>
              </a:rPr>
              <a:t>The amount of dying bodies and the smell left behind</a:t>
            </a:r>
          </a:p>
          <a:p>
            <a:pPr marL="800280" lvl="1" indent="-342360">
              <a:buFont typeface="Arial"/>
              <a:buChar char="•"/>
            </a:pPr>
            <a:r>
              <a:rPr lang="en-US" sz="2000" spc="-1" dirty="0" smtClean="0">
                <a:solidFill>
                  <a:srgbClr val="000000"/>
                </a:solidFill>
                <a:uFill>
                  <a:solidFill>
                    <a:srgbClr val="FFFFFF"/>
                  </a:solidFill>
                </a:uFill>
              </a:rPr>
              <a:t>Morning not able to count the amount of corpses in the streets</a:t>
            </a:r>
          </a:p>
          <a:p>
            <a:pPr marL="800280" lvl="1" indent="-342360">
              <a:buFont typeface="Arial"/>
              <a:buChar char="•"/>
            </a:pPr>
            <a:r>
              <a:rPr lang="en-US" sz="2000" spc="-1" dirty="0" smtClean="0">
                <a:solidFill>
                  <a:srgbClr val="000000"/>
                </a:solidFill>
                <a:uFill>
                  <a:solidFill>
                    <a:srgbClr val="FFFFFF"/>
                  </a:solidFill>
                </a:uFill>
              </a:rPr>
              <a:t>Huge trenches to deal with all the dead bodies</a:t>
            </a:r>
          </a:p>
          <a:p>
            <a:pPr marL="800280" lvl="1" indent="-342360">
              <a:buFont typeface="Arial"/>
              <a:buChar char="•"/>
            </a:pPr>
            <a:endParaRPr lang="en-US" sz="3200" spc="-1" dirty="0">
              <a:solidFill>
                <a:srgbClr val="000000"/>
              </a:solidFill>
              <a:uFill>
                <a:solidFill>
                  <a:srgbClr val="FFFFFF"/>
                </a:solidFill>
              </a:uFill>
            </a:endParaRPr>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781299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685800" y="3657600"/>
            <a:ext cx="7771680" cy="146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dirty="0">
                <a:solidFill>
                  <a:srgbClr val="000000"/>
                </a:solidFill>
                <a:uFill>
                  <a:solidFill>
                    <a:srgbClr val="FFFFFF"/>
                  </a:solidFill>
                </a:uFill>
                <a:latin typeface="Calibri"/>
              </a:rPr>
              <a:t>The Black Plague</a:t>
            </a:r>
            <a:endParaRPr dirty="0"/>
          </a:p>
        </p:txBody>
      </p:sp>
      <p:sp>
        <p:nvSpPr>
          <p:cNvPr id="117" name="CustomShape 2"/>
          <p:cNvSpPr/>
          <p:nvPr/>
        </p:nvSpPr>
        <p:spPr>
          <a:xfrm>
            <a:off x="1371600" y="4724280"/>
            <a:ext cx="6400080" cy="175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3200" strike="noStrike" spc="-1" dirty="0">
                <a:solidFill>
                  <a:srgbClr val="8B8B8B"/>
                </a:solidFill>
                <a:uFill>
                  <a:solidFill>
                    <a:srgbClr val="FFFFFF"/>
                  </a:solidFill>
                </a:uFill>
                <a:latin typeface="Calibri"/>
              </a:rPr>
              <a:t>An Investigation of the Epidemic</a:t>
            </a:r>
            <a:endParaRPr dirty="0"/>
          </a:p>
        </p:txBody>
      </p:sp>
      <p:pic>
        <p:nvPicPr>
          <p:cNvPr id="119" name="Picture 118"/>
          <p:cNvPicPr/>
          <p:nvPr/>
        </p:nvPicPr>
        <p:blipFill>
          <a:blip r:embed="rId2"/>
          <a:stretch/>
        </p:blipFill>
        <p:spPr>
          <a:xfrm>
            <a:off x="1981200" y="228600"/>
            <a:ext cx="5029200" cy="3657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a:solidFill>
                  <a:srgbClr val="000000"/>
                </a:solidFill>
                <a:uFill>
                  <a:solidFill>
                    <a:srgbClr val="FFFFFF"/>
                  </a:solidFill>
                </a:uFill>
                <a:latin typeface="Calibri"/>
              </a:rPr>
              <a:t>Learning Target</a:t>
            </a:r>
            <a:endParaRPr/>
          </a:p>
        </p:txBody>
      </p:sp>
      <p:sp>
        <p:nvSpPr>
          <p:cNvPr id="121"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3200" spc="-1" dirty="0">
                <a:solidFill>
                  <a:srgbClr val="000000"/>
                </a:solidFill>
                <a:uFill>
                  <a:solidFill>
                    <a:srgbClr val="FFFFFF"/>
                  </a:solidFill>
                </a:uFill>
                <a:latin typeface="Calibri"/>
              </a:rPr>
              <a:t>I can analyze and make inferences about how an epidemic impacts a </a:t>
            </a:r>
            <a:r>
              <a:rPr lang="en-US" sz="3200" spc="-1" dirty="0" smtClean="0">
                <a:solidFill>
                  <a:srgbClr val="000000"/>
                </a:solidFill>
                <a:uFill>
                  <a:solidFill>
                    <a:srgbClr val="FFFFFF"/>
                  </a:solidFill>
                </a:uFill>
                <a:latin typeface="Calibri"/>
              </a:rPr>
              <a:t>society</a:t>
            </a:r>
          </a:p>
          <a:p>
            <a:pPr marL="343080" indent="-342360">
              <a:lnSpc>
                <a:spcPct val="100000"/>
              </a:lnSpc>
              <a:buFont typeface="Arial"/>
              <a:buChar char="•"/>
            </a:pPr>
            <a:endParaRPr lang="en-US" sz="3200" spc="-1" dirty="0">
              <a:solidFill>
                <a:srgbClr val="000000"/>
              </a:solidFill>
              <a:uFill>
                <a:solidFill>
                  <a:srgbClr val="FFFFFF"/>
                </a:solidFill>
              </a:uFill>
              <a:latin typeface="Calibri"/>
            </a:endParaRPr>
          </a:p>
          <a:p>
            <a:pPr marL="343080" indent="-342360">
              <a:lnSpc>
                <a:spcPct val="100000"/>
              </a:lnSpc>
              <a:buFont typeface="Arial"/>
              <a:buChar char="•"/>
            </a:pPr>
            <a:r>
              <a:rPr lang="en-US" sz="3200" spc="-1" dirty="0">
                <a:solidFill>
                  <a:srgbClr val="000000"/>
                </a:solidFill>
                <a:uFill>
                  <a:solidFill>
                    <a:srgbClr val="FFFFFF"/>
                  </a:solidFill>
                </a:uFill>
                <a:latin typeface="Calibri"/>
              </a:rPr>
              <a:t>Success Criteria</a:t>
            </a:r>
          </a:p>
          <a:p>
            <a:pPr marL="800280" lvl="1" indent="-342360">
              <a:buFont typeface="Arial"/>
              <a:buChar char="•"/>
            </a:pPr>
            <a:r>
              <a:rPr lang="en-US" sz="3200" spc="-1" dirty="0">
                <a:solidFill>
                  <a:srgbClr val="000000"/>
                </a:solidFill>
                <a:uFill>
                  <a:solidFill>
                    <a:srgbClr val="FFFFFF"/>
                  </a:solidFill>
                </a:uFill>
                <a:latin typeface="Calibri"/>
              </a:rPr>
              <a:t>Analyze historical background information about the Black plague</a:t>
            </a:r>
          </a:p>
          <a:p>
            <a:pPr marL="800280" lvl="1" indent="-342360">
              <a:buFont typeface="Arial"/>
              <a:buChar char="•"/>
            </a:pPr>
            <a:r>
              <a:rPr lang="en-US" sz="3200" spc="-1" dirty="0">
                <a:solidFill>
                  <a:srgbClr val="000000"/>
                </a:solidFill>
                <a:uFill>
                  <a:solidFill>
                    <a:srgbClr val="FFFFFF"/>
                  </a:solidFill>
                </a:uFill>
                <a:latin typeface="Calibri"/>
              </a:rPr>
              <a:t>Analyze documents </a:t>
            </a:r>
          </a:p>
          <a:p>
            <a:pPr marL="800280" lvl="1" indent="-342360">
              <a:buFont typeface="Arial"/>
              <a:buChar char="•"/>
            </a:pPr>
            <a:r>
              <a:rPr lang="en-US" sz="3200" spc="-1" dirty="0">
                <a:solidFill>
                  <a:srgbClr val="000000"/>
                </a:solidFill>
                <a:uFill>
                  <a:solidFill>
                    <a:srgbClr val="FFFFFF"/>
                  </a:solidFill>
                </a:uFill>
                <a:latin typeface="Calibri"/>
              </a:rPr>
              <a:t>Make inferences to answer question</a:t>
            </a:r>
            <a:endParaRPr lang="en-US" sz="2800" strike="noStrike" spc="-1" dirty="0" smtClean="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dirty="0">
                <a:solidFill>
                  <a:srgbClr val="000000"/>
                </a:solidFill>
                <a:uFill>
                  <a:solidFill>
                    <a:srgbClr val="FFFFFF"/>
                  </a:solidFill>
                </a:uFill>
                <a:latin typeface="Calibri"/>
              </a:rPr>
              <a:t>Key Vocabulary</a:t>
            </a:r>
            <a:endParaRPr b="1" dirty="0"/>
          </a:p>
        </p:txBody>
      </p:sp>
      <p:sp>
        <p:nvSpPr>
          <p:cNvPr id="12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Font typeface="Arial"/>
              <a:buChar char="•"/>
            </a:pPr>
            <a:r>
              <a:rPr lang="en-US" sz="3200" strike="noStrike" spc="-1" dirty="0" smtClean="0">
                <a:solidFill>
                  <a:srgbClr val="000000"/>
                </a:solidFill>
                <a:uFill>
                  <a:solidFill>
                    <a:srgbClr val="FFFFFF"/>
                  </a:solidFill>
                </a:uFill>
                <a:latin typeface="Calibri"/>
              </a:rPr>
              <a:t>Lords</a:t>
            </a:r>
            <a:endParaRPr dirty="0" smtClean="0"/>
          </a:p>
          <a:p>
            <a:pPr marL="343080" indent="-342360">
              <a:lnSpc>
                <a:spcPct val="100000"/>
              </a:lnSpc>
              <a:buFont typeface="Arial"/>
              <a:buChar char="•"/>
            </a:pPr>
            <a:r>
              <a:rPr lang="en-US" sz="3200" strike="noStrike" spc="-1" dirty="0" smtClean="0">
                <a:solidFill>
                  <a:srgbClr val="000000"/>
                </a:solidFill>
                <a:uFill>
                  <a:solidFill>
                    <a:srgbClr val="FFFFFF"/>
                  </a:solidFill>
                </a:uFill>
                <a:latin typeface="Calibri"/>
              </a:rPr>
              <a:t>Serfs</a:t>
            </a:r>
            <a:endParaRPr dirty="0" smtClean="0"/>
          </a:p>
          <a:p>
            <a:pPr marL="343080" indent="-342360">
              <a:lnSpc>
                <a:spcPct val="100000"/>
              </a:lnSpc>
              <a:buFont typeface="Arial"/>
              <a:buChar char="•"/>
            </a:pPr>
            <a:r>
              <a:rPr lang="en-US" sz="3200" strike="noStrike" spc="-1" dirty="0" smtClean="0">
                <a:solidFill>
                  <a:srgbClr val="000000"/>
                </a:solidFill>
                <a:uFill>
                  <a:solidFill>
                    <a:srgbClr val="FFFFFF"/>
                  </a:solidFill>
                </a:uFill>
                <a:latin typeface="Calibri"/>
              </a:rPr>
              <a:t>Manors</a:t>
            </a:r>
            <a:endParaRPr dirty="0" smtClean="0"/>
          </a:p>
          <a:p>
            <a:pPr marL="343080" indent="-342360">
              <a:lnSpc>
                <a:spcPct val="100000"/>
              </a:lnSpc>
              <a:buFont typeface="Arial"/>
              <a:buChar char="•"/>
            </a:pPr>
            <a:r>
              <a:rPr lang="en-US" sz="3200" strike="noStrike" spc="-1" dirty="0" smtClean="0">
                <a:solidFill>
                  <a:srgbClr val="000000"/>
                </a:solidFill>
                <a:uFill>
                  <a:solidFill>
                    <a:srgbClr val="FFFFFF"/>
                  </a:solidFill>
                </a:uFill>
                <a:latin typeface="Calibri"/>
              </a:rPr>
              <a:t>Middle Ages</a:t>
            </a:r>
            <a:endParaRPr dirty="0" smtClean="0"/>
          </a:p>
          <a:p>
            <a:pPr marL="343080" indent="-342360">
              <a:lnSpc>
                <a:spcPct val="100000"/>
              </a:lnSpc>
              <a:buFont typeface="Arial"/>
              <a:buChar char="•"/>
            </a:pPr>
            <a:r>
              <a:rPr lang="en-US" sz="3200" strike="noStrike" spc="-1" dirty="0" smtClean="0">
                <a:solidFill>
                  <a:srgbClr val="000000"/>
                </a:solidFill>
                <a:uFill>
                  <a:solidFill>
                    <a:srgbClr val="FFFFFF"/>
                  </a:solidFill>
                </a:uFill>
                <a:latin typeface="Calibri"/>
              </a:rPr>
              <a:t>Black Plague</a:t>
            </a:r>
            <a:endParaRPr dirty="0" smtClean="0"/>
          </a:p>
          <a:p>
            <a:pPr marL="343080" indent="-342360">
              <a:lnSpc>
                <a:spcPct val="100000"/>
              </a:lnSpc>
              <a:buFont typeface="Arial"/>
              <a:buChar char="•"/>
            </a:pPr>
            <a:r>
              <a:rPr lang="en-US" sz="3200" strike="noStrike" spc="-1" dirty="0" smtClean="0">
                <a:solidFill>
                  <a:srgbClr val="000000"/>
                </a:solidFill>
                <a:uFill>
                  <a:solidFill>
                    <a:srgbClr val="FFFFFF"/>
                  </a:solidFill>
                </a:uFill>
                <a:latin typeface="Calibri"/>
              </a:rPr>
              <a:t>Epidemic</a:t>
            </a:r>
            <a:endParaRPr dirty="0" smtClean="0"/>
          </a:p>
          <a:p>
            <a:pPr marL="343080" indent="-342360">
              <a:lnSpc>
                <a:spcPct val="100000"/>
              </a:lnSpc>
              <a:buFont typeface="Arial"/>
              <a:buChar char="•"/>
            </a:pPr>
            <a:r>
              <a:rPr lang="en-US" sz="3200" strike="noStrike" spc="-1" dirty="0" smtClean="0">
                <a:solidFill>
                  <a:srgbClr val="000000"/>
                </a:solidFill>
                <a:uFill>
                  <a:solidFill>
                    <a:srgbClr val="FFFFFF"/>
                  </a:solidFill>
                </a:uFill>
                <a:latin typeface="Calibri"/>
              </a:rPr>
              <a:t>Migrate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1566</Words>
  <Application>Microsoft Office PowerPoint</Application>
  <PresentationFormat>On-screen Show (4:3)</PresentationFormat>
  <Paragraphs>186</Paragraphs>
  <Slides>25</Slides>
  <Notes>0</Notes>
  <HiddenSlides>1</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forms for the Plague:</vt:lpstr>
      <vt:lpstr>PowerPoint Presentation</vt:lpstr>
      <vt:lpstr>Historical Background Essay</vt:lpstr>
      <vt:lpstr>PowerPoint Presentation</vt:lpstr>
      <vt:lpstr>PowerPoint Presentation</vt:lpstr>
      <vt:lpstr>PowerPoint Presentation</vt:lpstr>
      <vt:lpstr>Key Words for this Assignment</vt:lpstr>
      <vt:lpstr>PowerPoint Presentation</vt:lpstr>
      <vt:lpstr>PowerPoint Presentation</vt:lpstr>
      <vt:lpstr>What if the Black Plague never happened?</vt:lpstr>
      <vt:lpstr>Additional Middle Ages Facts</vt:lpstr>
      <vt:lpstr>The Black Plague Newspaper</vt:lpstr>
      <vt:lpstr>Processing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dc:title>
  <dc:creator>Meghan Law</dc:creator>
  <cp:lastModifiedBy>Meghan Law</cp:lastModifiedBy>
  <cp:revision>45</cp:revision>
  <cp:lastPrinted>2016-05-13T13:20:28Z</cp:lastPrinted>
  <dcterms:created xsi:type="dcterms:W3CDTF">2016-03-02T17:21:27Z</dcterms:created>
  <dcterms:modified xsi:type="dcterms:W3CDTF">2016-05-18T19:08:28Z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6</vt:i4>
  </property>
</Properties>
</file>